
<file path=[Content_Types].xml><?xml version="1.0" encoding="utf-8"?>
<Types xmlns="http://schemas.openxmlformats.org/package/2006/content-types">
  <Default ContentType="image/jpeg" Extension="jpg"/>
  <Default ContentType="application/vnd.openxmlformats-officedocument.vmlDrawing" Extension="vml"/>
  <Default ContentType="application/vnd.openxmlformats-officedocument.oleObject" Extension="bin"/>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oleObject" PartName="/ppt/embeddings/oleObject1.bin"/>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24" roundtripDataSignature="AMtx7mhfkbbOZpYP+3b28P89vzhIYBHgx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11" Type="http://schemas.openxmlformats.org/officeDocument/2006/relationships/slide" Target="slides/slide7.xml"/><Relationship Id="rId22" Type="http://schemas.openxmlformats.org/officeDocument/2006/relationships/slide" Target="slides/slide18.xml"/><Relationship Id="rId10" Type="http://schemas.openxmlformats.org/officeDocument/2006/relationships/slide" Target="slides/slide6.xml"/><Relationship Id="rId21" Type="http://schemas.openxmlformats.org/officeDocument/2006/relationships/slide" Target="slides/slide17.xml"/><Relationship Id="rId13" Type="http://schemas.openxmlformats.org/officeDocument/2006/relationships/slide" Target="slides/slide9.xml"/><Relationship Id="rId24" Type="http://customschemas.google.com/relationships/presentationmetadata" Target="metadata"/><Relationship Id="rId12" Type="http://schemas.openxmlformats.org/officeDocument/2006/relationships/slide" Target="slides/slide8.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5" Type="http://schemas.openxmlformats.org/officeDocument/2006/relationships/slide" Target="slides/slide1.xml"/><Relationship Id="rId19" Type="http://schemas.openxmlformats.org/officeDocument/2006/relationships/slide" Target="slides/slide15.xml"/><Relationship Id="rId6" Type="http://schemas.openxmlformats.org/officeDocument/2006/relationships/slide" Target="slides/slide2.xml"/><Relationship Id="rId18" Type="http://schemas.openxmlformats.org/officeDocument/2006/relationships/slide" Target="slides/slide14.xml"/><Relationship Id="rId7" Type="http://schemas.openxmlformats.org/officeDocument/2006/relationships/slide" Target="slides/slide3.xml"/><Relationship Id="rId8" Type="http://schemas.openxmlformats.org/officeDocument/2006/relationships/slide" Target="slides/slide4.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9.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82" name="Google Shape;82;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90" name="Google Shape;90;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96" name="Google Shape;96;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02" name="Google Shape;102;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1" name="Google Shape;111;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17" name="Google Shape;117;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23" name="Google Shape;123;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8" name="Google Shape;128;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6" name="Google Shape;136;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5" name="Google Shape;145;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1" name="Google Shape;151;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8" name="Google Shape;158;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3" name="Google Shape;163;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2" name="Google Shape;172;p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8" name="Google Shape;178;p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84" name="Google Shape;184;p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92" name="Google Shape;192;p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p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8" name="Google Shape;198;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1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4" name="Google Shape;204;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21"/>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 name="Google Shape;13;p21"/>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 name="Google Shape;15;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 name="Google Shape;16;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2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2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23"/>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23"/>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 name="Google Shape;28;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2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24"/>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24"/>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25"/>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25"/>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25"/>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25"/>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25"/>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2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28"/>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28"/>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28"/>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2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2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29"/>
          <p:cNvSpPr/>
          <p:nvPr>
            <p:ph idx="2" type="pic"/>
          </p:nvPr>
        </p:nvSpPr>
        <p:spPr>
          <a:xfrm>
            <a:off x="5183188" y="987425"/>
            <a:ext cx="6172200" cy="4873625"/>
          </a:xfrm>
          <a:prstGeom prst="rect">
            <a:avLst/>
          </a:prstGeom>
          <a:noFill/>
          <a:ln>
            <a:noFill/>
          </a:ln>
        </p:spPr>
      </p:sp>
      <p:sp>
        <p:nvSpPr>
          <p:cNvPr id="64" name="Google Shape;64;p29"/>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2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3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30"/>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3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31"/>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31"/>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2CC"/>
        </a:solidFill>
      </p:bgPr>
    </p:bg>
    <p:spTree>
      <p:nvGrpSpPr>
        <p:cNvPr id="5" name="Shape 5"/>
        <p:cNvGrpSpPr/>
        <p:nvPr/>
      </p:nvGrpSpPr>
      <p:grpSpPr>
        <a:xfrm>
          <a:off x="0" y="0"/>
          <a:ext cx="0" cy="0"/>
          <a:chOff x="0" y="0"/>
          <a:chExt cx="0" cy="0"/>
        </a:xfrm>
      </p:grpSpPr>
      <p:sp>
        <p:nvSpPr>
          <p:cNvPr id="6" name="Google Shape;6;p2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p2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9" name="Google Shape;9;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0" name="Google Shape;10;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fade/>
  </p:transition>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6.png"/><Relationship Id="rId4" Type="http://schemas.openxmlformats.org/officeDocument/2006/relationships/image" Target="../media/image8.png"/><Relationship Id="rId5" Type="http://schemas.openxmlformats.org/officeDocument/2006/relationships/image" Target="../media/image1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8.png"/><Relationship Id="rId4" Type="http://schemas.openxmlformats.org/officeDocument/2006/relationships/image" Target="../media/image12.jpg"/><Relationship Id="rId5" Type="http://schemas.openxmlformats.org/officeDocument/2006/relationships/image" Target="../media/image1.png"/><Relationship Id="rId6" Type="http://schemas.openxmlformats.org/officeDocument/2006/relationships/image" Target="../media/image1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2.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1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15.png"/><Relationship Id="rId4" Type="http://schemas.openxmlformats.org/officeDocument/2006/relationships/image" Target="../media/image17.png"/><Relationship Id="rId5" Type="http://schemas.openxmlformats.org/officeDocument/2006/relationships/image" Target="../media/image1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4.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hyperlink" Target="https://www.hertfordshire.gov.uk/services/schools-and-education/school-admissions/secondary-and-upper-schools/secondary-and-upper-school-places.aspx"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vmlDrawing" Target="../drawings/vmlDrawing1.vml"/><Relationship Id="rId4" Type="http://schemas.openxmlformats.org/officeDocument/2006/relationships/image" Target="../media/image14.png"/><Relationship Id="rId5" Type="http://schemas.openxmlformats.org/officeDocument/2006/relationships/oleObject" Target="../embeddings/oleObject1.bin"/><Relationship Id="rId6" Type="http://schemas.openxmlformats.org/officeDocument/2006/relationships/oleObject" Target="../embeddings/oleObject1.bin"/><Relationship Id="rId7" Type="http://schemas.openxmlformats.org/officeDocument/2006/relationships/image" Target="../media/image9.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hyperlink" Target="https://www.pgl.co.uk/en-gb/adventure-holidays/centres/tregoyd-house" TargetMode="External"/><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b="0" l="0" r="0" t="0"/>
          <a:stretch/>
        </p:blipFill>
        <p:spPr>
          <a:xfrm>
            <a:off x="2005969" y="275771"/>
            <a:ext cx="8110487" cy="2801258"/>
          </a:xfrm>
          <a:prstGeom prst="rect">
            <a:avLst/>
          </a:prstGeom>
          <a:noFill/>
          <a:ln>
            <a:noFill/>
          </a:ln>
        </p:spPr>
      </p:pic>
      <p:sp>
        <p:nvSpPr>
          <p:cNvPr id="85" name="Google Shape;85;p1"/>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2400"/>
              <a:buNone/>
            </a:pPr>
            <a:r>
              <a:rPr lang="en-GB" sz="4600">
                <a:latin typeface="Comic Sans MS"/>
                <a:ea typeface="Comic Sans MS"/>
                <a:cs typeface="Comic Sans MS"/>
                <a:sym typeface="Comic Sans MS"/>
              </a:rPr>
              <a:t>Year 6 </a:t>
            </a:r>
            <a:endParaRPr sz="4600"/>
          </a:p>
          <a:p>
            <a:pPr indent="0" lvl="0" marL="0" rtl="0" algn="ctr">
              <a:lnSpc>
                <a:spcPct val="90000"/>
              </a:lnSpc>
              <a:spcBef>
                <a:spcPts val="1000"/>
              </a:spcBef>
              <a:spcAft>
                <a:spcPts val="0"/>
              </a:spcAft>
              <a:buClr>
                <a:schemeClr val="dk1"/>
              </a:buClr>
              <a:buSzPts val="2400"/>
              <a:buNone/>
            </a:pPr>
            <a:r>
              <a:rPr lang="en-GB" sz="4600">
                <a:latin typeface="Comic Sans MS"/>
                <a:ea typeface="Comic Sans MS"/>
                <a:cs typeface="Comic Sans MS"/>
                <a:sym typeface="Comic Sans MS"/>
              </a:rPr>
              <a:t>Welcome Meeting </a:t>
            </a:r>
            <a:endParaRPr sz="4600">
              <a:latin typeface="Comic Sans MS"/>
              <a:ea typeface="Comic Sans MS"/>
              <a:cs typeface="Comic Sans MS"/>
              <a:sym typeface="Comic Sans MS"/>
            </a:endParaRPr>
          </a:p>
        </p:txBody>
      </p:sp>
      <p:pic>
        <p:nvPicPr>
          <p:cNvPr id="86" name="Google Shape;86;p1"/>
          <p:cNvPicPr preferRelativeResize="0"/>
          <p:nvPr/>
        </p:nvPicPr>
        <p:blipFill rotWithShape="1">
          <a:blip r:embed="rId4">
            <a:alphaModFix/>
          </a:blip>
          <a:srcRect b="0" l="0" r="0" t="0"/>
          <a:stretch/>
        </p:blipFill>
        <p:spPr>
          <a:xfrm>
            <a:off x="354500" y="378000"/>
            <a:ext cx="4139375" cy="1655750"/>
          </a:xfrm>
          <a:prstGeom prst="rect">
            <a:avLst/>
          </a:prstGeom>
          <a:noFill/>
          <a:ln>
            <a:noFill/>
          </a:ln>
        </p:spPr>
      </p:pic>
      <p:pic>
        <p:nvPicPr>
          <p:cNvPr descr="sculptmoorebronze" id="87" name="Google Shape;87;p1"/>
          <p:cNvPicPr preferRelativeResize="0"/>
          <p:nvPr/>
        </p:nvPicPr>
        <p:blipFill rotWithShape="1">
          <a:blip r:embed="rId5">
            <a:alphaModFix/>
          </a:blip>
          <a:srcRect b="0" l="0" r="0" t="0"/>
          <a:stretch/>
        </p:blipFill>
        <p:spPr>
          <a:xfrm>
            <a:off x="8298675" y="378000"/>
            <a:ext cx="3531850" cy="20090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sp>
        <p:nvSpPr>
          <p:cNvPr id="92" name="Google Shape;92;p2"/>
          <p:cNvSpPr txBox="1"/>
          <p:nvPr>
            <p:ph idx="1" type="subTitle"/>
          </p:nvPr>
        </p:nvSpPr>
        <p:spPr>
          <a:xfrm>
            <a:off x="391886" y="478971"/>
            <a:ext cx="11495314" cy="5979886"/>
          </a:xfrm>
          <a:prstGeom prst="rect">
            <a:avLst/>
          </a:prstGeom>
          <a:noFill/>
          <a:ln>
            <a:noFill/>
          </a:ln>
        </p:spPr>
        <p:txBody>
          <a:bodyPr anchorCtr="0" anchor="t" bIns="45700" lIns="91425" spcFirstLastPara="1" rIns="91425" wrap="square" tIns="45700">
            <a:normAutofit fontScale="70000" lnSpcReduction="20000"/>
          </a:bodyPr>
          <a:lstStyle/>
          <a:p>
            <a:pPr indent="0" lvl="0" marL="0" rtl="0" algn="ctr">
              <a:lnSpc>
                <a:spcPct val="90000"/>
              </a:lnSpc>
              <a:spcBef>
                <a:spcPts val="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u="sng">
                <a:latin typeface="Comic Sans MS"/>
                <a:ea typeface="Comic Sans MS"/>
                <a:cs typeface="Comic Sans MS"/>
                <a:sym typeface="Comic Sans MS"/>
              </a:rPr>
              <a:t>Staffing</a:t>
            </a:r>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16697"/>
              <a:buNone/>
            </a:pPr>
            <a:r>
              <a:rPr b="1" lang="en-GB" sz="2056">
                <a:latin typeface="Comic Sans MS"/>
                <a:ea typeface="Comic Sans MS"/>
                <a:cs typeface="Comic Sans MS"/>
                <a:sym typeface="Comic Sans MS"/>
              </a:rPr>
              <a:t>Year Group Leader: Toni Martin-Flaven</a:t>
            </a:r>
            <a:endParaRPr b="1" sz="2056"/>
          </a:p>
          <a:p>
            <a:pPr indent="0" lvl="0" marL="0" rtl="0" algn="ctr">
              <a:lnSpc>
                <a:spcPct val="90000"/>
              </a:lnSpc>
              <a:spcBef>
                <a:spcPts val="1000"/>
              </a:spcBef>
              <a:spcAft>
                <a:spcPts val="0"/>
              </a:spcAft>
              <a:buClr>
                <a:schemeClr val="dk1"/>
              </a:buClr>
              <a:buSzPct val="116697"/>
              <a:buNone/>
            </a:pPr>
            <a:r>
              <a:t/>
            </a:r>
            <a:endParaRPr b="1" sz="2056">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16697"/>
              <a:buNone/>
            </a:pPr>
            <a:r>
              <a:rPr b="1" lang="en-GB" sz="2056">
                <a:latin typeface="Comic Sans MS"/>
                <a:ea typeface="Comic Sans MS"/>
                <a:cs typeface="Comic Sans MS"/>
                <a:sym typeface="Comic Sans MS"/>
              </a:rPr>
              <a:t>Class Teachers: </a:t>
            </a:r>
            <a:endParaRPr b="1" sz="2056">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16697"/>
              <a:buNone/>
            </a:pPr>
            <a:r>
              <a:rPr b="1" lang="en-GB" sz="2056">
                <a:latin typeface="Comic Sans MS"/>
                <a:ea typeface="Comic Sans MS"/>
                <a:cs typeface="Comic Sans MS"/>
                <a:sym typeface="Comic Sans MS"/>
              </a:rPr>
              <a:t>Warhol - Toni Martin Flaven (Mon-Weds) and Polly Entwisle (Thurs-Fri)</a:t>
            </a:r>
            <a:endParaRPr b="1" sz="2056">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16696"/>
              <a:buNone/>
            </a:pPr>
            <a:r>
              <a:rPr b="1" lang="en-GB" sz="2056">
                <a:latin typeface="Comic Sans MS"/>
                <a:ea typeface="Comic Sans MS"/>
                <a:cs typeface="Comic Sans MS"/>
                <a:sym typeface="Comic Sans MS"/>
              </a:rPr>
              <a:t>Moore – Sharon Boulton and Katie Cochlin (Weds)</a:t>
            </a:r>
            <a:endParaRPr b="1" sz="2056">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16697"/>
              <a:buNone/>
            </a:pPr>
            <a:r>
              <a:rPr b="1" lang="en-GB" sz="2056">
                <a:latin typeface="Comic Sans MS"/>
                <a:ea typeface="Comic Sans MS"/>
                <a:cs typeface="Comic Sans MS"/>
                <a:sym typeface="Comic Sans MS"/>
              </a:rPr>
              <a:t>Additional</a:t>
            </a:r>
            <a:r>
              <a:rPr b="1" lang="en-GB" sz="2056">
                <a:latin typeface="Comic Sans MS"/>
                <a:ea typeface="Comic Sans MS"/>
                <a:cs typeface="Comic Sans MS"/>
                <a:sym typeface="Comic Sans MS"/>
              </a:rPr>
              <a:t> Teacher: Mr Barns </a:t>
            </a:r>
            <a:endParaRPr b="1" sz="2056">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16697"/>
              <a:buNone/>
            </a:pPr>
            <a:r>
              <a:t/>
            </a:r>
            <a:endParaRPr b="1" sz="2056">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16697"/>
              <a:buNone/>
            </a:pPr>
            <a:r>
              <a:rPr b="1" lang="en-GB" sz="2056">
                <a:latin typeface="Comic Sans MS"/>
                <a:ea typeface="Comic Sans MS"/>
                <a:cs typeface="Comic Sans MS"/>
                <a:sym typeface="Comic Sans MS"/>
              </a:rPr>
              <a:t>Learning Support Assistants: Sarah Edlin, Jenny Field</a:t>
            </a:r>
            <a:endParaRPr/>
          </a:p>
          <a:p>
            <a:pPr indent="0" lvl="0" marL="0" rtl="0" algn="ctr">
              <a:lnSpc>
                <a:spcPct val="90000"/>
              </a:lnSpc>
              <a:spcBef>
                <a:spcPts val="1000"/>
              </a:spcBef>
              <a:spcAft>
                <a:spcPts val="0"/>
              </a:spcAft>
              <a:buClr>
                <a:schemeClr val="dk1"/>
              </a:buClr>
              <a:buSzPct val="116697"/>
              <a:buNone/>
            </a:pPr>
            <a:r>
              <a:rPr b="1" lang="en-GB" sz="2056">
                <a:latin typeface="Comic Sans MS"/>
                <a:ea typeface="Comic Sans MS"/>
                <a:cs typeface="Comic Sans MS"/>
                <a:sym typeface="Comic Sans MS"/>
              </a:rPr>
              <a:t>1:1 Learning Support: Donna Syrett, Stacy Flack</a:t>
            </a:r>
            <a:endParaRPr b="1" sz="2056"/>
          </a:p>
          <a:p>
            <a:pPr indent="0" lvl="0" marL="0" rtl="0" algn="ctr">
              <a:lnSpc>
                <a:spcPct val="90000"/>
              </a:lnSpc>
              <a:spcBef>
                <a:spcPts val="1000"/>
              </a:spcBef>
              <a:spcAft>
                <a:spcPts val="0"/>
              </a:spcAft>
              <a:buClr>
                <a:schemeClr val="dk1"/>
              </a:buClr>
              <a:buSzPct val="116697"/>
              <a:buNone/>
            </a:pPr>
            <a:r>
              <a:t/>
            </a:r>
            <a:endParaRPr b="1" sz="2056">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16697"/>
              <a:buNone/>
            </a:pPr>
            <a:r>
              <a:rPr b="1" lang="en-GB" sz="2056">
                <a:latin typeface="Comic Sans MS"/>
                <a:ea typeface="Comic Sans MS"/>
                <a:cs typeface="Comic Sans MS"/>
                <a:sym typeface="Comic Sans MS"/>
              </a:rPr>
              <a:t>Vikki Wake &amp; </a:t>
            </a:r>
            <a:r>
              <a:rPr b="1" lang="en-GB" sz="2056">
                <a:solidFill>
                  <a:schemeClr val="dk1"/>
                </a:solidFill>
                <a:latin typeface="Comic Sans MS"/>
                <a:ea typeface="Comic Sans MS"/>
                <a:cs typeface="Comic Sans MS"/>
                <a:sym typeface="Comic Sans MS"/>
              </a:rPr>
              <a:t>Nathan Derrick – PPA Leads</a:t>
            </a:r>
            <a:endParaRPr/>
          </a:p>
          <a:p>
            <a:pPr indent="0" lvl="0" marL="0" rtl="0" algn="ctr">
              <a:lnSpc>
                <a:spcPct val="90000"/>
              </a:lnSpc>
              <a:spcBef>
                <a:spcPts val="1000"/>
              </a:spcBef>
              <a:spcAft>
                <a:spcPts val="0"/>
              </a:spcAft>
              <a:buClr>
                <a:schemeClr val="dk1"/>
              </a:buClr>
              <a:buSzPct val="116697"/>
              <a:buNone/>
            </a:pPr>
            <a:r>
              <a:rPr b="1" lang="en-GB" sz="2056">
                <a:solidFill>
                  <a:schemeClr val="dk1"/>
                </a:solidFill>
                <a:latin typeface="Comic Sans MS"/>
                <a:ea typeface="Comic Sans MS"/>
                <a:cs typeface="Comic Sans MS"/>
                <a:sym typeface="Comic Sans MS"/>
              </a:rPr>
              <a:t>Hannah Connolly/Carol Brett – Cover Supervisors</a:t>
            </a:r>
            <a:endParaRPr b="1" sz="2056">
              <a:solidFill>
                <a:schemeClr val="dk1"/>
              </a:solidFill>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p:txBody>
      </p:sp>
      <p:pic>
        <p:nvPicPr>
          <p:cNvPr id="93" name="Google Shape;93;p2"/>
          <p:cNvPicPr preferRelativeResize="0"/>
          <p:nvPr/>
        </p:nvPicPr>
        <p:blipFill rotWithShape="1">
          <a:blip r:embed="rId3">
            <a:alphaModFix/>
          </a:blip>
          <a:srcRect b="0" l="0" r="0" t="0"/>
          <a:stretch/>
        </p:blipFill>
        <p:spPr>
          <a:xfrm>
            <a:off x="5468257" y="179754"/>
            <a:ext cx="1342571" cy="1342571"/>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p3"/>
          <p:cNvSpPr txBox="1"/>
          <p:nvPr>
            <p:ph idx="1" type="subTitle"/>
          </p:nvPr>
        </p:nvSpPr>
        <p:spPr>
          <a:xfrm>
            <a:off x="391875" y="749950"/>
            <a:ext cx="11495400" cy="5930400"/>
          </a:xfrm>
          <a:prstGeom prst="rect">
            <a:avLst/>
          </a:prstGeom>
          <a:noFill/>
          <a:ln>
            <a:noFill/>
          </a:ln>
        </p:spPr>
        <p:txBody>
          <a:bodyPr anchorCtr="0" anchor="t" bIns="45700" lIns="91425" spcFirstLastPara="1" rIns="91425" wrap="square" tIns="45700">
            <a:normAutofit lnSpcReduction="10000"/>
          </a:bodyPr>
          <a:lstStyle/>
          <a:p>
            <a:pPr indent="0" lvl="0" marL="0" rtl="0" algn="ctr">
              <a:lnSpc>
                <a:spcPct val="90000"/>
              </a:lnSpc>
              <a:spcBef>
                <a:spcPts val="0"/>
              </a:spcBef>
              <a:spcAft>
                <a:spcPts val="0"/>
              </a:spcAft>
              <a:buClr>
                <a:schemeClr val="dk1"/>
              </a:buClr>
              <a:buSzPts val="24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b="1" lang="en-GB" u="sng">
                <a:latin typeface="Comic Sans MS"/>
                <a:ea typeface="Comic Sans MS"/>
                <a:cs typeface="Comic Sans MS"/>
                <a:sym typeface="Comic Sans MS"/>
              </a:rPr>
              <a:t>Staffing</a:t>
            </a:r>
            <a:endParaRPr/>
          </a:p>
          <a:p>
            <a:pPr indent="0" lvl="0" marL="0" rtl="0" algn="ctr">
              <a:lnSpc>
                <a:spcPct val="90000"/>
              </a:lnSpc>
              <a:spcBef>
                <a:spcPts val="1000"/>
              </a:spcBef>
              <a:spcAft>
                <a:spcPts val="0"/>
              </a:spcAft>
              <a:buClr>
                <a:schemeClr val="dk1"/>
              </a:buClr>
              <a:buSzPts val="24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b="1" lang="en-GB">
                <a:latin typeface="Comic Sans MS"/>
                <a:ea typeface="Comic Sans MS"/>
                <a:cs typeface="Comic Sans MS"/>
                <a:sym typeface="Comic Sans MS"/>
              </a:rPr>
              <a:t>Other Important Staff: </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b="1" lang="en-GB">
                <a:latin typeface="Comic Sans MS"/>
                <a:ea typeface="Comic Sans MS"/>
                <a:cs typeface="Comic Sans MS"/>
                <a:sym typeface="Comic Sans MS"/>
              </a:rPr>
              <a:t>Rhiannon Kerry – Assistant Headteacher for Inclusion &amp; Well-Being (also our SENDCo)</a:t>
            </a:r>
            <a:endParaRPr b="1"/>
          </a:p>
          <a:p>
            <a:pPr indent="0" lvl="0" marL="0" rtl="0" algn="ctr">
              <a:lnSpc>
                <a:spcPct val="90000"/>
              </a:lnSpc>
              <a:spcBef>
                <a:spcPts val="1000"/>
              </a:spcBef>
              <a:spcAft>
                <a:spcPts val="0"/>
              </a:spcAft>
              <a:buClr>
                <a:schemeClr val="dk1"/>
              </a:buClr>
              <a:buSzPts val="2400"/>
              <a:buNone/>
            </a:pPr>
            <a:r>
              <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b="1" lang="en-GB">
                <a:latin typeface="Comic Sans MS"/>
                <a:ea typeface="Comic Sans MS"/>
                <a:cs typeface="Comic Sans MS"/>
                <a:sym typeface="Comic Sans MS"/>
              </a:rPr>
              <a:t>Lisa Withe - Headteacher</a:t>
            </a:r>
            <a:endParaRPr b="1"/>
          </a:p>
          <a:p>
            <a:pPr indent="0" lvl="0" marL="0" rtl="0" algn="ctr">
              <a:lnSpc>
                <a:spcPct val="90000"/>
              </a:lnSpc>
              <a:spcBef>
                <a:spcPts val="1000"/>
              </a:spcBef>
              <a:spcAft>
                <a:spcPts val="0"/>
              </a:spcAft>
              <a:buClr>
                <a:schemeClr val="dk1"/>
              </a:buClr>
              <a:buSzPts val="2400"/>
              <a:buNone/>
            </a:pPr>
            <a:r>
              <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b="1" lang="en-GB">
                <a:latin typeface="Comic Sans MS"/>
                <a:ea typeface="Comic Sans MS"/>
                <a:cs typeface="Comic Sans MS"/>
                <a:sym typeface="Comic Sans MS"/>
              </a:rPr>
              <a:t>Paul Wyatt – Deputy Headteacher</a:t>
            </a:r>
            <a:endParaRPr b="1"/>
          </a:p>
          <a:p>
            <a:pPr indent="0" lvl="0" marL="0" rtl="0" algn="ctr">
              <a:lnSpc>
                <a:spcPct val="90000"/>
              </a:lnSpc>
              <a:spcBef>
                <a:spcPts val="1000"/>
              </a:spcBef>
              <a:spcAft>
                <a:spcPts val="0"/>
              </a:spcAft>
              <a:buClr>
                <a:schemeClr val="dk1"/>
              </a:buClr>
              <a:buSzPts val="2400"/>
              <a:buNone/>
            </a:pPr>
            <a:r>
              <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b="1" lang="en-GB">
                <a:latin typeface="Comic Sans MS"/>
                <a:ea typeface="Comic Sans MS"/>
                <a:cs typeface="Comic Sans MS"/>
                <a:sym typeface="Comic Sans MS"/>
              </a:rPr>
              <a:t>Gill Williams &amp; Odette Coe – Finance Team but also our main first aiders</a:t>
            </a:r>
            <a:endParaRPr b="1">
              <a:latin typeface="Comic Sans MS"/>
              <a:ea typeface="Comic Sans MS"/>
              <a:cs typeface="Comic Sans MS"/>
              <a:sym typeface="Comic Sans MS"/>
            </a:endParaRPr>
          </a:p>
          <a:p>
            <a:pPr indent="0" lvl="0" marL="0" rtl="0" algn="l">
              <a:lnSpc>
                <a:spcPct val="90000"/>
              </a:lnSpc>
              <a:spcBef>
                <a:spcPts val="1000"/>
              </a:spcBef>
              <a:spcAft>
                <a:spcPts val="0"/>
              </a:spcAft>
              <a:buClr>
                <a:schemeClr val="dk1"/>
              </a:buClr>
              <a:buSzPts val="2400"/>
              <a:buNone/>
            </a:pPr>
            <a:r>
              <a:t/>
            </a:r>
            <a:endParaRPr>
              <a:latin typeface="Comic Sans MS"/>
              <a:ea typeface="Comic Sans MS"/>
              <a:cs typeface="Comic Sans MS"/>
              <a:sym typeface="Comic Sans MS"/>
            </a:endParaRPr>
          </a:p>
        </p:txBody>
      </p:sp>
      <p:pic>
        <p:nvPicPr>
          <p:cNvPr id="99" name="Google Shape;99;p3"/>
          <p:cNvPicPr preferRelativeResize="0"/>
          <p:nvPr/>
        </p:nvPicPr>
        <p:blipFill rotWithShape="1">
          <a:blip r:embed="rId3">
            <a:alphaModFix/>
          </a:blip>
          <a:srcRect b="0" l="0" r="0" t="0"/>
          <a:stretch/>
        </p:blipFill>
        <p:spPr>
          <a:xfrm>
            <a:off x="5468289" y="171938"/>
            <a:ext cx="1342571" cy="1342571"/>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4"/>
          <p:cNvSpPr txBox="1"/>
          <p:nvPr>
            <p:ph idx="1" type="subTitle"/>
          </p:nvPr>
        </p:nvSpPr>
        <p:spPr>
          <a:xfrm>
            <a:off x="391842" y="671285"/>
            <a:ext cx="11495400" cy="6212100"/>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1000"/>
              </a:spcBef>
              <a:spcAft>
                <a:spcPts val="0"/>
              </a:spcAft>
              <a:buClr>
                <a:schemeClr val="dk1"/>
              </a:buClr>
              <a:buSzPts val="2400"/>
              <a:buNone/>
            </a:pPr>
            <a:r>
              <a:rPr b="1" lang="en-GB" u="sng">
                <a:latin typeface="Comic Sans MS"/>
                <a:ea typeface="Comic Sans MS"/>
                <a:cs typeface="Comic Sans MS"/>
                <a:sym typeface="Comic Sans MS"/>
              </a:rPr>
              <a:t>The School Day </a:t>
            </a:r>
            <a:endParaRPr/>
          </a:p>
          <a:p>
            <a:pPr indent="0" lvl="0" marL="0" rtl="0" algn="ctr">
              <a:lnSpc>
                <a:spcPct val="90000"/>
              </a:lnSpc>
              <a:spcBef>
                <a:spcPts val="1000"/>
              </a:spcBef>
              <a:spcAft>
                <a:spcPts val="0"/>
              </a:spcAft>
              <a:buClr>
                <a:schemeClr val="dk1"/>
              </a:buClr>
              <a:buSzPts val="2400"/>
              <a:buNone/>
            </a:pPr>
            <a:r>
              <a:rPr b="1" lang="en-GB" sz="1700">
                <a:latin typeface="Comic Sans MS"/>
                <a:ea typeface="Comic Sans MS"/>
                <a:cs typeface="Comic Sans MS"/>
                <a:sym typeface="Comic Sans MS"/>
              </a:rPr>
              <a:t>Our timetables are on GC </a:t>
            </a:r>
            <a:endParaRPr b="1" sz="1700">
              <a:latin typeface="Comic Sans MS"/>
              <a:ea typeface="Comic Sans MS"/>
              <a:cs typeface="Comic Sans MS"/>
              <a:sym typeface="Comic Sans MS"/>
            </a:endParaRPr>
          </a:p>
          <a:p>
            <a:pPr indent="0" lvl="0" marL="0" rtl="0" algn="ctr">
              <a:lnSpc>
                <a:spcPct val="100000"/>
              </a:lnSpc>
              <a:spcBef>
                <a:spcPts val="600"/>
              </a:spcBef>
              <a:spcAft>
                <a:spcPts val="0"/>
              </a:spcAft>
              <a:buClr>
                <a:schemeClr val="dk1"/>
              </a:buClr>
              <a:buSzPts val="1100"/>
              <a:buFont typeface="Arial"/>
              <a:buNone/>
            </a:pPr>
            <a:r>
              <a:rPr lang="en-GB" sz="2200">
                <a:latin typeface="Comic Sans MS"/>
                <a:ea typeface="Comic Sans MS"/>
                <a:cs typeface="Comic Sans MS"/>
                <a:sym typeface="Comic Sans MS"/>
              </a:rPr>
              <a:t>Soft start</a:t>
            </a:r>
            <a:r>
              <a:rPr lang="en-GB" sz="2200">
                <a:solidFill>
                  <a:srgbClr val="0070C0"/>
                </a:solidFill>
                <a:latin typeface="Comic Sans MS"/>
                <a:ea typeface="Comic Sans MS"/>
                <a:cs typeface="Comic Sans MS"/>
                <a:sym typeface="Comic Sans MS"/>
              </a:rPr>
              <a:t>: 8.35am </a:t>
            </a:r>
            <a:r>
              <a:rPr lang="en-GB" sz="2200">
                <a:latin typeface="Comic Sans MS"/>
                <a:ea typeface="Comic Sans MS"/>
                <a:cs typeface="Comic Sans MS"/>
                <a:sym typeface="Comic Sans MS"/>
              </a:rPr>
              <a:t>Register: </a:t>
            </a:r>
            <a:r>
              <a:rPr lang="en-GB" sz="2200">
                <a:solidFill>
                  <a:srgbClr val="0070C0"/>
                </a:solidFill>
                <a:latin typeface="Comic Sans MS"/>
                <a:ea typeface="Comic Sans MS"/>
                <a:cs typeface="Comic Sans MS"/>
                <a:sym typeface="Comic Sans MS"/>
              </a:rPr>
              <a:t>8.45am</a:t>
            </a:r>
            <a:r>
              <a:rPr lang="en-GB" sz="2200">
                <a:latin typeface="Comic Sans MS"/>
                <a:ea typeface="Comic Sans MS"/>
                <a:cs typeface="Comic Sans MS"/>
                <a:sym typeface="Comic Sans MS"/>
              </a:rPr>
              <a:t>  Break: </a:t>
            </a:r>
            <a:r>
              <a:rPr lang="en-GB" sz="2200">
                <a:solidFill>
                  <a:srgbClr val="0070C0"/>
                </a:solidFill>
                <a:latin typeface="Comic Sans MS"/>
                <a:ea typeface="Comic Sans MS"/>
                <a:cs typeface="Comic Sans MS"/>
                <a:sym typeface="Comic Sans MS"/>
              </a:rPr>
              <a:t>10.15am – 10.30am </a:t>
            </a:r>
            <a:endParaRPr sz="2200">
              <a:solidFill>
                <a:srgbClr val="0070C0"/>
              </a:solidFill>
              <a:latin typeface="Comic Sans MS"/>
              <a:ea typeface="Comic Sans MS"/>
              <a:cs typeface="Comic Sans MS"/>
              <a:sym typeface="Comic Sans MS"/>
            </a:endParaRPr>
          </a:p>
          <a:p>
            <a:pPr indent="0" lvl="0" marL="0" rtl="0" algn="ctr">
              <a:lnSpc>
                <a:spcPct val="100000"/>
              </a:lnSpc>
              <a:spcBef>
                <a:spcPts val="600"/>
              </a:spcBef>
              <a:spcAft>
                <a:spcPts val="0"/>
              </a:spcAft>
              <a:buClr>
                <a:schemeClr val="dk1"/>
              </a:buClr>
              <a:buSzPts val="1100"/>
              <a:buFont typeface="Arial"/>
              <a:buNone/>
            </a:pPr>
            <a:r>
              <a:rPr lang="en-GB" sz="2200">
                <a:latin typeface="Comic Sans MS"/>
                <a:ea typeface="Comic Sans MS"/>
                <a:cs typeface="Comic Sans MS"/>
                <a:sym typeface="Comic Sans MS"/>
              </a:rPr>
              <a:t>Lunch: </a:t>
            </a:r>
            <a:r>
              <a:rPr lang="en-GB" sz="2200">
                <a:solidFill>
                  <a:srgbClr val="0070C0"/>
                </a:solidFill>
                <a:latin typeface="Comic Sans MS"/>
                <a:ea typeface="Comic Sans MS"/>
                <a:cs typeface="Comic Sans MS"/>
                <a:sym typeface="Comic Sans MS"/>
              </a:rPr>
              <a:t>12.15pm - 1.15pm </a:t>
            </a:r>
            <a:r>
              <a:rPr lang="en-GB" sz="2200">
                <a:latin typeface="Comic Sans MS"/>
                <a:ea typeface="Comic Sans MS"/>
                <a:cs typeface="Comic Sans MS"/>
                <a:sym typeface="Comic Sans MS"/>
              </a:rPr>
              <a:t>Home Time: </a:t>
            </a:r>
            <a:r>
              <a:rPr lang="en-GB" sz="2200">
                <a:solidFill>
                  <a:srgbClr val="0070C0"/>
                </a:solidFill>
                <a:latin typeface="Comic Sans MS"/>
                <a:ea typeface="Comic Sans MS"/>
                <a:cs typeface="Comic Sans MS"/>
                <a:sym typeface="Comic Sans MS"/>
              </a:rPr>
              <a:t>3.15pm</a:t>
            </a:r>
            <a:endParaRPr sz="2000">
              <a:solidFill>
                <a:srgbClr val="0070C0"/>
              </a:solidFill>
              <a:latin typeface="Comic Sans MS"/>
              <a:ea typeface="Comic Sans MS"/>
              <a:cs typeface="Comic Sans MS"/>
              <a:sym typeface="Comic Sans MS"/>
            </a:endParaRPr>
          </a:p>
          <a:p>
            <a:pPr indent="0" lvl="0" marL="0" rtl="0" algn="l">
              <a:lnSpc>
                <a:spcPct val="80000"/>
              </a:lnSpc>
              <a:spcBef>
                <a:spcPts val="600"/>
              </a:spcBef>
              <a:spcAft>
                <a:spcPts val="0"/>
              </a:spcAft>
              <a:buSzPts val="2400"/>
              <a:buNone/>
            </a:pPr>
            <a:r>
              <a:t/>
            </a:r>
            <a:endParaRPr sz="29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a:latin typeface="Comic Sans MS"/>
              <a:ea typeface="Comic Sans MS"/>
              <a:cs typeface="Comic Sans MS"/>
              <a:sym typeface="Comic Sans MS"/>
            </a:endParaRPr>
          </a:p>
        </p:txBody>
      </p:sp>
      <p:pic>
        <p:nvPicPr>
          <p:cNvPr id="105" name="Google Shape;105;p4"/>
          <p:cNvPicPr preferRelativeResize="0"/>
          <p:nvPr/>
        </p:nvPicPr>
        <p:blipFill rotWithShape="1">
          <a:blip r:embed="rId3">
            <a:alphaModFix/>
          </a:blip>
          <a:srcRect b="0" l="0" r="0" t="0"/>
          <a:stretch/>
        </p:blipFill>
        <p:spPr>
          <a:xfrm>
            <a:off x="2364682" y="2558008"/>
            <a:ext cx="1797499" cy="718975"/>
          </a:xfrm>
          <a:prstGeom prst="rect">
            <a:avLst/>
          </a:prstGeom>
          <a:noFill/>
          <a:ln>
            <a:noFill/>
          </a:ln>
        </p:spPr>
      </p:pic>
      <p:pic>
        <p:nvPicPr>
          <p:cNvPr descr="sculptmoorebronze" id="106" name="Google Shape;106;p4"/>
          <p:cNvPicPr preferRelativeResize="0"/>
          <p:nvPr/>
        </p:nvPicPr>
        <p:blipFill rotWithShape="1">
          <a:blip r:embed="rId4">
            <a:alphaModFix/>
          </a:blip>
          <a:srcRect b="0" l="0" r="0" t="0"/>
          <a:stretch/>
        </p:blipFill>
        <p:spPr>
          <a:xfrm>
            <a:off x="8174797" y="2482396"/>
            <a:ext cx="1529775" cy="870200"/>
          </a:xfrm>
          <a:prstGeom prst="rect">
            <a:avLst/>
          </a:prstGeom>
          <a:noFill/>
          <a:ln>
            <a:noFill/>
          </a:ln>
        </p:spPr>
      </p:pic>
      <p:pic>
        <p:nvPicPr>
          <p:cNvPr id="107" name="Google Shape;107;p4"/>
          <p:cNvPicPr preferRelativeResize="0"/>
          <p:nvPr/>
        </p:nvPicPr>
        <p:blipFill rotWithShape="1">
          <a:blip r:embed="rId5">
            <a:alphaModFix/>
          </a:blip>
          <a:srcRect b="0" l="0" r="0" t="0"/>
          <a:stretch/>
        </p:blipFill>
        <p:spPr>
          <a:xfrm>
            <a:off x="6500962" y="3482564"/>
            <a:ext cx="5448762" cy="3270853"/>
          </a:xfrm>
          <a:prstGeom prst="rect">
            <a:avLst/>
          </a:prstGeom>
          <a:noFill/>
          <a:ln>
            <a:noFill/>
          </a:ln>
        </p:spPr>
      </p:pic>
      <p:pic>
        <p:nvPicPr>
          <p:cNvPr id="108" name="Google Shape;108;p4"/>
          <p:cNvPicPr preferRelativeResize="0"/>
          <p:nvPr/>
        </p:nvPicPr>
        <p:blipFill rotWithShape="1">
          <a:blip r:embed="rId6">
            <a:alphaModFix/>
          </a:blip>
          <a:srcRect b="0" l="0" r="0" t="0"/>
          <a:stretch/>
        </p:blipFill>
        <p:spPr>
          <a:xfrm>
            <a:off x="683078" y="3445776"/>
            <a:ext cx="5297758" cy="3261359"/>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sp>
        <p:nvSpPr>
          <p:cNvPr id="113" name="Google Shape;113;p5"/>
          <p:cNvSpPr txBox="1"/>
          <p:nvPr>
            <p:ph type="ctrTitle"/>
          </p:nvPr>
        </p:nvSpPr>
        <p:spPr>
          <a:xfrm>
            <a:off x="898075" y="1510311"/>
            <a:ext cx="8865900" cy="4884900"/>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46413"/>
              <a:buFont typeface="Arial"/>
              <a:buNone/>
            </a:pPr>
            <a:r>
              <a:rPr b="1" lang="en-GB" sz="2511" u="sng">
                <a:latin typeface="Comic Sans MS"/>
                <a:ea typeface="Comic Sans MS"/>
                <a:cs typeface="Comic Sans MS"/>
                <a:sym typeface="Comic Sans MS"/>
              </a:rPr>
              <a:t>What are our priorities in Year 6?</a:t>
            </a:r>
            <a:endParaRPr b="1" sz="2511" u="sng">
              <a:latin typeface="Comic Sans MS"/>
              <a:ea typeface="Comic Sans MS"/>
              <a:cs typeface="Comic Sans MS"/>
              <a:sym typeface="Comic Sans MS"/>
            </a:endParaRPr>
          </a:p>
          <a:p>
            <a:pPr indent="0" lvl="0" marL="0" rtl="0" algn="l">
              <a:lnSpc>
                <a:spcPct val="90000"/>
              </a:lnSpc>
              <a:spcBef>
                <a:spcPts val="600"/>
              </a:spcBef>
              <a:spcAft>
                <a:spcPts val="0"/>
              </a:spcAft>
              <a:buClr>
                <a:schemeClr val="dk1"/>
              </a:buClr>
              <a:buSzPct val="62123"/>
              <a:buFont typeface="Arial"/>
              <a:buNone/>
            </a:pPr>
            <a:r>
              <a:t/>
            </a:r>
            <a:endParaRPr b="1" sz="1876">
              <a:latin typeface="Comic Sans MS"/>
              <a:ea typeface="Comic Sans MS"/>
              <a:cs typeface="Comic Sans MS"/>
              <a:sym typeface="Comic Sans MS"/>
            </a:endParaRPr>
          </a:p>
          <a:p>
            <a:pPr indent="0" lvl="0" marL="0" rtl="0" algn="l">
              <a:lnSpc>
                <a:spcPct val="90000"/>
              </a:lnSpc>
              <a:spcBef>
                <a:spcPts val="600"/>
              </a:spcBef>
              <a:spcAft>
                <a:spcPts val="0"/>
              </a:spcAft>
              <a:buSzPct val="355366"/>
              <a:buNone/>
            </a:pPr>
            <a:r>
              <a:rPr lang="en-GB" sz="1876">
                <a:latin typeface="Comic Sans MS"/>
                <a:ea typeface="Comic Sans MS"/>
                <a:cs typeface="Comic Sans MS"/>
                <a:sym typeface="Comic Sans MS"/>
              </a:rPr>
              <a:t>This is a transition year where we will work together to make sure every child in Year 6 is as well prepared as possible for the next exciting step – secondary school.</a:t>
            </a:r>
            <a:endParaRPr sz="1876">
              <a:latin typeface="Comic Sans MS"/>
              <a:ea typeface="Comic Sans MS"/>
              <a:cs typeface="Comic Sans MS"/>
              <a:sym typeface="Comic Sans MS"/>
            </a:endParaRPr>
          </a:p>
          <a:p>
            <a:pPr indent="-200310" lvl="0" marL="274320" rtl="0" algn="l">
              <a:lnSpc>
                <a:spcPct val="90000"/>
              </a:lnSpc>
              <a:spcBef>
                <a:spcPts val="600"/>
              </a:spcBef>
              <a:spcAft>
                <a:spcPts val="0"/>
              </a:spcAft>
              <a:buClr>
                <a:schemeClr val="dk1"/>
              </a:buClr>
              <a:buSzPct val="62123"/>
              <a:buFont typeface="Arial"/>
              <a:buNone/>
            </a:pPr>
            <a:r>
              <a:t/>
            </a:r>
            <a:endParaRPr sz="1876">
              <a:latin typeface="Comic Sans MS"/>
              <a:ea typeface="Comic Sans MS"/>
              <a:cs typeface="Comic Sans MS"/>
              <a:sym typeface="Comic Sans MS"/>
            </a:endParaRPr>
          </a:p>
          <a:p>
            <a:pPr indent="0" lvl="0" marL="0" rtl="0" algn="l">
              <a:lnSpc>
                <a:spcPct val="90000"/>
              </a:lnSpc>
              <a:spcBef>
                <a:spcPts val="600"/>
              </a:spcBef>
              <a:spcAft>
                <a:spcPts val="0"/>
              </a:spcAft>
              <a:buSzPct val="355366"/>
              <a:buNone/>
            </a:pPr>
            <a:r>
              <a:rPr lang="en-GB" sz="1876">
                <a:latin typeface="Comic Sans MS"/>
                <a:ea typeface="Comic Sans MS"/>
                <a:cs typeface="Comic Sans MS"/>
                <a:sym typeface="Comic Sans MS"/>
              </a:rPr>
              <a:t>We expect pupils to work hard, engage in their learning, ask questions and complete home learning tasks regularly. They will be encouraged to make the most of opportunities to contribute and  learn, developing skills which will help them reach their potential. </a:t>
            </a:r>
            <a:endParaRPr sz="2611">
              <a:latin typeface="Comic Sans MS"/>
              <a:ea typeface="Comic Sans MS"/>
              <a:cs typeface="Comic Sans MS"/>
              <a:sym typeface="Comic Sans MS"/>
            </a:endParaRPr>
          </a:p>
          <a:p>
            <a:pPr indent="0" lvl="0" marL="0" rtl="0" algn="l">
              <a:lnSpc>
                <a:spcPct val="90000"/>
              </a:lnSpc>
              <a:spcBef>
                <a:spcPts val="600"/>
              </a:spcBef>
              <a:spcAft>
                <a:spcPts val="0"/>
              </a:spcAft>
              <a:buClr>
                <a:schemeClr val="dk1"/>
              </a:buClr>
              <a:buSzPct val="62123"/>
              <a:buFont typeface="Arial"/>
              <a:buNone/>
            </a:pPr>
            <a:r>
              <a:t/>
            </a:r>
            <a:endParaRPr sz="1876">
              <a:latin typeface="Comic Sans MS"/>
              <a:ea typeface="Comic Sans MS"/>
              <a:cs typeface="Comic Sans MS"/>
              <a:sym typeface="Comic Sans MS"/>
            </a:endParaRPr>
          </a:p>
          <a:p>
            <a:pPr indent="0" lvl="0" marL="0" rtl="0" algn="l">
              <a:lnSpc>
                <a:spcPct val="90000"/>
              </a:lnSpc>
              <a:spcBef>
                <a:spcPts val="600"/>
              </a:spcBef>
              <a:spcAft>
                <a:spcPts val="0"/>
              </a:spcAft>
              <a:buSzPct val="355366"/>
              <a:buNone/>
            </a:pPr>
            <a:r>
              <a:rPr lang="en-GB" sz="1876">
                <a:latin typeface="Comic Sans MS"/>
                <a:ea typeface="Comic Sans MS"/>
                <a:cs typeface="Comic Sans MS"/>
                <a:sym typeface="Comic Sans MS"/>
              </a:rPr>
              <a:t>We want pupils to enjoy their last year at Applecroft. Although there is much to learn and they will have  important end of year assessments, we plan to provide a broad and rich curriculum. We hope we will continue to help make happy memories for all our pupils.</a:t>
            </a:r>
            <a:endParaRPr sz="2611">
              <a:latin typeface="Comic Sans MS"/>
              <a:ea typeface="Comic Sans MS"/>
              <a:cs typeface="Comic Sans MS"/>
              <a:sym typeface="Comic Sans MS"/>
            </a:endParaRPr>
          </a:p>
          <a:p>
            <a:pPr indent="-200310" lvl="0" marL="274320" rtl="0" algn="l">
              <a:lnSpc>
                <a:spcPct val="90000"/>
              </a:lnSpc>
              <a:spcBef>
                <a:spcPts val="600"/>
              </a:spcBef>
              <a:spcAft>
                <a:spcPts val="0"/>
              </a:spcAft>
              <a:buClr>
                <a:schemeClr val="dk1"/>
              </a:buClr>
              <a:buSzPct val="62123"/>
              <a:buFont typeface="Arial"/>
              <a:buNone/>
            </a:pPr>
            <a:r>
              <a:t/>
            </a:r>
            <a:endParaRPr sz="1876">
              <a:latin typeface="Comic Sans MS"/>
              <a:ea typeface="Comic Sans MS"/>
              <a:cs typeface="Comic Sans MS"/>
              <a:sym typeface="Comic Sans MS"/>
            </a:endParaRPr>
          </a:p>
          <a:p>
            <a:pPr indent="0" lvl="0" marL="0" rtl="0" algn="l">
              <a:lnSpc>
                <a:spcPct val="90000"/>
              </a:lnSpc>
              <a:spcBef>
                <a:spcPts val="600"/>
              </a:spcBef>
              <a:spcAft>
                <a:spcPts val="0"/>
              </a:spcAft>
              <a:buSzPct val="355366"/>
              <a:buNone/>
            </a:pPr>
            <a:r>
              <a:rPr lang="en-GB" sz="1876">
                <a:latin typeface="Comic Sans MS"/>
                <a:ea typeface="Comic Sans MS"/>
                <a:cs typeface="Comic Sans MS"/>
                <a:sym typeface="Comic Sans MS"/>
              </a:rPr>
              <a:t>We want pupils to grow in confidence, develop leadership and become increasingly independent learners. </a:t>
            </a:r>
            <a:endParaRPr sz="6211">
              <a:latin typeface="Comic Sans MS"/>
              <a:ea typeface="Comic Sans MS"/>
              <a:cs typeface="Comic Sans MS"/>
              <a:sym typeface="Comic Sans MS"/>
            </a:endParaRPr>
          </a:p>
        </p:txBody>
      </p:sp>
      <p:pic>
        <p:nvPicPr>
          <p:cNvPr id="114" name="Google Shape;114;p5"/>
          <p:cNvPicPr preferRelativeResize="0"/>
          <p:nvPr/>
        </p:nvPicPr>
        <p:blipFill rotWithShape="1">
          <a:blip r:embed="rId3">
            <a:alphaModFix/>
          </a:blip>
          <a:srcRect b="0" l="0" r="0" t="0"/>
          <a:stretch/>
        </p:blipFill>
        <p:spPr>
          <a:xfrm>
            <a:off x="9763975" y="2008163"/>
            <a:ext cx="2284951" cy="2368224"/>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p6"/>
          <p:cNvSpPr txBox="1"/>
          <p:nvPr>
            <p:ph idx="1" type="subTitle"/>
          </p:nvPr>
        </p:nvSpPr>
        <p:spPr>
          <a:xfrm>
            <a:off x="391875" y="1401201"/>
            <a:ext cx="11495400" cy="5057700"/>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24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b="1" sz="2542"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b="1" lang="en-GB" sz="2542" u="sng">
                <a:latin typeface="Comic Sans MS"/>
                <a:ea typeface="Comic Sans MS"/>
                <a:cs typeface="Comic Sans MS"/>
                <a:sym typeface="Comic Sans MS"/>
              </a:rPr>
              <a:t>Supporting your child to be ‘ready to learn’ </a:t>
            </a:r>
            <a:endParaRPr sz="2542"/>
          </a:p>
          <a:p>
            <a:pPr indent="0" lvl="0" marL="0" rtl="0" algn="ctr">
              <a:lnSpc>
                <a:spcPct val="90000"/>
              </a:lnSpc>
              <a:spcBef>
                <a:spcPts val="1000"/>
              </a:spcBef>
              <a:spcAft>
                <a:spcPts val="0"/>
              </a:spcAft>
              <a:buClr>
                <a:schemeClr val="dk1"/>
              </a:buClr>
              <a:buSzPts val="2400"/>
              <a:buNone/>
            </a:pPr>
            <a:r>
              <a:t/>
            </a:r>
            <a:endParaRPr b="1" sz="2542"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lang="en-GB" sz="2542">
                <a:latin typeface="Comic Sans MS"/>
                <a:ea typeface="Comic Sans MS"/>
                <a:cs typeface="Comic Sans MS"/>
                <a:sym typeface="Comic Sans MS"/>
              </a:rPr>
              <a:t>Punctuality - Please ensure your children are in school by 8.45am as they will miss early morning work if late.</a:t>
            </a:r>
            <a:endParaRPr sz="2542">
              <a:latin typeface="Comic Sans MS"/>
              <a:ea typeface="Comic Sans MS"/>
              <a:cs typeface="Comic Sans MS"/>
              <a:sym typeface="Comic Sans MS"/>
            </a:endParaRPr>
          </a:p>
          <a:p>
            <a:pPr indent="0" lvl="0" marL="0" rtl="0" algn="l">
              <a:lnSpc>
                <a:spcPct val="90000"/>
              </a:lnSpc>
              <a:spcBef>
                <a:spcPts val="1000"/>
              </a:spcBef>
              <a:spcAft>
                <a:spcPts val="0"/>
              </a:spcAft>
              <a:buClr>
                <a:schemeClr val="dk1"/>
              </a:buClr>
              <a:buSzPts val="2400"/>
              <a:buNone/>
            </a:pPr>
            <a:r>
              <a:t/>
            </a:r>
            <a:endParaRPr sz="2542">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lang="en-GB" sz="2542">
                <a:latin typeface="Comic Sans MS"/>
                <a:ea typeface="Comic Sans MS"/>
                <a:cs typeface="Comic Sans MS"/>
                <a:sym typeface="Comic Sans MS"/>
              </a:rPr>
              <a:t>Attendance – We aim for 100%. We don’t authorise holidays during the</a:t>
            </a:r>
            <a:endParaRPr sz="2542">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lang="en-GB" sz="2542">
                <a:latin typeface="Comic Sans MS"/>
                <a:ea typeface="Comic Sans MS"/>
                <a:cs typeface="Comic Sans MS"/>
                <a:sym typeface="Comic Sans MS"/>
              </a:rPr>
              <a:t> term. We ask that routine dentist &amp; doctor appointments take place out</a:t>
            </a:r>
            <a:endParaRPr sz="2542">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lang="en-GB" sz="2542">
                <a:latin typeface="Comic Sans MS"/>
                <a:ea typeface="Comic Sans MS"/>
                <a:cs typeface="Comic Sans MS"/>
                <a:sym typeface="Comic Sans MS"/>
              </a:rPr>
              <a:t> of the school day whenever possible.</a:t>
            </a:r>
            <a:endParaRPr sz="2542"/>
          </a:p>
          <a:p>
            <a:pPr indent="0" lvl="0" marL="0" rtl="0" algn="l">
              <a:lnSpc>
                <a:spcPct val="90000"/>
              </a:lnSpc>
              <a:spcBef>
                <a:spcPts val="1000"/>
              </a:spcBef>
              <a:spcAft>
                <a:spcPts val="0"/>
              </a:spcAft>
              <a:buClr>
                <a:schemeClr val="dk1"/>
              </a:buClr>
              <a:buSzPts val="2400"/>
              <a:buNone/>
            </a:pPr>
            <a:r>
              <a:t/>
            </a:r>
            <a:endParaRPr>
              <a:latin typeface="Comic Sans MS"/>
              <a:ea typeface="Comic Sans MS"/>
              <a:cs typeface="Comic Sans MS"/>
              <a:sym typeface="Comic Sans MS"/>
            </a:endParaRPr>
          </a:p>
        </p:txBody>
      </p:sp>
      <p:pic>
        <p:nvPicPr>
          <p:cNvPr id="120" name="Google Shape;120;p6"/>
          <p:cNvPicPr preferRelativeResize="0"/>
          <p:nvPr/>
        </p:nvPicPr>
        <p:blipFill rotWithShape="1">
          <a:blip r:embed="rId3">
            <a:alphaModFix/>
          </a:blip>
          <a:srcRect b="0" l="0" r="0" t="0"/>
          <a:stretch/>
        </p:blipFill>
        <p:spPr>
          <a:xfrm>
            <a:off x="391875" y="167750"/>
            <a:ext cx="2884074" cy="21297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sp>
        <p:nvSpPr>
          <p:cNvPr id="125" name="Google Shape;125;p7"/>
          <p:cNvSpPr txBox="1"/>
          <p:nvPr>
            <p:ph idx="1" type="subTitle"/>
          </p:nvPr>
        </p:nvSpPr>
        <p:spPr>
          <a:xfrm>
            <a:off x="391875" y="1236476"/>
            <a:ext cx="11495400" cy="5222400"/>
          </a:xfrm>
          <a:prstGeom prst="rect">
            <a:avLst/>
          </a:prstGeom>
          <a:noFill/>
          <a:ln>
            <a:noFill/>
          </a:ln>
        </p:spPr>
        <p:txBody>
          <a:bodyPr anchorCtr="0" anchor="t" bIns="45700" lIns="91425" spcFirstLastPara="1" rIns="91425" wrap="square" tIns="45700">
            <a:normAutofit fontScale="92500" lnSpcReduction="10000"/>
          </a:bodyPr>
          <a:lstStyle/>
          <a:p>
            <a:pPr indent="0" lvl="0" marL="0" rtl="0" algn="ctr">
              <a:lnSpc>
                <a:spcPct val="90000"/>
              </a:lnSpc>
              <a:spcBef>
                <a:spcPts val="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u="sng">
                <a:latin typeface="Comic Sans MS"/>
                <a:ea typeface="Comic Sans MS"/>
                <a:cs typeface="Comic Sans MS"/>
                <a:sym typeface="Comic Sans MS"/>
              </a:rPr>
              <a:t>School Uniform</a:t>
            </a:r>
            <a:endParaRPr/>
          </a:p>
          <a:p>
            <a:pPr indent="0" lvl="0" marL="0" rtl="0" algn="ctr">
              <a:lnSpc>
                <a:spcPct val="90000"/>
              </a:lnSpc>
              <a:spcBef>
                <a:spcPts val="100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274320" rtl="0" algn="l">
              <a:lnSpc>
                <a:spcPct val="90000"/>
              </a:lnSpc>
              <a:spcBef>
                <a:spcPts val="600"/>
              </a:spcBef>
              <a:spcAft>
                <a:spcPts val="0"/>
              </a:spcAft>
              <a:buSzPct val="90027"/>
              <a:buNone/>
            </a:pPr>
            <a:r>
              <a:rPr b="1" lang="en-GB" sz="2882">
                <a:latin typeface="Comic Sans MS"/>
                <a:ea typeface="Comic Sans MS"/>
                <a:cs typeface="Comic Sans MS"/>
                <a:sym typeface="Comic Sans MS"/>
              </a:rPr>
              <a:t>School Uniform </a:t>
            </a:r>
            <a:r>
              <a:rPr lang="en-GB" sz="2882">
                <a:latin typeface="Comic Sans MS"/>
                <a:ea typeface="Comic Sans MS"/>
                <a:cs typeface="Comic Sans MS"/>
                <a:sym typeface="Comic Sans MS"/>
              </a:rPr>
              <a:t>– must be labelled. Long hair tied back and hair ties in school colours. Black school shoes, not trainers. No jewellery allowed other than a pair of small stud earrings. </a:t>
            </a:r>
            <a:endParaRPr sz="2882">
              <a:latin typeface="Comic Sans MS"/>
              <a:ea typeface="Comic Sans MS"/>
              <a:cs typeface="Comic Sans MS"/>
              <a:sym typeface="Comic Sans MS"/>
            </a:endParaRPr>
          </a:p>
          <a:p>
            <a:pPr indent="0" lvl="0" marL="274320" rtl="0" algn="l">
              <a:lnSpc>
                <a:spcPct val="90000"/>
              </a:lnSpc>
              <a:spcBef>
                <a:spcPts val="600"/>
              </a:spcBef>
              <a:spcAft>
                <a:spcPts val="0"/>
              </a:spcAft>
              <a:buClr>
                <a:schemeClr val="dk1"/>
              </a:buClr>
              <a:buSzPct val="38163"/>
              <a:buFont typeface="Arial"/>
              <a:buNone/>
            </a:pPr>
            <a:r>
              <a:t/>
            </a:r>
            <a:endParaRPr sz="2882">
              <a:highlight>
                <a:srgbClr val="FFFF00"/>
              </a:highlight>
              <a:latin typeface="Comic Sans MS"/>
              <a:ea typeface="Comic Sans MS"/>
              <a:cs typeface="Comic Sans MS"/>
              <a:sym typeface="Comic Sans MS"/>
            </a:endParaRPr>
          </a:p>
          <a:p>
            <a:pPr indent="0" lvl="0" marL="274320" rtl="0" algn="l">
              <a:lnSpc>
                <a:spcPct val="90000"/>
              </a:lnSpc>
              <a:spcBef>
                <a:spcPts val="600"/>
              </a:spcBef>
              <a:spcAft>
                <a:spcPts val="0"/>
              </a:spcAft>
              <a:buSzPct val="90027"/>
              <a:buNone/>
            </a:pPr>
            <a:r>
              <a:rPr b="1" lang="en-GB" sz="2882">
                <a:latin typeface="Comic Sans MS"/>
                <a:ea typeface="Comic Sans MS"/>
                <a:cs typeface="Comic Sans MS"/>
                <a:sym typeface="Comic Sans MS"/>
              </a:rPr>
              <a:t>P.E kit:</a:t>
            </a:r>
            <a:r>
              <a:rPr lang="en-GB" sz="2882">
                <a:latin typeface="Comic Sans MS"/>
                <a:ea typeface="Comic Sans MS"/>
                <a:cs typeface="Comic Sans MS"/>
                <a:sym typeface="Comic Sans MS"/>
              </a:rPr>
              <a:t> Trainers should be in school every day for the Daily Mile. PE kits should be worn to school on </a:t>
            </a:r>
            <a:r>
              <a:rPr b="1" lang="en-GB" sz="2882">
                <a:latin typeface="Comic Sans MS"/>
                <a:ea typeface="Comic Sans MS"/>
                <a:cs typeface="Comic Sans MS"/>
                <a:sym typeface="Comic Sans MS"/>
              </a:rPr>
              <a:t>Mondays for both classes and on Tuesday (Moore) and Wednesday (Warhol)</a:t>
            </a:r>
            <a:r>
              <a:rPr lang="en-GB" sz="2882">
                <a:solidFill>
                  <a:srgbClr val="FF0000"/>
                </a:solidFill>
                <a:latin typeface="Comic Sans MS"/>
                <a:ea typeface="Comic Sans MS"/>
                <a:cs typeface="Comic Sans MS"/>
                <a:sym typeface="Comic Sans MS"/>
              </a:rPr>
              <a:t>.</a:t>
            </a:r>
            <a:endParaRPr sz="2882">
              <a:solidFill>
                <a:srgbClr val="FF0000"/>
              </a:solidFill>
              <a:latin typeface="Comic Sans MS"/>
              <a:ea typeface="Comic Sans MS"/>
              <a:cs typeface="Comic Sans MS"/>
              <a:sym typeface="Comic Sans MS"/>
            </a:endParaRPr>
          </a:p>
          <a:p>
            <a:pPr indent="0" lvl="0" marL="274320" rtl="0" algn="l">
              <a:lnSpc>
                <a:spcPct val="90000"/>
              </a:lnSpc>
              <a:spcBef>
                <a:spcPts val="600"/>
              </a:spcBef>
              <a:spcAft>
                <a:spcPts val="0"/>
              </a:spcAft>
              <a:buClr>
                <a:schemeClr val="dk1"/>
              </a:buClr>
              <a:buSzPct val="38163"/>
              <a:buFont typeface="Arial"/>
              <a:buNone/>
            </a:pPr>
            <a:r>
              <a:t/>
            </a:r>
            <a:endParaRPr sz="2882">
              <a:latin typeface="Comic Sans MS"/>
              <a:ea typeface="Comic Sans MS"/>
              <a:cs typeface="Comic Sans MS"/>
              <a:sym typeface="Comic Sans MS"/>
            </a:endParaRPr>
          </a:p>
          <a:p>
            <a:pPr indent="0" lvl="0" marL="274320" rtl="0" algn="l">
              <a:lnSpc>
                <a:spcPct val="90000"/>
              </a:lnSpc>
              <a:spcBef>
                <a:spcPts val="600"/>
              </a:spcBef>
              <a:spcAft>
                <a:spcPts val="0"/>
              </a:spcAft>
              <a:buSzPct val="90027"/>
              <a:buNone/>
            </a:pPr>
            <a:r>
              <a:rPr b="1" lang="en-GB" sz="2882">
                <a:latin typeface="Comic Sans MS"/>
                <a:ea typeface="Comic Sans MS"/>
                <a:cs typeface="Comic Sans MS"/>
                <a:sym typeface="Comic Sans MS"/>
              </a:rPr>
              <a:t>Art shirts</a:t>
            </a:r>
            <a:r>
              <a:rPr lang="en-GB" sz="2882">
                <a:latin typeface="Comic Sans MS"/>
                <a:ea typeface="Comic Sans MS"/>
                <a:cs typeface="Comic Sans MS"/>
                <a:sym typeface="Comic Sans MS"/>
              </a:rPr>
              <a:t>: Please ensure your child has their own art shirt in school to be kept in their locker.</a:t>
            </a:r>
            <a:endParaRPr b="1" sz="2282">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8"/>
          <p:cNvSpPr txBox="1"/>
          <p:nvPr>
            <p:ph type="title"/>
          </p:nvPr>
        </p:nvSpPr>
        <p:spPr>
          <a:xfrm>
            <a:off x="280450" y="1045975"/>
            <a:ext cx="11587200" cy="1541700"/>
          </a:xfrm>
          <a:prstGeom prst="rect">
            <a:avLst/>
          </a:prstGeom>
          <a:noFill/>
          <a:ln>
            <a:noFill/>
          </a:ln>
        </p:spPr>
        <p:txBody>
          <a:bodyPr anchorCtr="0" anchor="ctr" bIns="45700" lIns="91425" spcFirstLastPara="1" rIns="91425" wrap="square" tIns="45700">
            <a:normAutofit/>
          </a:bodyPr>
          <a:lstStyle/>
          <a:p>
            <a:pPr indent="0" lvl="0" marL="0" rtl="0" algn="ctr">
              <a:lnSpc>
                <a:spcPct val="115000"/>
              </a:lnSpc>
              <a:spcBef>
                <a:spcPts val="1200"/>
              </a:spcBef>
              <a:spcAft>
                <a:spcPts val="0"/>
              </a:spcAft>
              <a:buSzPts val="1800"/>
              <a:buNone/>
            </a:pPr>
            <a:r>
              <a:rPr b="1" lang="en-GB" sz="2100" u="sng" cap="none">
                <a:solidFill>
                  <a:schemeClr val="dk1"/>
                </a:solidFill>
                <a:latin typeface="Comic Sans MS"/>
                <a:ea typeface="Comic Sans MS"/>
                <a:cs typeface="Comic Sans MS"/>
                <a:sym typeface="Comic Sans MS"/>
              </a:rPr>
              <a:t>Year 6 Kit List</a:t>
            </a:r>
            <a:endParaRPr b="1" sz="2100" cap="none">
              <a:solidFill>
                <a:schemeClr val="dk1"/>
              </a:solidFill>
              <a:latin typeface="Comic Sans MS"/>
              <a:ea typeface="Comic Sans MS"/>
              <a:cs typeface="Comic Sans MS"/>
              <a:sym typeface="Comic Sans MS"/>
            </a:endParaRPr>
          </a:p>
          <a:p>
            <a:pPr indent="0" lvl="0" marL="0" rtl="0" algn="just">
              <a:lnSpc>
                <a:spcPct val="115000"/>
              </a:lnSpc>
              <a:spcBef>
                <a:spcPts val="1200"/>
              </a:spcBef>
              <a:spcAft>
                <a:spcPts val="1200"/>
              </a:spcAft>
              <a:buSzPts val="1800"/>
              <a:buNone/>
            </a:pPr>
            <a:r>
              <a:rPr b="1" lang="en-GB" sz="1500" cap="none">
                <a:solidFill>
                  <a:schemeClr val="dk1"/>
                </a:solidFill>
                <a:latin typeface="Comic Sans MS"/>
                <a:ea typeface="Comic Sans MS"/>
                <a:cs typeface="Comic Sans MS"/>
                <a:sym typeface="Comic Sans MS"/>
              </a:rPr>
              <a:t>The children need the following items and all equipment and clothing must be </a:t>
            </a:r>
            <a:r>
              <a:rPr b="1" lang="en-GB" sz="1500" u="sng" cap="none">
                <a:solidFill>
                  <a:schemeClr val="dk1"/>
                </a:solidFill>
                <a:latin typeface="Comic Sans MS"/>
                <a:ea typeface="Comic Sans MS"/>
                <a:cs typeface="Comic Sans MS"/>
                <a:sym typeface="Comic Sans MS"/>
              </a:rPr>
              <a:t>named</a:t>
            </a:r>
            <a:r>
              <a:rPr b="1" lang="en-GB" sz="1500" cap="none">
                <a:solidFill>
                  <a:schemeClr val="dk1"/>
                </a:solidFill>
                <a:latin typeface="Comic Sans MS"/>
                <a:ea typeface="Comic Sans MS"/>
                <a:cs typeface="Comic Sans MS"/>
                <a:sym typeface="Comic Sans MS"/>
              </a:rPr>
              <a:t>. Many of these items can be bought quite cheaply from our school shop (open daily) or uniform shop</a:t>
            </a:r>
            <a:r>
              <a:rPr b="1" lang="en-GB" sz="1500">
                <a:latin typeface="Comic Sans MS"/>
                <a:ea typeface="Comic Sans MS"/>
                <a:cs typeface="Comic Sans MS"/>
                <a:sym typeface="Comic Sans MS"/>
              </a:rPr>
              <a:t>.</a:t>
            </a:r>
            <a:endParaRPr b="1" sz="1500" u="sng" cap="none">
              <a:solidFill>
                <a:schemeClr val="dk1"/>
              </a:solidFill>
              <a:latin typeface="Comic Sans MS"/>
              <a:ea typeface="Comic Sans MS"/>
              <a:cs typeface="Comic Sans MS"/>
              <a:sym typeface="Comic Sans MS"/>
            </a:endParaRPr>
          </a:p>
        </p:txBody>
      </p:sp>
      <p:sp>
        <p:nvSpPr>
          <p:cNvPr id="131" name="Google Shape;131;p8"/>
          <p:cNvSpPr txBox="1"/>
          <p:nvPr>
            <p:ph idx="1" type="body"/>
          </p:nvPr>
        </p:nvSpPr>
        <p:spPr>
          <a:xfrm>
            <a:off x="354625" y="2587675"/>
            <a:ext cx="4107000" cy="4015200"/>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15000"/>
              </a:lnSpc>
              <a:spcBef>
                <a:spcPts val="1200"/>
              </a:spcBef>
              <a:spcAft>
                <a:spcPts val="0"/>
              </a:spcAft>
              <a:buSzPct val="121621"/>
              <a:buNone/>
            </a:pPr>
            <a:r>
              <a:rPr b="1" lang="en-GB" sz="1600">
                <a:latin typeface="Comic Sans MS"/>
                <a:ea typeface="Comic Sans MS"/>
                <a:cs typeface="Comic Sans MS"/>
                <a:sym typeface="Comic Sans MS"/>
              </a:rPr>
              <a:t>PE Kit:</a:t>
            </a:r>
            <a:endParaRPr b="1" sz="1600">
              <a:latin typeface="Comic Sans MS"/>
              <a:ea typeface="Comic Sans MS"/>
              <a:cs typeface="Comic Sans MS"/>
              <a:sym typeface="Comic Sans MS"/>
            </a:endParaRPr>
          </a:p>
          <a:p>
            <a:pPr indent="0" lvl="0" marL="0" rtl="0" algn="l">
              <a:lnSpc>
                <a:spcPct val="115000"/>
              </a:lnSpc>
              <a:spcBef>
                <a:spcPts val="1200"/>
              </a:spcBef>
              <a:spcAft>
                <a:spcPts val="0"/>
              </a:spcAft>
              <a:buSzPct val="121621"/>
              <a:buNone/>
            </a:pPr>
            <a:r>
              <a:rPr lang="en-GB" sz="1600">
                <a:latin typeface="Comic Sans MS"/>
                <a:ea typeface="Comic Sans MS"/>
                <a:cs typeface="Comic Sans MS"/>
                <a:sym typeface="Comic Sans MS"/>
              </a:rPr>
              <a:t>White T-shirt</a:t>
            </a:r>
            <a:endParaRPr sz="1600">
              <a:latin typeface="Comic Sans MS"/>
              <a:ea typeface="Comic Sans MS"/>
              <a:cs typeface="Comic Sans MS"/>
              <a:sym typeface="Comic Sans MS"/>
            </a:endParaRPr>
          </a:p>
          <a:p>
            <a:pPr indent="0" lvl="0" marL="0" rtl="0" algn="l">
              <a:lnSpc>
                <a:spcPct val="115000"/>
              </a:lnSpc>
              <a:spcBef>
                <a:spcPts val="1200"/>
              </a:spcBef>
              <a:spcAft>
                <a:spcPts val="0"/>
              </a:spcAft>
              <a:buSzPct val="121621"/>
              <a:buNone/>
            </a:pPr>
            <a:r>
              <a:rPr lang="en-GB" sz="1600">
                <a:latin typeface="Comic Sans MS"/>
                <a:ea typeface="Comic Sans MS"/>
                <a:cs typeface="Comic Sans MS"/>
                <a:sym typeface="Comic Sans MS"/>
              </a:rPr>
              <a:t>Black shorts</a:t>
            </a:r>
            <a:endParaRPr sz="1600">
              <a:latin typeface="Comic Sans MS"/>
              <a:ea typeface="Comic Sans MS"/>
              <a:cs typeface="Comic Sans MS"/>
              <a:sym typeface="Comic Sans MS"/>
            </a:endParaRPr>
          </a:p>
          <a:p>
            <a:pPr indent="0" lvl="0" marL="0" rtl="0" algn="l">
              <a:lnSpc>
                <a:spcPct val="115000"/>
              </a:lnSpc>
              <a:spcBef>
                <a:spcPts val="1200"/>
              </a:spcBef>
              <a:spcAft>
                <a:spcPts val="0"/>
              </a:spcAft>
              <a:buSzPct val="121621"/>
              <a:buNone/>
            </a:pPr>
            <a:r>
              <a:rPr lang="en-GB" sz="1600">
                <a:latin typeface="Comic Sans MS"/>
                <a:ea typeface="Comic Sans MS"/>
                <a:cs typeface="Comic Sans MS"/>
                <a:sym typeface="Comic Sans MS"/>
              </a:rPr>
              <a:t>House T-shirt</a:t>
            </a:r>
            <a:endParaRPr sz="1600">
              <a:latin typeface="Comic Sans MS"/>
              <a:ea typeface="Comic Sans MS"/>
              <a:cs typeface="Comic Sans MS"/>
              <a:sym typeface="Comic Sans MS"/>
            </a:endParaRPr>
          </a:p>
          <a:p>
            <a:pPr indent="0" lvl="0" marL="0" rtl="0" algn="l">
              <a:lnSpc>
                <a:spcPct val="115000"/>
              </a:lnSpc>
              <a:spcBef>
                <a:spcPts val="1200"/>
              </a:spcBef>
              <a:spcAft>
                <a:spcPts val="0"/>
              </a:spcAft>
              <a:buSzPct val="121621"/>
              <a:buNone/>
            </a:pPr>
            <a:r>
              <a:rPr lang="en-GB" sz="1600">
                <a:latin typeface="Comic Sans MS"/>
                <a:ea typeface="Comic Sans MS"/>
                <a:cs typeface="Comic Sans MS"/>
                <a:sym typeface="Comic Sans MS"/>
              </a:rPr>
              <a:t>Trainers</a:t>
            </a:r>
            <a:endParaRPr sz="1600">
              <a:latin typeface="Comic Sans MS"/>
              <a:ea typeface="Comic Sans MS"/>
              <a:cs typeface="Comic Sans MS"/>
              <a:sym typeface="Comic Sans MS"/>
            </a:endParaRPr>
          </a:p>
          <a:p>
            <a:pPr indent="0" lvl="0" marL="0" rtl="0" algn="l">
              <a:lnSpc>
                <a:spcPct val="115000"/>
              </a:lnSpc>
              <a:spcBef>
                <a:spcPts val="1200"/>
              </a:spcBef>
              <a:spcAft>
                <a:spcPts val="0"/>
              </a:spcAft>
              <a:buSzPct val="121621"/>
              <a:buNone/>
            </a:pPr>
            <a:r>
              <a:rPr lang="en-GB" sz="1600">
                <a:latin typeface="Comic Sans MS"/>
                <a:ea typeface="Comic Sans MS"/>
                <a:cs typeface="Comic Sans MS"/>
                <a:sym typeface="Comic Sans MS"/>
              </a:rPr>
              <a:t>Black joggers (for cold weather)</a:t>
            </a:r>
            <a:endParaRPr sz="1600">
              <a:latin typeface="Comic Sans MS"/>
              <a:ea typeface="Comic Sans MS"/>
              <a:cs typeface="Comic Sans MS"/>
              <a:sym typeface="Comic Sans MS"/>
            </a:endParaRPr>
          </a:p>
          <a:p>
            <a:pPr indent="0" lvl="0" marL="0" rtl="0" algn="l">
              <a:lnSpc>
                <a:spcPct val="115000"/>
              </a:lnSpc>
              <a:spcBef>
                <a:spcPts val="1200"/>
              </a:spcBef>
              <a:spcAft>
                <a:spcPts val="0"/>
              </a:spcAft>
              <a:buSzPct val="121621"/>
              <a:buNone/>
            </a:pPr>
            <a:r>
              <a:rPr lang="en-GB" sz="1600">
                <a:latin typeface="Comic Sans MS"/>
                <a:ea typeface="Comic Sans MS"/>
                <a:cs typeface="Comic Sans MS"/>
                <a:sym typeface="Comic Sans MS"/>
              </a:rPr>
              <a:t>Black hooded school sweatshirt (optional)</a:t>
            </a:r>
            <a:endParaRPr sz="1600">
              <a:latin typeface="Comic Sans MS"/>
              <a:ea typeface="Comic Sans MS"/>
              <a:cs typeface="Comic Sans MS"/>
              <a:sym typeface="Comic Sans MS"/>
            </a:endParaRPr>
          </a:p>
          <a:p>
            <a:pPr indent="0" lvl="0" marL="0" rtl="0" algn="l">
              <a:lnSpc>
                <a:spcPct val="115000"/>
              </a:lnSpc>
              <a:spcBef>
                <a:spcPts val="1200"/>
              </a:spcBef>
              <a:spcAft>
                <a:spcPts val="0"/>
              </a:spcAft>
              <a:buSzPct val="121621"/>
              <a:buNone/>
            </a:pPr>
            <a:r>
              <a:rPr lang="en-GB" sz="1600">
                <a:latin typeface="Comic Sans MS"/>
                <a:ea typeface="Comic Sans MS"/>
                <a:cs typeface="Comic Sans MS"/>
                <a:sym typeface="Comic Sans MS"/>
              </a:rPr>
              <a:t>Kit bag</a:t>
            </a:r>
            <a:endParaRPr sz="1600">
              <a:latin typeface="Comic Sans MS"/>
              <a:ea typeface="Comic Sans MS"/>
              <a:cs typeface="Comic Sans MS"/>
              <a:sym typeface="Comic Sans MS"/>
            </a:endParaRPr>
          </a:p>
          <a:p>
            <a:pPr indent="0" lvl="0" marL="0" rtl="0" algn="l">
              <a:lnSpc>
                <a:spcPct val="115000"/>
              </a:lnSpc>
              <a:spcBef>
                <a:spcPts val="1200"/>
              </a:spcBef>
              <a:spcAft>
                <a:spcPts val="0"/>
              </a:spcAft>
              <a:buSzPct val="121621"/>
              <a:buNone/>
            </a:pPr>
            <a:r>
              <a:t/>
            </a:r>
            <a:endParaRPr sz="1600">
              <a:latin typeface="Comic Sans MS"/>
              <a:ea typeface="Comic Sans MS"/>
              <a:cs typeface="Comic Sans MS"/>
              <a:sym typeface="Comic Sans MS"/>
            </a:endParaRPr>
          </a:p>
          <a:p>
            <a:pPr indent="0" lvl="0" marL="0" rtl="0" algn="l">
              <a:lnSpc>
                <a:spcPct val="115000"/>
              </a:lnSpc>
              <a:spcBef>
                <a:spcPts val="1200"/>
              </a:spcBef>
              <a:spcAft>
                <a:spcPts val="1200"/>
              </a:spcAft>
              <a:buSzPct val="121621"/>
              <a:buNone/>
            </a:pPr>
            <a:r>
              <a:rPr b="1" lang="en-GB" sz="1600">
                <a:latin typeface="Comic Sans MS"/>
                <a:ea typeface="Comic Sans MS"/>
                <a:cs typeface="Comic Sans MS"/>
                <a:sym typeface="Comic Sans MS"/>
              </a:rPr>
              <a:t>Art shirt</a:t>
            </a:r>
            <a:endParaRPr>
              <a:latin typeface="Comic Sans MS"/>
              <a:ea typeface="Comic Sans MS"/>
              <a:cs typeface="Comic Sans MS"/>
              <a:sym typeface="Comic Sans MS"/>
            </a:endParaRPr>
          </a:p>
        </p:txBody>
      </p:sp>
      <p:sp>
        <p:nvSpPr>
          <p:cNvPr id="132" name="Google Shape;132;p8"/>
          <p:cNvSpPr txBox="1"/>
          <p:nvPr/>
        </p:nvSpPr>
        <p:spPr>
          <a:xfrm>
            <a:off x="4744625" y="2587675"/>
            <a:ext cx="2931900" cy="3928200"/>
          </a:xfrm>
          <a:prstGeom prst="rect">
            <a:avLst/>
          </a:prstGeom>
          <a:noFill/>
          <a:ln>
            <a:noFill/>
          </a:ln>
        </p:spPr>
        <p:txBody>
          <a:bodyPr anchorCtr="0" anchor="t" bIns="91425" lIns="91425" spcFirstLastPara="1" rIns="91425" wrap="square" tIns="91425">
            <a:spAutoFit/>
          </a:bodyPr>
          <a:lstStyle/>
          <a:p>
            <a:pPr indent="0" lvl="0" marL="0" marR="0" rtl="0" algn="l">
              <a:lnSpc>
                <a:spcPct val="115000"/>
              </a:lnSpc>
              <a:spcBef>
                <a:spcPts val="1200"/>
              </a:spcBef>
              <a:spcAft>
                <a:spcPts val="0"/>
              </a:spcAft>
              <a:buClr>
                <a:srgbClr val="000000"/>
              </a:buClr>
              <a:buSzPts val="1600"/>
              <a:buFont typeface="Arial"/>
              <a:buNone/>
            </a:pPr>
            <a:r>
              <a:rPr b="1" i="0" lang="en-GB" sz="1600" u="none" cap="none" strike="noStrike">
                <a:solidFill>
                  <a:schemeClr val="dk1"/>
                </a:solidFill>
                <a:latin typeface="Comic Sans MS"/>
                <a:ea typeface="Comic Sans MS"/>
                <a:cs typeface="Comic Sans MS"/>
                <a:sym typeface="Comic Sans MS"/>
              </a:rPr>
              <a:t>Pencil Case:</a:t>
            </a:r>
            <a:endParaRPr b="1" i="0" sz="16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600"/>
              <a:buFont typeface="Arial"/>
              <a:buNone/>
            </a:pPr>
            <a:r>
              <a:rPr b="0" i="0" lang="en-GB" sz="1600" u="none" cap="none" strike="noStrike">
                <a:solidFill>
                  <a:schemeClr val="dk1"/>
                </a:solidFill>
                <a:latin typeface="Comic Sans MS"/>
                <a:ea typeface="Comic Sans MS"/>
                <a:cs typeface="Comic Sans MS"/>
                <a:sym typeface="Comic Sans MS"/>
              </a:rPr>
              <a:t>HB pencils</a:t>
            </a:r>
            <a:endParaRPr b="0" i="0" sz="16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600"/>
              <a:buFont typeface="Arial"/>
              <a:buNone/>
            </a:pPr>
            <a:r>
              <a:rPr b="0" i="0" lang="en-GB" sz="1600" u="none" cap="none" strike="noStrike">
                <a:solidFill>
                  <a:schemeClr val="dk1"/>
                </a:solidFill>
                <a:latin typeface="Comic Sans MS"/>
                <a:ea typeface="Comic Sans MS"/>
                <a:cs typeface="Comic Sans MS"/>
                <a:sym typeface="Comic Sans MS"/>
              </a:rPr>
              <a:t>Sketching pencils (e.g. 3b)</a:t>
            </a:r>
            <a:endParaRPr b="0" i="0" sz="16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600"/>
              <a:buFont typeface="Arial"/>
              <a:buNone/>
            </a:pPr>
            <a:r>
              <a:rPr b="0" i="0" lang="en-GB" sz="1600" u="none" cap="none" strike="noStrike">
                <a:solidFill>
                  <a:schemeClr val="dk1"/>
                </a:solidFill>
                <a:latin typeface="Comic Sans MS"/>
                <a:ea typeface="Comic Sans MS"/>
                <a:cs typeface="Comic Sans MS"/>
                <a:sym typeface="Comic Sans MS"/>
              </a:rPr>
              <a:t>Coloured pencils</a:t>
            </a:r>
            <a:endParaRPr b="0" i="0" sz="16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600"/>
              <a:buFont typeface="Arial"/>
              <a:buNone/>
            </a:pPr>
            <a:r>
              <a:rPr b="0" i="0" lang="en-GB" sz="1600" u="none" cap="none" strike="noStrike">
                <a:solidFill>
                  <a:schemeClr val="dk1"/>
                </a:solidFill>
                <a:latin typeface="Comic Sans MS"/>
                <a:ea typeface="Comic Sans MS"/>
                <a:cs typeface="Comic Sans MS"/>
                <a:sym typeface="Comic Sans MS"/>
              </a:rPr>
              <a:t>Black handwriting pens</a:t>
            </a:r>
            <a:endParaRPr b="0" i="0" sz="16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600"/>
              <a:buFont typeface="Arial"/>
              <a:buNone/>
            </a:pPr>
            <a:r>
              <a:rPr b="0" i="0" lang="en-GB" sz="1600" u="none" cap="none" strike="noStrike">
                <a:solidFill>
                  <a:schemeClr val="dk1"/>
                </a:solidFill>
                <a:latin typeface="Comic Sans MS"/>
                <a:ea typeface="Comic Sans MS"/>
                <a:cs typeface="Comic Sans MS"/>
                <a:sym typeface="Comic Sans MS"/>
              </a:rPr>
              <a:t>Rubber</a:t>
            </a:r>
            <a:endParaRPr b="0" i="0" sz="16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600"/>
              <a:buFont typeface="Arial"/>
              <a:buNone/>
            </a:pPr>
            <a:r>
              <a:rPr b="0" i="0" lang="en-GB" sz="1600" u="none" cap="none" strike="noStrike">
                <a:solidFill>
                  <a:schemeClr val="dk1"/>
                </a:solidFill>
                <a:latin typeface="Comic Sans MS"/>
                <a:ea typeface="Comic Sans MS"/>
                <a:cs typeface="Comic Sans MS"/>
                <a:sym typeface="Comic Sans MS"/>
              </a:rPr>
              <a:t>Pencil sharpener</a:t>
            </a:r>
            <a:endParaRPr b="0" i="0" sz="16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600"/>
              <a:buFont typeface="Arial"/>
              <a:buNone/>
            </a:pPr>
            <a:r>
              <a:rPr b="0" i="0" lang="en-GB" sz="1600" u="none" cap="none" strike="noStrike">
                <a:solidFill>
                  <a:schemeClr val="dk1"/>
                </a:solidFill>
                <a:latin typeface="Comic Sans MS"/>
                <a:ea typeface="Comic Sans MS"/>
                <a:cs typeface="Comic Sans MS"/>
                <a:sym typeface="Comic Sans MS"/>
              </a:rPr>
              <a:t>30cm transparent ruler</a:t>
            </a:r>
            <a:endParaRPr b="0" i="0" sz="16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1200"/>
              </a:spcAft>
              <a:buClr>
                <a:srgbClr val="000000"/>
              </a:buClr>
              <a:buSzPts val="1600"/>
              <a:buFont typeface="Arial"/>
              <a:buNone/>
            </a:pPr>
            <a:r>
              <a:t/>
            </a:r>
            <a:endParaRPr b="0" i="0" sz="1600" u="none" cap="none" strike="noStrike">
              <a:solidFill>
                <a:schemeClr val="dk1"/>
              </a:solidFill>
              <a:latin typeface="Arial"/>
              <a:ea typeface="Arial"/>
              <a:cs typeface="Arial"/>
              <a:sym typeface="Arial"/>
            </a:endParaRPr>
          </a:p>
        </p:txBody>
      </p:sp>
      <p:sp>
        <p:nvSpPr>
          <p:cNvPr id="133" name="Google Shape;133;p8"/>
          <p:cNvSpPr txBox="1"/>
          <p:nvPr/>
        </p:nvSpPr>
        <p:spPr>
          <a:xfrm>
            <a:off x="8298425" y="3008350"/>
            <a:ext cx="2931900" cy="3053700"/>
          </a:xfrm>
          <a:prstGeom prst="rect">
            <a:avLst/>
          </a:prstGeom>
          <a:noFill/>
          <a:ln>
            <a:noFill/>
          </a:ln>
        </p:spPr>
        <p:txBody>
          <a:bodyPr anchorCtr="0" anchor="t" bIns="91425" lIns="91425" spcFirstLastPara="1" rIns="91425" wrap="square" tIns="91425">
            <a:spAutoFit/>
          </a:bodyPr>
          <a:lstStyle/>
          <a:p>
            <a:pPr indent="0" lvl="0" marL="0" marR="0" rtl="0" algn="l">
              <a:lnSpc>
                <a:spcPct val="115000"/>
              </a:lnSpc>
              <a:spcBef>
                <a:spcPts val="1200"/>
              </a:spcBef>
              <a:spcAft>
                <a:spcPts val="0"/>
              </a:spcAft>
              <a:buClr>
                <a:schemeClr val="dk1"/>
              </a:buClr>
              <a:buSzPts val="1100"/>
              <a:buFont typeface="Arial"/>
              <a:buNone/>
            </a:pPr>
            <a:r>
              <a:rPr b="0" i="0" lang="en-GB" sz="1600" u="none" cap="none" strike="noStrike">
                <a:solidFill>
                  <a:schemeClr val="dk1"/>
                </a:solidFill>
                <a:latin typeface="Comic Sans MS"/>
                <a:ea typeface="Comic Sans MS"/>
                <a:cs typeface="Comic Sans MS"/>
                <a:sym typeface="Comic Sans MS"/>
              </a:rPr>
              <a:t>Scissors</a:t>
            </a:r>
            <a:endParaRPr b="0" i="0" sz="16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chemeClr val="dk1"/>
              </a:buClr>
              <a:buSzPts val="1100"/>
              <a:buFont typeface="Arial"/>
              <a:buNone/>
            </a:pPr>
            <a:r>
              <a:rPr b="0" i="0" lang="en-GB" sz="1600" u="none" cap="none" strike="noStrike">
                <a:solidFill>
                  <a:schemeClr val="dk1"/>
                </a:solidFill>
                <a:latin typeface="Comic Sans MS"/>
                <a:ea typeface="Comic Sans MS"/>
                <a:cs typeface="Comic Sans MS"/>
                <a:sym typeface="Comic Sans MS"/>
              </a:rPr>
              <a:t>Protractor</a:t>
            </a:r>
            <a:endParaRPr b="0" i="0" sz="16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chemeClr val="dk1"/>
              </a:buClr>
              <a:buSzPts val="1100"/>
              <a:buFont typeface="Arial"/>
              <a:buNone/>
            </a:pPr>
            <a:r>
              <a:rPr b="0" i="0" lang="en-GB" sz="1600" u="none" cap="none" strike="noStrike">
                <a:solidFill>
                  <a:schemeClr val="dk1"/>
                </a:solidFill>
                <a:latin typeface="Comic Sans MS"/>
                <a:ea typeface="Comic Sans MS"/>
                <a:cs typeface="Comic Sans MS"/>
                <a:sym typeface="Comic Sans MS"/>
              </a:rPr>
              <a:t>Calculator</a:t>
            </a:r>
            <a:endParaRPr b="0" i="0" sz="16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chemeClr val="dk1"/>
              </a:buClr>
              <a:buSzPts val="1100"/>
              <a:buFont typeface="Arial"/>
              <a:buNone/>
            </a:pPr>
            <a:r>
              <a:rPr b="0" i="0" lang="en-GB" sz="1600" u="none" cap="none" strike="noStrike">
                <a:solidFill>
                  <a:schemeClr val="dk1"/>
                </a:solidFill>
                <a:latin typeface="Comic Sans MS"/>
                <a:ea typeface="Comic Sans MS"/>
                <a:cs typeface="Comic Sans MS"/>
                <a:sym typeface="Comic Sans MS"/>
              </a:rPr>
              <a:t>Glue stick</a:t>
            </a:r>
            <a:endParaRPr b="0" i="0" sz="16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chemeClr val="dk1"/>
              </a:buClr>
              <a:buSzPts val="1100"/>
              <a:buFont typeface="Arial"/>
              <a:buNone/>
            </a:pPr>
            <a:r>
              <a:rPr b="0" i="0" lang="en-GB" sz="1600" u="none" cap="none" strike="noStrike">
                <a:solidFill>
                  <a:schemeClr val="dk1"/>
                </a:solidFill>
                <a:latin typeface="Comic Sans MS"/>
                <a:ea typeface="Comic Sans MS"/>
                <a:cs typeface="Comic Sans MS"/>
                <a:sym typeface="Comic Sans MS"/>
              </a:rPr>
              <a:t>Pair of compasses (optional)</a:t>
            </a:r>
            <a:endParaRPr b="0" i="0" sz="16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chemeClr val="dk1"/>
              </a:buClr>
              <a:buSzPts val="1100"/>
              <a:buFont typeface="Arial"/>
              <a:buNone/>
            </a:pPr>
            <a:r>
              <a:rPr b="0" i="0" lang="en-GB" sz="1600" u="none" cap="none" strike="noStrike">
                <a:solidFill>
                  <a:schemeClr val="dk1"/>
                </a:solidFill>
                <a:latin typeface="Comic Sans MS"/>
                <a:ea typeface="Comic Sans MS"/>
                <a:cs typeface="Comic Sans MS"/>
                <a:sym typeface="Comic Sans MS"/>
              </a:rPr>
              <a:t>Water colours (optional)</a:t>
            </a:r>
            <a:endParaRPr b="0" i="0" sz="16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1200"/>
              </a:spcAft>
              <a:buClr>
                <a:schemeClr val="dk1"/>
              </a:buClr>
              <a:buSzPts val="1100"/>
              <a:buFont typeface="Arial"/>
              <a:buNone/>
            </a:pPr>
            <a:r>
              <a:rPr b="0" i="0" lang="en-GB" sz="1600" u="none" cap="none" strike="noStrike">
                <a:solidFill>
                  <a:schemeClr val="dk1"/>
                </a:solidFill>
                <a:latin typeface="Comic Sans MS"/>
                <a:ea typeface="Comic Sans MS"/>
                <a:cs typeface="Comic Sans MS"/>
                <a:sym typeface="Comic Sans MS"/>
              </a:rPr>
              <a:t>Highlighters (optional)</a:t>
            </a:r>
            <a:endParaRPr b="0" i="0" sz="1600" u="none" cap="none" strike="noStrike">
              <a:solidFill>
                <a:schemeClr val="dk1"/>
              </a:solidFill>
              <a:latin typeface="Comic Sans MS"/>
              <a:ea typeface="Comic Sans MS"/>
              <a:cs typeface="Comic Sans MS"/>
              <a:sym typeface="Comic Sans MS"/>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p9"/>
          <p:cNvSpPr txBox="1"/>
          <p:nvPr>
            <p:ph idx="1" type="subTitle"/>
          </p:nvPr>
        </p:nvSpPr>
        <p:spPr>
          <a:xfrm>
            <a:off x="391875" y="478975"/>
            <a:ext cx="6771900" cy="5979900"/>
          </a:xfrm>
          <a:prstGeom prst="rect">
            <a:avLst/>
          </a:prstGeom>
          <a:noFill/>
          <a:ln>
            <a:noFill/>
          </a:ln>
        </p:spPr>
        <p:txBody>
          <a:bodyPr anchorCtr="0" anchor="t" bIns="45700" lIns="91425" spcFirstLastPara="1" rIns="91425" wrap="square" tIns="45700">
            <a:normAutofit fontScale="92500" lnSpcReduction="20000"/>
          </a:bodyPr>
          <a:lstStyle/>
          <a:p>
            <a:pPr indent="0" lvl="0" marL="0" rtl="0" algn="ctr">
              <a:lnSpc>
                <a:spcPct val="90000"/>
              </a:lnSpc>
              <a:spcBef>
                <a:spcPts val="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rPr b="1" lang="en-GB" u="sng">
                <a:latin typeface="Comic Sans MS"/>
                <a:ea typeface="Comic Sans MS"/>
                <a:cs typeface="Comic Sans MS"/>
                <a:sym typeface="Comic Sans MS"/>
              </a:rPr>
              <a:t>Reading for Pleasure</a:t>
            </a:r>
            <a:endParaRPr/>
          </a:p>
          <a:p>
            <a:pPr indent="0" lvl="0" marL="0" rtl="0" algn="ctr">
              <a:lnSpc>
                <a:spcPct val="90000"/>
              </a:lnSpc>
              <a:spcBef>
                <a:spcPts val="100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l">
              <a:lnSpc>
                <a:spcPct val="90000"/>
              </a:lnSpc>
              <a:spcBef>
                <a:spcPts val="1000"/>
              </a:spcBef>
              <a:spcAft>
                <a:spcPts val="0"/>
              </a:spcAft>
              <a:buClr>
                <a:schemeClr val="dk1"/>
              </a:buClr>
              <a:buSzPct val="109089"/>
              <a:buNone/>
            </a:pPr>
            <a:r>
              <a:rPr lang="en-GB" sz="2200">
                <a:latin typeface="Comic Sans MS"/>
                <a:ea typeface="Comic Sans MS"/>
                <a:cs typeface="Comic Sans MS"/>
                <a:sym typeface="Comic Sans MS"/>
              </a:rPr>
              <a:t>We are aiming for all children to be independent, fluent readers and </a:t>
            </a:r>
            <a:r>
              <a:rPr lang="en-GB" sz="2200">
                <a:solidFill>
                  <a:srgbClr val="0070C0"/>
                </a:solidFill>
                <a:latin typeface="Comic Sans MS"/>
                <a:ea typeface="Comic Sans MS"/>
                <a:cs typeface="Comic Sans MS"/>
                <a:sym typeface="Comic Sans MS"/>
              </a:rPr>
              <a:t>daily reading at home </a:t>
            </a:r>
            <a:r>
              <a:rPr lang="en-GB" sz="2200">
                <a:latin typeface="Comic Sans MS"/>
                <a:ea typeface="Comic Sans MS"/>
                <a:cs typeface="Comic Sans MS"/>
                <a:sym typeface="Comic Sans MS"/>
              </a:rPr>
              <a:t>is very much at the heart of this. Children can read books from school or from home with a focus on developing a love of reading. Reading is the gateway to learning and fluent readers become successful learners.</a:t>
            </a:r>
            <a:endParaRPr sz="2200">
              <a:latin typeface="Comic Sans MS"/>
              <a:ea typeface="Comic Sans MS"/>
              <a:cs typeface="Comic Sans MS"/>
              <a:sym typeface="Comic Sans MS"/>
            </a:endParaRPr>
          </a:p>
          <a:p>
            <a:pPr indent="0" lvl="0" marL="0" rtl="0" algn="l">
              <a:lnSpc>
                <a:spcPct val="90000"/>
              </a:lnSpc>
              <a:spcBef>
                <a:spcPts val="1000"/>
              </a:spcBef>
              <a:spcAft>
                <a:spcPts val="0"/>
              </a:spcAft>
              <a:buClr>
                <a:schemeClr val="dk1"/>
              </a:buClr>
              <a:buSzPct val="109089"/>
              <a:buNone/>
            </a:pPr>
            <a:r>
              <a:t/>
            </a:r>
            <a:endParaRPr sz="2200">
              <a:latin typeface="Comic Sans MS"/>
              <a:ea typeface="Comic Sans MS"/>
              <a:cs typeface="Comic Sans MS"/>
              <a:sym typeface="Comic Sans MS"/>
            </a:endParaRPr>
          </a:p>
          <a:p>
            <a:pPr indent="0" lvl="0" marL="0" rtl="0" algn="l">
              <a:lnSpc>
                <a:spcPct val="90000"/>
              </a:lnSpc>
              <a:spcBef>
                <a:spcPts val="1000"/>
              </a:spcBef>
              <a:spcAft>
                <a:spcPts val="0"/>
              </a:spcAft>
              <a:buClr>
                <a:schemeClr val="dk1"/>
              </a:buClr>
              <a:buSzPct val="109089"/>
              <a:buNone/>
            </a:pPr>
            <a:r>
              <a:rPr lang="en-GB" sz="2200">
                <a:latin typeface="Comic Sans MS"/>
                <a:ea typeface="Comic Sans MS"/>
                <a:cs typeface="Comic Sans MS"/>
                <a:sym typeface="Comic Sans MS"/>
              </a:rPr>
              <a:t>We use the Pie Corbett Book list as </a:t>
            </a:r>
            <a:r>
              <a:rPr lang="en-GB" sz="2200">
                <a:solidFill>
                  <a:srgbClr val="0070C0"/>
                </a:solidFill>
                <a:latin typeface="Comic Sans MS"/>
                <a:ea typeface="Comic Sans MS"/>
                <a:cs typeface="Comic Sans MS"/>
                <a:sym typeface="Comic Sans MS"/>
              </a:rPr>
              <a:t>recommended reads</a:t>
            </a:r>
            <a:r>
              <a:rPr lang="en-GB" sz="2200">
                <a:latin typeface="Comic Sans MS"/>
                <a:ea typeface="Comic Sans MS"/>
                <a:cs typeface="Comic Sans MS"/>
                <a:sym typeface="Comic Sans MS"/>
              </a:rPr>
              <a:t>. These are also listed on the website.</a:t>
            </a:r>
            <a:endParaRPr sz="2200">
              <a:latin typeface="Comic Sans MS"/>
              <a:ea typeface="Comic Sans MS"/>
              <a:cs typeface="Comic Sans MS"/>
              <a:sym typeface="Comic Sans MS"/>
            </a:endParaRPr>
          </a:p>
          <a:p>
            <a:pPr indent="0" lvl="0" marL="0" rtl="0" algn="l">
              <a:lnSpc>
                <a:spcPct val="90000"/>
              </a:lnSpc>
              <a:spcBef>
                <a:spcPts val="1000"/>
              </a:spcBef>
              <a:spcAft>
                <a:spcPts val="0"/>
              </a:spcAft>
              <a:buClr>
                <a:schemeClr val="dk1"/>
              </a:buClr>
              <a:buSzPct val="109089"/>
              <a:buNone/>
            </a:pPr>
            <a:r>
              <a:t/>
            </a:r>
            <a:endParaRPr sz="2200">
              <a:latin typeface="Comic Sans MS"/>
              <a:ea typeface="Comic Sans MS"/>
              <a:cs typeface="Comic Sans MS"/>
              <a:sym typeface="Comic Sans MS"/>
            </a:endParaRPr>
          </a:p>
          <a:p>
            <a:pPr indent="0" lvl="0" marL="0" rtl="0" algn="l">
              <a:lnSpc>
                <a:spcPct val="90000"/>
              </a:lnSpc>
              <a:spcBef>
                <a:spcPts val="1000"/>
              </a:spcBef>
              <a:spcAft>
                <a:spcPts val="0"/>
              </a:spcAft>
              <a:buClr>
                <a:schemeClr val="dk1"/>
              </a:buClr>
              <a:buSzPct val="109089"/>
              <a:buNone/>
            </a:pPr>
            <a:r>
              <a:rPr lang="en-GB" sz="2200">
                <a:latin typeface="Comic Sans MS"/>
                <a:ea typeface="Comic Sans MS"/>
                <a:cs typeface="Comic Sans MS"/>
                <a:sym typeface="Comic Sans MS"/>
              </a:rPr>
              <a:t>Please record books and pages children are reading at home via the </a:t>
            </a:r>
            <a:r>
              <a:rPr lang="en-GB" sz="2200">
                <a:solidFill>
                  <a:srgbClr val="0070C0"/>
                </a:solidFill>
                <a:latin typeface="Comic Sans MS"/>
                <a:ea typeface="Comic Sans MS"/>
                <a:cs typeface="Comic Sans MS"/>
                <a:sym typeface="Comic Sans MS"/>
              </a:rPr>
              <a:t>Boost Reading (GoRead) app</a:t>
            </a:r>
            <a:r>
              <a:rPr lang="en-GB" sz="2200">
                <a:latin typeface="Comic Sans MS"/>
                <a:ea typeface="Comic Sans MS"/>
                <a:cs typeface="Comic Sans MS"/>
                <a:sym typeface="Comic Sans MS"/>
              </a:rPr>
              <a:t>. We expect children to read for half an hour each day. These are monitored by class teachers and replace the planner records.</a:t>
            </a:r>
            <a:endParaRPr sz="2200">
              <a:latin typeface="Comic Sans MS"/>
              <a:ea typeface="Comic Sans MS"/>
              <a:cs typeface="Comic Sans MS"/>
              <a:sym typeface="Comic Sans MS"/>
            </a:endParaRPr>
          </a:p>
          <a:p>
            <a:pPr indent="0" lvl="0" marL="0" rtl="0" algn="l">
              <a:lnSpc>
                <a:spcPct val="90000"/>
              </a:lnSpc>
              <a:spcBef>
                <a:spcPts val="1000"/>
              </a:spcBef>
              <a:spcAft>
                <a:spcPts val="0"/>
              </a:spcAft>
              <a:buClr>
                <a:schemeClr val="dk1"/>
              </a:buClr>
              <a:buSzPct val="109089"/>
              <a:buNone/>
            </a:pPr>
            <a:r>
              <a:rPr lang="en-GB" sz="2200">
                <a:latin typeface="Comic Sans MS"/>
                <a:ea typeface="Comic Sans MS"/>
                <a:cs typeface="Comic Sans MS"/>
                <a:sym typeface="Comic Sans MS"/>
              </a:rPr>
              <a:t> </a:t>
            </a:r>
            <a:endParaRPr sz="22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p:txBody>
      </p:sp>
      <p:pic>
        <p:nvPicPr>
          <p:cNvPr id="139" name="Google Shape;139;p9"/>
          <p:cNvPicPr preferRelativeResize="0"/>
          <p:nvPr/>
        </p:nvPicPr>
        <p:blipFill rotWithShape="1">
          <a:blip r:embed="rId3">
            <a:alphaModFix/>
          </a:blip>
          <a:srcRect b="0" l="0" r="0" t="0"/>
          <a:stretch/>
        </p:blipFill>
        <p:spPr>
          <a:xfrm>
            <a:off x="7163775" y="994125"/>
            <a:ext cx="4610675" cy="4610675"/>
          </a:xfrm>
          <a:prstGeom prst="rect">
            <a:avLst/>
          </a:prstGeom>
          <a:noFill/>
          <a:ln>
            <a:noFill/>
          </a:ln>
        </p:spPr>
      </p:pic>
      <p:sp>
        <p:nvSpPr>
          <p:cNvPr id="140" name="Google Shape;140;p9"/>
          <p:cNvSpPr/>
          <p:nvPr/>
        </p:nvSpPr>
        <p:spPr>
          <a:xfrm>
            <a:off x="1703754" y="5799016"/>
            <a:ext cx="2000739" cy="867506"/>
          </a:xfrm>
          <a:prstGeom prst="ellipse">
            <a:avLst/>
          </a:prstGeom>
          <a:solidFill>
            <a:srgbClr val="33CCFF"/>
          </a:solidFill>
          <a:ln cap="flat" cmpd="sng" w="25400">
            <a:solidFill>
              <a:srgbClr val="42719B"/>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GB" sz="2000" u="none" cap="none" strike="noStrike">
                <a:solidFill>
                  <a:srgbClr val="002060"/>
                </a:solidFill>
                <a:latin typeface="Arial"/>
                <a:ea typeface="Arial"/>
                <a:cs typeface="Arial"/>
                <a:sym typeface="Arial"/>
              </a:rPr>
              <a:t>Class Library </a:t>
            </a:r>
            <a:endParaRPr b="0" i="0" sz="2000" u="none" cap="none" strike="noStrike">
              <a:solidFill>
                <a:srgbClr val="002060"/>
              </a:solidFill>
              <a:latin typeface="Arial"/>
              <a:ea typeface="Arial"/>
              <a:cs typeface="Arial"/>
              <a:sym typeface="Arial"/>
            </a:endParaRPr>
          </a:p>
        </p:txBody>
      </p:sp>
      <p:sp>
        <p:nvSpPr>
          <p:cNvPr id="141" name="Google Shape;141;p9"/>
          <p:cNvSpPr/>
          <p:nvPr/>
        </p:nvSpPr>
        <p:spPr>
          <a:xfrm>
            <a:off x="4771291" y="5799016"/>
            <a:ext cx="2000739" cy="867505"/>
          </a:xfrm>
          <a:prstGeom prst="ellipse">
            <a:avLst/>
          </a:prstGeom>
          <a:solidFill>
            <a:srgbClr val="33CCFF"/>
          </a:solidFill>
          <a:ln cap="flat" cmpd="sng" w="25400">
            <a:solidFill>
              <a:srgbClr val="42719B"/>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GB" sz="2000" u="none" cap="none" strike="noStrike">
                <a:solidFill>
                  <a:srgbClr val="002060"/>
                </a:solidFill>
                <a:latin typeface="Arial"/>
                <a:ea typeface="Arial"/>
                <a:cs typeface="Arial"/>
                <a:sym typeface="Arial"/>
              </a:rPr>
              <a:t>School Library </a:t>
            </a:r>
            <a:endParaRPr b="0" i="0" sz="2000" u="none" cap="none" strike="noStrike">
              <a:solidFill>
                <a:srgbClr val="002060"/>
              </a:solidFill>
              <a:latin typeface="Arial"/>
              <a:ea typeface="Arial"/>
              <a:cs typeface="Arial"/>
              <a:sym typeface="Arial"/>
            </a:endParaRPr>
          </a:p>
        </p:txBody>
      </p:sp>
      <p:sp>
        <p:nvSpPr>
          <p:cNvPr id="142" name="Google Shape;142;p9"/>
          <p:cNvSpPr/>
          <p:nvPr/>
        </p:nvSpPr>
        <p:spPr>
          <a:xfrm>
            <a:off x="7583722" y="5799016"/>
            <a:ext cx="2430586" cy="860193"/>
          </a:xfrm>
          <a:prstGeom prst="ellipse">
            <a:avLst/>
          </a:prstGeom>
          <a:solidFill>
            <a:srgbClr val="33CCFF"/>
          </a:solidFill>
          <a:ln cap="flat" cmpd="sng" w="25400">
            <a:solidFill>
              <a:srgbClr val="42719B"/>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GB" sz="2000" u="none" cap="none" strike="noStrike">
                <a:solidFill>
                  <a:srgbClr val="002060"/>
                </a:solidFill>
                <a:latin typeface="Arial"/>
                <a:ea typeface="Arial"/>
                <a:cs typeface="Arial"/>
                <a:sym typeface="Arial"/>
              </a:rPr>
              <a:t>Campus West Library </a:t>
            </a:r>
            <a:endParaRPr b="0" i="0" sz="2000" u="none" cap="none" strike="noStrike">
              <a:solidFill>
                <a:srgbClr val="002060"/>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10"/>
          <p:cNvSpPr txBox="1"/>
          <p:nvPr>
            <p:ph idx="1" type="subTitle"/>
          </p:nvPr>
        </p:nvSpPr>
        <p:spPr>
          <a:xfrm>
            <a:off x="391886" y="478971"/>
            <a:ext cx="11495314" cy="5979886"/>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24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b="1" lang="en-GB" u="sng">
                <a:latin typeface="Comic Sans MS"/>
                <a:ea typeface="Comic Sans MS"/>
                <a:cs typeface="Comic Sans MS"/>
                <a:sym typeface="Comic Sans MS"/>
              </a:rPr>
              <a:t>Communication Between Home and School</a:t>
            </a:r>
            <a:endParaRPr/>
          </a:p>
          <a:p>
            <a:pPr indent="0" lvl="0" marL="0" rtl="0" algn="ctr">
              <a:lnSpc>
                <a:spcPct val="90000"/>
              </a:lnSpc>
              <a:spcBef>
                <a:spcPts val="1000"/>
              </a:spcBef>
              <a:spcAft>
                <a:spcPts val="0"/>
              </a:spcAft>
              <a:buClr>
                <a:schemeClr val="dk1"/>
              </a:buClr>
              <a:buSzPts val="2400"/>
              <a:buNone/>
            </a:pPr>
            <a:r>
              <a:t/>
            </a:r>
            <a:endParaRPr>
              <a:latin typeface="Comic Sans MS"/>
              <a:ea typeface="Comic Sans MS"/>
              <a:cs typeface="Comic Sans MS"/>
              <a:sym typeface="Comic Sans MS"/>
            </a:endParaRPr>
          </a:p>
          <a:p>
            <a:pPr indent="0" lvl="0" marL="0" rtl="0" algn="l">
              <a:lnSpc>
                <a:spcPct val="90000"/>
              </a:lnSpc>
              <a:spcBef>
                <a:spcPts val="600"/>
              </a:spcBef>
              <a:spcAft>
                <a:spcPts val="0"/>
              </a:spcAft>
              <a:buSzPts val="2400"/>
              <a:buNone/>
            </a:pPr>
            <a:r>
              <a:rPr lang="en-GB" sz="2000">
                <a:latin typeface="Comic Sans MS"/>
                <a:ea typeface="Comic Sans MS"/>
                <a:cs typeface="Comic Sans MS"/>
                <a:sym typeface="Comic Sans MS"/>
              </a:rPr>
              <a:t>We will have 2 scheduled consultations, one in the autumn term and one in the spring term. These will be during the school day. You will have a choice to either do this face-to-face or via Google Classroom. We might contact you at other times if we have concerns about your child. </a:t>
            </a:r>
            <a:endParaRPr sz="2000">
              <a:latin typeface="Comic Sans MS"/>
              <a:ea typeface="Comic Sans MS"/>
              <a:cs typeface="Comic Sans MS"/>
              <a:sym typeface="Comic Sans MS"/>
            </a:endParaRPr>
          </a:p>
          <a:p>
            <a:pPr indent="0" lvl="0" marL="0" rtl="0" algn="l">
              <a:lnSpc>
                <a:spcPct val="90000"/>
              </a:lnSpc>
              <a:spcBef>
                <a:spcPts val="600"/>
              </a:spcBef>
              <a:spcAft>
                <a:spcPts val="0"/>
              </a:spcAft>
              <a:buSzPts val="2400"/>
              <a:buNone/>
            </a:pPr>
            <a:r>
              <a:rPr lang="en-GB" sz="2000">
                <a:latin typeface="Comic Sans MS"/>
                <a:ea typeface="Comic Sans MS"/>
                <a:cs typeface="Comic Sans MS"/>
                <a:sym typeface="Comic Sans MS"/>
              </a:rPr>
              <a:t>In an emergency, you can contact us via the school office. </a:t>
            </a:r>
            <a:endParaRPr sz="2000">
              <a:latin typeface="Comic Sans MS"/>
              <a:ea typeface="Comic Sans MS"/>
              <a:cs typeface="Comic Sans MS"/>
              <a:sym typeface="Comic Sans MS"/>
            </a:endParaRPr>
          </a:p>
          <a:p>
            <a:pPr indent="0" lvl="0" marL="0" rtl="0" algn="l">
              <a:lnSpc>
                <a:spcPct val="90000"/>
              </a:lnSpc>
              <a:spcBef>
                <a:spcPts val="600"/>
              </a:spcBef>
              <a:spcAft>
                <a:spcPts val="0"/>
              </a:spcAft>
              <a:buSzPts val="2400"/>
              <a:buNone/>
            </a:pPr>
            <a:r>
              <a:t/>
            </a:r>
            <a:endParaRPr sz="2000">
              <a:latin typeface="Comic Sans MS"/>
              <a:ea typeface="Comic Sans MS"/>
              <a:cs typeface="Comic Sans MS"/>
              <a:sym typeface="Comic Sans MS"/>
            </a:endParaRPr>
          </a:p>
          <a:p>
            <a:pPr indent="0" lvl="0" marL="0" rtl="0" algn="l">
              <a:lnSpc>
                <a:spcPct val="90000"/>
              </a:lnSpc>
              <a:spcBef>
                <a:spcPts val="600"/>
              </a:spcBef>
              <a:spcAft>
                <a:spcPts val="0"/>
              </a:spcAft>
              <a:buSzPts val="2400"/>
              <a:buNone/>
            </a:pPr>
            <a:r>
              <a:rPr lang="en-GB" sz="2000">
                <a:latin typeface="Comic Sans MS"/>
                <a:ea typeface="Comic Sans MS"/>
                <a:cs typeface="Comic Sans MS"/>
                <a:sym typeface="Comic Sans MS"/>
              </a:rPr>
              <a:t>You can use the Y6 email address if it is not an urgent matter - please note that we do not usually have time to read emails during the school teaching day.</a:t>
            </a:r>
            <a:endParaRPr sz="2000">
              <a:latin typeface="Comic Sans MS"/>
              <a:ea typeface="Comic Sans MS"/>
              <a:cs typeface="Comic Sans MS"/>
              <a:sym typeface="Comic Sans MS"/>
            </a:endParaRPr>
          </a:p>
          <a:p>
            <a:pPr indent="0" lvl="0" marL="0" rtl="0" algn="l">
              <a:lnSpc>
                <a:spcPct val="90000"/>
              </a:lnSpc>
              <a:spcBef>
                <a:spcPts val="600"/>
              </a:spcBef>
              <a:spcAft>
                <a:spcPts val="0"/>
              </a:spcAft>
              <a:buSzPts val="2400"/>
              <a:buNone/>
            </a:pPr>
            <a:r>
              <a:t/>
            </a:r>
            <a:endParaRPr sz="2000">
              <a:latin typeface="Comic Sans MS"/>
              <a:ea typeface="Comic Sans MS"/>
              <a:cs typeface="Comic Sans MS"/>
              <a:sym typeface="Comic Sans MS"/>
            </a:endParaRPr>
          </a:p>
          <a:p>
            <a:pPr indent="0" lvl="0" marL="0" rtl="0" algn="l">
              <a:lnSpc>
                <a:spcPct val="90000"/>
              </a:lnSpc>
              <a:spcBef>
                <a:spcPts val="600"/>
              </a:spcBef>
              <a:spcAft>
                <a:spcPts val="0"/>
              </a:spcAft>
              <a:buSzPts val="2400"/>
              <a:buNone/>
            </a:pPr>
            <a:r>
              <a:rPr lang="en-GB" sz="2000">
                <a:latin typeface="Comic Sans MS"/>
                <a:ea typeface="Comic Sans MS"/>
                <a:cs typeface="Comic Sans MS"/>
                <a:sym typeface="Comic Sans MS"/>
              </a:rPr>
              <a:t>If you would like to book an appointment to see us, we are usually free on </a:t>
            </a:r>
            <a:r>
              <a:rPr lang="en-GB" sz="2000">
                <a:solidFill>
                  <a:srgbClr val="0070C0"/>
                </a:solidFill>
                <a:latin typeface="Comic Sans MS"/>
                <a:ea typeface="Comic Sans MS"/>
                <a:cs typeface="Comic Sans MS"/>
                <a:sym typeface="Comic Sans MS"/>
              </a:rPr>
              <a:t>Mondays</a:t>
            </a:r>
            <a:r>
              <a:rPr lang="en-GB" sz="2000">
                <a:latin typeface="Comic Sans MS"/>
                <a:ea typeface="Comic Sans MS"/>
                <a:cs typeface="Comic Sans MS"/>
                <a:sym typeface="Comic Sans MS"/>
              </a:rPr>
              <a:t> after school.</a:t>
            </a:r>
            <a:endParaRPr sz="20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sz="2000">
              <a:latin typeface="Comic Sans MS"/>
              <a:ea typeface="Comic Sans MS"/>
              <a:cs typeface="Comic Sans MS"/>
              <a:sym typeface="Comic Sans MS"/>
            </a:endParaRPr>
          </a:p>
          <a:p>
            <a:pPr indent="0" lvl="0" marL="0" rtl="0" algn="l">
              <a:lnSpc>
                <a:spcPct val="90000"/>
              </a:lnSpc>
              <a:spcBef>
                <a:spcPts val="1000"/>
              </a:spcBef>
              <a:spcAft>
                <a:spcPts val="0"/>
              </a:spcAft>
              <a:buClr>
                <a:schemeClr val="dk1"/>
              </a:buClr>
              <a:buSzPts val="2400"/>
              <a:buNone/>
            </a:pPr>
            <a:r>
              <a:rPr lang="en-GB" sz="2000">
                <a:latin typeface="Comic Sans MS"/>
                <a:ea typeface="Comic Sans MS"/>
                <a:cs typeface="Comic Sans MS"/>
                <a:sym typeface="Comic Sans MS"/>
              </a:rPr>
              <a:t>We will also send messages via Google Classroom, Twitter and year group emails. </a:t>
            </a:r>
            <a:endParaRPr sz="2000">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a:latin typeface="Comic Sans MS"/>
              <a:ea typeface="Comic Sans MS"/>
              <a:cs typeface="Comic Sans MS"/>
              <a:sym typeface="Comic Sans MS"/>
            </a:endParaRPr>
          </a:p>
        </p:txBody>
      </p:sp>
      <p:pic>
        <p:nvPicPr>
          <p:cNvPr id="148" name="Google Shape;148;p10"/>
          <p:cNvPicPr preferRelativeResize="0"/>
          <p:nvPr/>
        </p:nvPicPr>
        <p:blipFill rotWithShape="1">
          <a:blip r:embed="rId3">
            <a:alphaModFix/>
          </a:blip>
          <a:srcRect b="0" l="0" r="0" t="0"/>
          <a:stretch/>
        </p:blipFill>
        <p:spPr>
          <a:xfrm>
            <a:off x="9661125" y="158150"/>
            <a:ext cx="1923475" cy="16574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11"/>
          <p:cNvSpPr txBox="1"/>
          <p:nvPr>
            <p:ph idx="1" type="subTitle"/>
          </p:nvPr>
        </p:nvSpPr>
        <p:spPr>
          <a:xfrm>
            <a:off x="391886" y="478971"/>
            <a:ext cx="11495314" cy="5979886"/>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24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b="1" lang="en-GB" u="sng">
                <a:latin typeface="Comic Sans MS"/>
                <a:ea typeface="Comic Sans MS"/>
                <a:cs typeface="Comic Sans MS"/>
                <a:sym typeface="Comic Sans MS"/>
              </a:rPr>
              <a:t>Home Learning</a:t>
            </a:r>
            <a:endParaRPr b="1" u="sng">
              <a:latin typeface="Comic Sans MS"/>
              <a:ea typeface="Comic Sans MS"/>
              <a:cs typeface="Comic Sans MS"/>
              <a:sym typeface="Comic Sans MS"/>
            </a:endParaRPr>
          </a:p>
          <a:p>
            <a:pPr indent="0" lvl="0" marL="0" rtl="0" algn="l">
              <a:lnSpc>
                <a:spcPct val="90000"/>
              </a:lnSpc>
              <a:spcBef>
                <a:spcPts val="1000"/>
              </a:spcBef>
              <a:spcAft>
                <a:spcPts val="0"/>
              </a:spcAft>
              <a:buClr>
                <a:schemeClr val="dk1"/>
              </a:buClr>
              <a:buSzPts val="2400"/>
              <a:buNone/>
            </a:pPr>
            <a:r>
              <a:rPr lang="en-GB" sz="1800">
                <a:latin typeface="Comic Sans MS"/>
                <a:ea typeface="Comic Sans MS"/>
                <a:cs typeface="Comic Sans MS"/>
                <a:sym typeface="Comic Sans MS"/>
              </a:rPr>
              <a:t>Home learning will be set on Google Classroom (see timetable below). The due date for each piece is clearly visible on the assignment and the children need to avoid work slipping into their missing list. If they check their ‘to do’ list on a regular basis, this should not happen. If a child has a number of pieces missing, we will ask them to complete some of their work on Chromebooks, possibly at break times.</a:t>
            </a:r>
            <a:endParaRPr/>
          </a:p>
          <a:p>
            <a:pPr indent="0" lvl="0" marL="0" rtl="0" algn="l">
              <a:lnSpc>
                <a:spcPct val="90000"/>
              </a:lnSpc>
              <a:spcBef>
                <a:spcPts val="1000"/>
              </a:spcBef>
              <a:spcAft>
                <a:spcPts val="0"/>
              </a:spcAft>
              <a:buClr>
                <a:schemeClr val="dk1"/>
              </a:buClr>
              <a:buSzPts val="2400"/>
              <a:buNone/>
            </a:pPr>
            <a:r>
              <a:rPr lang="en-GB" sz="1800">
                <a:latin typeface="Comic Sans MS"/>
                <a:ea typeface="Comic Sans MS"/>
                <a:cs typeface="Comic Sans MS"/>
                <a:sym typeface="Comic Sans MS"/>
              </a:rPr>
              <a:t> If they have an issue with any assignment, then please encourage them to speak to us or write a comment to us and hand in the work. We can then reply, give advice or support, and return it for them to resubmit if appropriate.</a:t>
            </a:r>
            <a:endParaRPr sz="1800"/>
          </a:p>
          <a:p>
            <a:pPr indent="0" lvl="0" marL="0" rtl="0" algn="ctr">
              <a:lnSpc>
                <a:spcPct val="90000"/>
              </a:lnSpc>
              <a:spcBef>
                <a:spcPts val="1000"/>
              </a:spcBef>
              <a:spcAft>
                <a:spcPts val="0"/>
              </a:spcAft>
              <a:buClr>
                <a:schemeClr val="dk1"/>
              </a:buClr>
              <a:buSzPts val="24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a:latin typeface="Comic Sans MS"/>
              <a:ea typeface="Comic Sans MS"/>
              <a:cs typeface="Comic Sans MS"/>
              <a:sym typeface="Comic Sans MS"/>
            </a:endParaRPr>
          </a:p>
        </p:txBody>
      </p:sp>
      <p:sp>
        <p:nvSpPr>
          <p:cNvPr id="154" name="Google Shape;154;p11"/>
          <p:cNvSpPr txBox="1"/>
          <p:nvPr/>
        </p:nvSpPr>
        <p:spPr>
          <a:xfrm>
            <a:off x="8684069" y="4338823"/>
            <a:ext cx="3289200" cy="1415742"/>
          </a:xfrm>
          <a:prstGeom prst="rect">
            <a:avLst/>
          </a:prstGeom>
          <a:solidFill>
            <a:srgbClr val="FFC000"/>
          </a:solid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000"/>
              <a:buFont typeface="Arial"/>
              <a:buNone/>
            </a:pPr>
            <a:r>
              <a:rPr b="0" i="0" lang="en-GB" sz="2000" u="none" cap="none" strike="noStrike">
                <a:solidFill>
                  <a:srgbClr val="000000"/>
                </a:solidFill>
                <a:latin typeface="Calibri"/>
                <a:ea typeface="Calibri"/>
                <a:cs typeface="Calibri"/>
                <a:sym typeface="Calibri"/>
              </a:rPr>
              <a:t>Home learning in Y6 should last between 20 and 40 minutes depending on the task. </a:t>
            </a:r>
            <a:endParaRPr b="0" i="0" sz="2000" u="none" cap="none" strike="noStrike">
              <a:solidFill>
                <a:srgbClr val="000000"/>
              </a:solidFill>
              <a:latin typeface="Calibri"/>
              <a:ea typeface="Calibri"/>
              <a:cs typeface="Calibri"/>
              <a:sym typeface="Calibri"/>
            </a:endParaRPr>
          </a:p>
        </p:txBody>
      </p:sp>
      <p:pic>
        <p:nvPicPr>
          <p:cNvPr id="155" name="Google Shape;155;p11"/>
          <p:cNvPicPr preferRelativeResize="0"/>
          <p:nvPr/>
        </p:nvPicPr>
        <p:blipFill rotWithShape="1">
          <a:blip r:embed="rId3">
            <a:alphaModFix/>
          </a:blip>
          <a:srcRect b="0" l="0" r="0" t="0"/>
          <a:stretch/>
        </p:blipFill>
        <p:spPr>
          <a:xfrm>
            <a:off x="697631" y="3971500"/>
            <a:ext cx="7900369" cy="2284193"/>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12"/>
          <p:cNvSpPr txBox="1"/>
          <p:nvPr>
            <p:ph idx="1" type="subTitle"/>
          </p:nvPr>
        </p:nvSpPr>
        <p:spPr>
          <a:xfrm>
            <a:off x="391875" y="1064525"/>
            <a:ext cx="11495400" cy="5394300"/>
          </a:xfrm>
          <a:prstGeom prst="rect">
            <a:avLst/>
          </a:prstGeom>
          <a:noFill/>
          <a:ln>
            <a:noFill/>
          </a:ln>
        </p:spPr>
        <p:txBody>
          <a:bodyPr anchorCtr="0" anchor="t" bIns="45700" lIns="91425" spcFirstLastPara="1" rIns="91425" wrap="square" tIns="45700">
            <a:normAutofit fontScale="62500" lnSpcReduction="20000"/>
          </a:bodyPr>
          <a:lstStyle/>
          <a:p>
            <a:pPr indent="0" lvl="0" marL="0" rtl="0" algn="ctr">
              <a:lnSpc>
                <a:spcPct val="90000"/>
              </a:lnSpc>
              <a:spcBef>
                <a:spcPts val="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54191"/>
              <a:buNone/>
            </a:pPr>
            <a:r>
              <a:rPr b="1" lang="en-GB" sz="4428" u="sng">
                <a:latin typeface="Comic Sans MS"/>
                <a:ea typeface="Comic Sans MS"/>
                <a:cs typeface="Comic Sans MS"/>
                <a:sym typeface="Comic Sans MS"/>
              </a:rPr>
              <a:t>Behaviour and Discipline Policy</a:t>
            </a:r>
            <a:endParaRPr b="1" sz="4528">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78070"/>
              <a:buNone/>
            </a:pPr>
            <a:r>
              <a:rPr b="1" lang="en-GB" sz="3074" u="sng">
                <a:latin typeface="Comic Sans MS"/>
                <a:ea typeface="Comic Sans MS"/>
                <a:cs typeface="Comic Sans MS"/>
                <a:sym typeface="Comic Sans MS"/>
              </a:rPr>
              <a:t>Applecroft School’s Expectations of Behaviour:</a:t>
            </a:r>
            <a:r>
              <a:rPr b="1" lang="en-GB" sz="3074">
                <a:latin typeface="Comic Sans MS"/>
                <a:ea typeface="Comic Sans MS"/>
                <a:cs typeface="Comic Sans MS"/>
                <a:sym typeface="Comic Sans MS"/>
              </a:rPr>
              <a:t> </a:t>
            </a:r>
            <a:endParaRPr b="1" sz="3074">
              <a:latin typeface="Comic Sans MS"/>
              <a:ea typeface="Comic Sans MS"/>
              <a:cs typeface="Comic Sans MS"/>
              <a:sym typeface="Comic Sans MS"/>
            </a:endParaRPr>
          </a:p>
          <a:p>
            <a:pPr indent="3962" lvl="0" marL="275539" marR="128016" rtl="0" algn="l">
              <a:lnSpc>
                <a:spcPct val="116619"/>
              </a:lnSpc>
              <a:spcBef>
                <a:spcPts val="1936"/>
              </a:spcBef>
              <a:spcAft>
                <a:spcPts val="0"/>
              </a:spcAft>
              <a:buClr>
                <a:schemeClr val="dk1"/>
              </a:buClr>
              <a:buSzPct val="35781"/>
              <a:buFont typeface="Arial"/>
              <a:buNone/>
            </a:pPr>
            <a:r>
              <a:rPr b="1" lang="en-GB" sz="3074">
                <a:latin typeface="Comic Sans MS"/>
                <a:ea typeface="Comic Sans MS"/>
                <a:cs typeface="Comic Sans MS"/>
                <a:sym typeface="Comic Sans MS"/>
              </a:rPr>
              <a:t>At Applecroft School we have clear ‘Expectations of Behaviour’ that we expect all members  of our community to abide by. These expectations are: </a:t>
            </a:r>
            <a:endParaRPr b="1" sz="3074">
              <a:latin typeface="Comic Sans MS"/>
              <a:ea typeface="Comic Sans MS"/>
              <a:cs typeface="Comic Sans MS"/>
              <a:sym typeface="Comic Sans MS"/>
            </a:endParaRPr>
          </a:p>
          <a:p>
            <a:pPr indent="0" lvl="0" marL="506272" rtl="0" algn="l">
              <a:lnSpc>
                <a:spcPct val="100000"/>
              </a:lnSpc>
              <a:spcBef>
                <a:spcPts val="1736"/>
              </a:spcBef>
              <a:spcAft>
                <a:spcPts val="0"/>
              </a:spcAft>
              <a:buClr>
                <a:schemeClr val="dk1"/>
              </a:buClr>
              <a:buSzPct val="35781"/>
              <a:buFont typeface="Arial"/>
              <a:buNone/>
            </a:pPr>
            <a:r>
              <a:rPr b="1" lang="en-GB" sz="3074">
                <a:latin typeface="Comic Sans MS"/>
                <a:ea typeface="Comic Sans MS"/>
                <a:cs typeface="Comic Sans MS"/>
                <a:sym typeface="Comic Sans MS"/>
              </a:rPr>
              <a:t>∙ Be responsible for yourself and your actions </a:t>
            </a:r>
            <a:endParaRPr b="1" sz="3074">
              <a:latin typeface="Comic Sans MS"/>
              <a:ea typeface="Comic Sans MS"/>
              <a:cs typeface="Comic Sans MS"/>
              <a:sym typeface="Comic Sans MS"/>
            </a:endParaRPr>
          </a:p>
          <a:p>
            <a:pPr indent="0" lvl="0" marL="506272" rtl="0" algn="l">
              <a:lnSpc>
                <a:spcPct val="100000"/>
              </a:lnSpc>
              <a:spcBef>
                <a:spcPts val="280"/>
              </a:spcBef>
              <a:spcAft>
                <a:spcPts val="0"/>
              </a:spcAft>
              <a:buClr>
                <a:schemeClr val="dk1"/>
              </a:buClr>
              <a:buSzPct val="35781"/>
              <a:buFont typeface="Arial"/>
              <a:buNone/>
            </a:pPr>
            <a:r>
              <a:rPr b="1" lang="en-GB" sz="3074">
                <a:latin typeface="Comic Sans MS"/>
                <a:ea typeface="Comic Sans MS"/>
                <a:cs typeface="Comic Sans MS"/>
                <a:sym typeface="Comic Sans MS"/>
              </a:rPr>
              <a:t>∙ Be honest, open and reflective </a:t>
            </a:r>
            <a:endParaRPr b="1" sz="3074">
              <a:latin typeface="Comic Sans MS"/>
              <a:ea typeface="Comic Sans MS"/>
              <a:cs typeface="Comic Sans MS"/>
              <a:sym typeface="Comic Sans MS"/>
            </a:endParaRPr>
          </a:p>
          <a:p>
            <a:pPr indent="0" lvl="0" marL="506272" rtl="0" algn="l">
              <a:lnSpc>
                <a:spcPct val="100000"/>
              </a:lnSpc>
              <a:spcBef>
                <a:spcPts val="268"/>
              </a:spcBef>
              <a:spcAft>
                <a:spcPts val="0"/>
              </a:spcAft>
              <a:buClr>
                <a:schemeClr val="dk1"/>
              </a:buClr>
              <a:buSzPct val="35781"/>
              <a:buFont typeface="Arial"/>
              <a:buNone/>
            </a:pPr>
            <a:r>
              <a:rPr b="1" lang="en-GB" sz="3074">
                <a:latin typeface="Comic Sans MS"/>
                <a:ea typeface="Comic Sans MS"/>
                <a:cs typeface="Comic Sans MS"/>
                <a:sym typeface="Comic Sans MS"/>
              </a:rPr>
              <a:t>∙ Be kind and supportive </a:t>
            </a:r>
            <a:endParaRPr b="1" sz="3074">
              <a:latin typeface="Comic Sans MS"/>
              <a:ea typeface="Comic Sans MS"/>
              <a:cs typeface="Comic Sans MS"/>
              <a:sym typeface="Comic Sans MS"/>
            </a:endParaRPr>
          </a:p>
          <a:p>
            <a:pPr indent="0" lvl="0" marL="506272" rtl="0" algn="l">
              <a:lnSpc>
                <a:spcPct val="100000"/>
              </a:lnSpc>
              <a:spcBef>
                <a:spcPts val="268"/>
              </a:spcBef>
              <a:spcAft>
                <a:spcPts val="0"/>
              </a:spcAft>
              <a:buClr>
                <a:schemeClr val="dk1"/>
              </a:buClr>
              <a:buSzPct val="35781"/>
              <a:buFont typeface="Arial"/>
              <a:buNone/>
            </a:pPr>
            <a:r>
              <a:rPr b="1" lang="en-GB" sz="3074">
                <a:latin typeface="Comic Sans MS"/>
                <a:ea typeface="Comic Sans MS"/>
                <a:cs typeface="Comic Sans MS"/>
                <a:sym typeface="Comic Sans MS"/>
              </a:rPr>
              <a:t>∙ Be respectful and well-mannered </a:t>
            </a:r>
            <a:endParaRPr b="1" sz="3074">
              <a:latin typeface="Comic Sans MS"/>
              <a:ea typeface="Comic Sans MS"/>
              <a:cs typeface="Comic Sans MS"/>
              <a:sym typeface="Comic Sans MS"/>
            </a:endParaRPr>
          </a:p>
          <a:p>
            <a:pPr indent="761" lvl="0" marL="274624" marR="6883" rtl="0" algn="l">
              <a:lnSpc>
                <a:spcPct val="116064"/>
              </a:lnSpc>
              <a:spcBef>
                <a:spcPts val="1951"/>
              </a:spcBef>
              <a:spcAft>
                <a:spcPts val="0"/>
              </a:spcAft>
              <a:buClr>
                <a:schemeClr val="dk1"/>
              </a:buClr>
              <a:buSzPct val="35781"/>
              <a:buNone/>
            </a:pPr>
            <a:r>
              <a:rPr b="1" lang="en-GB" sz="3074">
                <a:latin typeface="Comic Sans MS"/>
                <a:ea typeface="Comic Sans MS"/>
                <a:cs typeface="Comic Sans MS"/>
                <a:sym typeface="Comic Sans MS"/>
              </a:rPr>
              <a:t>In addition to the overarching school’s ‘Expectations of Behaviour’, individual classes create their own Class Mission Statement at the beginning of each academic year which is displayed  in the classroom and on the classroom door and forms part of the children’s Leader in Me and PSHE curriculum in the first half-term.  </a:t>
            </a:r>
            <a:endParaRPr b="1" sz="3074">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78070"/>
              <a:buFont typeface="Arial"/>
              <a:buNone/>
            </a:pPr>
            <a:r>
              <a:rPr b="1" lang="en-GB" sz="3074">
                <a:latin typeface="Comic Sans MS"/>
                <a:ea typeface="Comic Sans MS"/>
                <a:cs typeface="Comic Sans MS"/>
                <a:sym typeface="Comic Sans MS"/>
              </a:rPr>
              <a:t>This applies to our whole community.</a:t>
            </a:r>
            <a:endParaRPr b="1" sz="3074">
              <a:latin typeface="Comic Sans MS"/>
              <a:ea typeface="Comic Sans MS"/>
              <a:cs typeface="Comic Sans MS"/>
              <a:sym typeface="Comic Sans MS"/>
            </a:endParaRPr>
          </a:p>
          <a:p>
            <a:pPr indent="0" lvl="0" marL="0" rtl="0" algn="l">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ct val="100000"/>
              <a:buNone/>
            </a:pPr>
            <a:r>
              <a:t/>
            </a:r>
            <a:endParaRPr>
              <a:latin typeface="Comic Sans MS"/>
              <a:ea typeface="Comic Sans MS"/>
              <a:cs typeface="Comic Sans MS"/>
              <a:sym typeface="Comic Sans MS"/>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13"/>
          <p:cNvSpPr txBox="1"/>
          <p:nvPr>
            <p:ph type="ctrTitle"/>
          </p:nvPr>
        </p:nvSpPr>
        <p:spPr>
          <a:xfrm>
            <a:off x="1524000" y="573200"/>
            <a:ext cx="7307400" cy="1289700"/>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1000"/>
              </a:spcBef>
              <a:spcAft>
                <a:spcPts val="0"/>
              </a:spcAft>
              <a:buClr>
                <a:schemeClr val="dk1"/>
              </a:buClr>
              <a:buSzPts val="2400"/>
              <a:buFont typeface="Arial"/>
              <a:buNone/>
            </a:pPr>
            <a:r>
              <a:rPr b="1" lang="en-GB" sz="2500" u="sng">
                <a:latin typeface="Comic Sans MS"/>
                <a:ea typeface="Comic Sans MS"/>
                <a:cs typeface="Comic Sans MS"/>
                <a:sym typeface="Comic Sans MS"/>
              </a:rPr>
              <a:t>Good To Be Green</a:t>
            </a:r>
            <a:r>
              <a:rPr b="1" lang="en-GB" sz="2500">
                <a:latin typeface="Comic Sans MS"/>
                <a:ea typeface="Comic Sans MS"/>
                <a:cs typeface="Comic Sans MS"/>
                <a:sym typeface="Comic Sans MS"/>
              </a:rPr>
              <a:t> </a:t>
            </a:r>
            <a:endParaRPr sz="2500"/>
          </a:p>
          <a:p>
            <a:pPr indent="0" lvl="0" marL="0" rtl="0" algn="ctr">
              <a:lnSpc>
                <a:spcPct val="90000"/>
              </a:lnSpc>
              <a:spcBef>
                <a:spcPts val="0"/>
              </a:spcBef>
              <a:spcAft>
                <a:spcPts val="0"/>
              </a:spcAft>
              <a:buSzPts val="6000"/>
              <a:buNone/>
            </a:pPr>
            <a:r>
              <a:t/>
            </a:r>
            <a:endParaRPr/>
          </a:p>
        </p:txBody>
      </p:sp>
      <p:sp>
        <p:nvSpPr>
          <p:cNvPr id="166" name="Google Shape;166;p13"/>
          <p:cNvSpPr txBox="1"/>
          <p:nvPr>
            <p:ph idx="1" type="subTitle"/>
          </p:nvPr>
        </p:nvSpPr>
        <p:spPr>
          <a:xfrm>
            <a:off x="513125" y="2901075"/>
            <a:ext cx="11081400" cy="37299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1000"/>
              </a:spcBef>
              <a:spcAft>
                <a:spcPts val="0"/>
              </a:spcAft>
              <a:buSzPts val="2400"/>
              <a:buNone/>
            </a:pPr>
            <a:r>
              <a:rPr lang="en-GB" sz="2200">
                <a:latin typeface="Comic Sans MS"/>
                <a:ea typeface="Comic Sans MS"/>
                <a:cs typeface="Comic Sans MS"/>
                <a:sym typeface="Comic Sans MS"/>
              </a:rPr>
              <a:t>The green triangle shows the daily 5-point system used to recognise pro-social behaviour in school. The children are able to move up the triangle by showing pro-social behaviours and demonstrating the school’s shared values. If a child moves ‘up the green’ they do so by moving their name label onto the appropriate level of the triangle. At the end of each day all children are re-set to the bottom of the triangle again. Rewards for the class and the houses can be won and if the children reach level 4 or 5 of the triangle they can visit the Deputy Head or Headteacher for a special reward. </a:t>
            </a:r>
            <a:endParaRPr sz="2200">
              <a:latin typeface="Comic Sans MS"/>
              <a:ea typeface="Comic Sans MS"/>
              <a:cs typeface="Comic Sans MS"/>
              <a:sym typeface="Comic Sans MS"/>
            </a:endParaRPr>
          </a:p>
          <a:p>
            <a:pPr indent="0" lvl="0" marL="0" rtl="0" algn="l">
              <a:lnSpc>
                <a:spcPct val="90000"/>
              </a:lnSpc>
              <a:spcBef>
                <a:spcPts val="1000"/>
              </a:spcBef>
              <a:spcAft>
                <a:spcPts val="0"/>
              </a:spcAft>
              <a:buSzPts val="2400"/>
              <a:buNone/>
            </a:pPr>
            <a:r>
              <a:rPr lang="en-GB" sz="2200">
                <a:latin typeface="Comic Sans MS"/>
                <a:ea typeface="Comic Sans MS"/>
                <a:cs typeface="Comic Sans MS"/>
                <a:sym typeface="Comic Sans MS"/>
              </a:rPr>
              <a:t>This all works in partnership with the ‘Good to be Green’ chart and the red triangle for anti-social behaviour. For more details, the Behaviour Policy is on the school website.</a:t>
            </a:r>
            <a:endParaRPr sz="2200">
              <a:latin typeface="Comic Sans MS"/>
              <a:ea typeface="Comic Sans MS"/>
              <a:cs typeface="Comic Sans MS"/>
              <a:sym typeface="Comic Sans MS"/>
            </a:endParaRPr>
          </a:p>
        </p:txBody>
      </p:sp>
      <p:pic>
        <p:nvPicPr>
          <p:cNvPr id="167" name="Google Shape;167;p13"/>
          <p:cNvPicPr preferRelativeResize="0"/>
          <p:nvPr/>
        </p:nvPicPr>
        <p:blipFill rotWithShape="1">
          <a:blip r:embed="rId3">
            <a:alphaModFix/>
          </a:blip>
          <a:srcRect b="0" l="0" r="0" t="0"/>
          <a:stretch/>
        </p:blipFill>
        <p:spPr>
          <a:xfrm>
            <a:off x="7103250" y="147275"/>
            <a:ext cx="4966225" cy="2694600"/>
          </a:xfrm>
          <a:prstGeom prst="rect">
            <a:avLst/>
          </a:prstGeom>
          <a:noFill/>
          <a:ln>
            <a:noFill/>
          </a:ln>
        </p:spPr>
      </p:pic>
      <p:pic>
        <p:nvPicPr>
          <p:cNvPr id="168" name="Google Shape;168;p13"/>
          <p:cNvPicPr preferRelativeResize="0"/>
          <p:nvPr/>
        </p:nvPicPr>
        <p:blipFill rotWithShape="1">
          <a:blip r:embed="rId4">
            <a:alphaModFix/>
          </a:blip>
          <a:srcRect b="0" l="0" r="0" t="0"/>
          <a:stretch/>
        </p:blipFill>
        <p:spPr>
          <a:xfrm>
            <a:off x="1008038" y="238000"/>
            <a:ext cx="2676525" cy="2533650"/>
          </a:xfrm>
          <a:prstGeom prst="rect">
            <a:avLst/>
          </a:prstGeom>
          <a:noFill/>
          <a:ln>
            <a:noFill/>
          </a:ln>
        </p:spPr>
      </p:pic>
      <p:pic>
        <p:nvPicPr>
          <p:cNvPr id="169" name="Google Shape;169;p13"/>
          <p:cNvPicPr preferRelativeResize="0"/>
          <p:nvPr/>
        </p:nvPicPr>
        <p:blipFill rotWithShape="1">
          <a:blip r:embed="rId5">
            <a:alphaModFix/>
          </a:blip>
          <a:srcRect b="0" l="0" r="0" t="0"/>
          <a:stretch/>
        </p:blipFill>
        <p:spPr>
          <a:xfrm>
            <a:off x="4616534" y="1432975"/>
            <a:ext cx="968550" cy="87007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p14"/>
          <p:cNvSpPr txBox="1"/>
          <p:nvPr>
            <p:ph idx="1" type="subTitle"/>
          </p:nvPr>
        </p:nvSpPr>
        <p:spPr>
          <a:xfrm>
            <a:off x="391886" y="478971"/>
            <a:ext cx="11495314" cy="5979886"/>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24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b="1" lang="en-GB" u="sng">
                <a:latin typeface="Comic Sans MS"/>
                <a:ea typeface="Comic Sans MS"/>
                <a:cs typeface="Comic Sans MS"/>
                <a:sym typeface="Comic Sans MS"/>
              </a:rPr>
              <a:t>Parent Volunteers</a:t>
            </a:r>
            <a:endParaRPr/>
          </a:p>
          <a:p>
            <a:pPr indent="0" lvl="0" marL="0" rtl="0" algn="ctr">
              <a:lnSpc>
                <a:spcPct val="90000"/>
              </a:lnSpc>
              <a:spcBef>
                <a:spcPts val="1000"/>
              </a:spcBef>
              <a:spcAft>
                <a:spcPts val="0"/>
              </a:spcAft>
              <a:buClr>
                <a:schemeClr val="dk1"/>
              </a:buClr>
              <a:buSzPts val="24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lang="en-GB">
                <a:latin typeface="Comic Sans MS"/>
                <a:ea typeface="Comic Sans MS"/>
                <a:cs typeface="Comic Sans MS"/>
                <a:sym typeface="Comic Sans MS"/>
              </a:rPr>
              <a:t>We are hoping to be able to welcome back our wonderful parent volunteers this year. If you are interested in supporting the children in school you will need to attend one of the two planned volunteer meetings:</a:t>
            </a:r>
            <a:endParaRPr>
              <a:latin typeface="Comic Sans MS"/>
              <a:ea typeface="Comic Sans MS"/>
              <a:cs typeface="Comic Sans MS"/>
              <a:sym typeface="Comic Sans MS"/>
            </a:endParaRPr>
          </a:p>
          <a:p>
            <a:pPr indent="0" lvl="0" marL="0" rtl="0" algn="ctr">
              <a:lnSpc>
                <a:spcPct val="90000"/>
              </a:lnSpc>
              <a:spcBef>
                <a:spcPts val="1000"/>
              </a:spcBef>
              <a:spcAft>
                <a:spcPts val="0"/>
              </a:spcAft>
              <a:buSzPts val="2400"/>
              <a:buNone/>
            </a:pPr>
            <a:r>
              <a:t/>
            </a:r>
            <a:endParaRPr b="1">
              <a:latin typeface="Comic Sans MS"/>
              <a:ea typeface="Comic Sans MS"/>
              <a:cs typeface="Comic Sans MS"/>
              <a:sym typeface="Comic Sans MS"/>
            </a:endParaRPr>
          </a:p>
          <a:p>
            <a:pPr indent="0" lvl="0" marL="0" rtl="0" algn="ctr">
              <a:lnSpc>
                <a:spcPct val="90000"/>
              </a:lnSpc>
              <a:spcBef>
                <a:spcPts val="1000"/>
              </a:spcBef>
              <a:spcAft>
                <a:spcPts val="0"/>
              </a:spcAft>
              <a:buSzPts val="2400"/>
              <a:buNone/>
            </a:pPr>
            <a:r>
              <a:rPr b="1" lang="en-GB">
                <a:latin typeface="Comic Sans MS"/>
                <a:ea typeface="Comic Sans MS"/>
                <a:cs typeface="Comic Sans MS"/>
                <a:sym typeface="Comic Sans MS"/>
              </a:rPr>
              <a:t>Friday 23</a:t>
            </a:r>
            <a:r>
              <a:rPr b="1" baseline="30000" lang="en-GB">
                <a:latin typeface="Comic Sans MS"/>
                <a:ea typeface="Comic Sans MS"/>
                <a:cs typeface="Comic Sans MS"/>
                <a:sym typeface="Comic Sans MS"/>
              </a:rPr>
              <a:t>rd</a:t>
            </a:r>
            <a:r>
              <a:rPr b="1" lang="en-GB">
                <a:latin typeface="Comic Sans MS"/>
                <a:ea typeface="Comic Sans MS"/>
                <a:cs typeface="Comic Sans MS"/>
                <a:sym typeface="Comic Sans MS"/>
              </a:rPr>
              <a:t> September – Volunteer Safeguarding Meeting @ 9.00 a.m.</a:t>
            </a:r>
            <a:endParaRPr b="1">
              <a:latin typeface="Comic Sans MS"/>
              <a:ea typeface="Comic Sans MS"/>
              <a:cs typeface="Comic Sans MS"/>
              <a:sym typeface="Comic Sans MS"/>
            </a:endParaRPr>
          </a:p>
          <a:p>
            <a:pPr indent="0" lvl="0" marL="0" rtl="0" algn="ctr">
              <a:spcBef>
                <a:spcPts val="1000"/>
              </a:spcBef>
              <a:spcAft>
                <a:spcPts val="0"/>
              </a:spcAft>
              <a:buClr>
                <a:schemeClr val="dk1"/>
              </a:buClr>
              <a:buSzPts val="2400"/>
              <a:buFont typeface="Arial"/>
              <a:buNone/>
            </a:pPr>
            <a:r>
              <a:rPr b="1" lang="en-GB">
                <a:latin typeface="Comic Sans MS"/>
                <a:ea typeface="Comic Sans MS"/>
                <a:cs typeface="Comic Sans MS"/>
                <a:sym typeface="Comic Sans MS"/>
              </a:rPr>
              <a:t>Monday 26th September– Volunteer Safeguarding Meeting @ 2.15 p.m</a:t>
            </a:r>
            <a:endParaRPr b="1">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a:latin typeface="Comic Sans MS"/>
              <a:ea typeface="Comic Sans MS"/>
              <a:cs typeface="Comic Sans MS"/>
              <a:sym typeface="Comic Sans MS"/>
            </a:endParaRPr>
          </a:p>
        </p:txBody>
      </p:sp>
      <p:pic>
        <p:nvPicPr>
          <p:cNvPr id="175" name="Google Shape;175;p14"/>
          <p:cNvPicPr preferRelativeResize="0"/>
          <p:nvPr/>
        </p:nvPicPr>
        <p:blipFill rotWithShape="1">
          <a:blip r:embed="rId3">
            <a:alphaModFix/>
          </a:blip>
          <a:srcRect b="0" l="0" r="0" t="0"/>
          <a:stretch/>
        </p:blipFill>
        <p:spPr>
          <a:xfrm>
            <a:off x="5120431" y="5168619"/>
            <a:ext cx="2038224" cy="152867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15"/>
          <p:cNvSpPr txBox="1"/>
          <p:nvPr>
            <p:ph type="title"/>
          </p:nvPr>
        </p:nvSpPr>
        <p:spPr>
          <a:xfrm>
            <a:off x="249225" y="493400"/>
            <a:ext cx="4842600" cy="11052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2"/>
              </a:buClr>
              <a:buSzPts val="3000"/>
              <a:buFont typeface="Libre Franklin Medium"/>
              <a:buNone/>
            </a:pPr>
            <a:r>
              <a:rPr lang="en-GB" sz="3400" u="sng">
                <a:latin typeface="Comic Sans MS"/>
                <a:ea typeface="Comic Sans MS"/>
                <a:cs typeface="Comic Sans MS"/>
                <a:sym typeface="Comic Sans MS"/>
              </a:rPr>
              <a:t>Secondary Transfer</a:t>
            </a:r>
            <a:endParaRPr sz="3400" u="sng">
              <a:latin typeface="Comic Sans MS"/>
              <a:ea typeface="Comic Sans MS"/>
              <a:cs typeface="Comic Sans MS"/>
              <a:sym typeface="Comic Sans MS"/>
            </a:endParaRPr>
          </a:p>
        </p:txBody>
      </p:sp>
      <p:sp>
        <p:nvSpPr>
          <p:cNvPr id="181" name="Google Shape;181;p15"/>
          <p:cNvSpPr txBox="1"/>
          <p:nvPr>
            <p:ph idx="1" type="body"/>
          </p:nvPr>
        </p:nvSpPr>
        <p:spPr>
          <a:xfrm>
            <a:off x="631525" y="1874950"/>
            <a:ext cx="10745700" cy="43512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1800"/>
              <a:buNone/>
            </a:pPr>
            <a:r>
              <a:rPr lang="en-GB">
                <a:latin typeface="Comic Sans MS"/>
                <a:ea typeface="Comic Sans MS"/>
                <a:cs typeface="Comic Sans MS"/>
                <a:sym typeface="Comic Sans MS"/>
              </a:rPr>
              <a:t>Please visit the  secondary school websites or contact their offices for details of visits.</a:t>
            </a:r>
            <a:endParaRPr>
              <a:latin typeface="Comic Sans MS"/>
              <a:ea typeface="Comic Sans MS"/>
              <a:cs typeface="Comic Sans MS"/>
              <a:sym typeface="Comic Sans MS"/>
            </a:endParaRPr>
          </a:p>
          <a:p>
            <a:pPr indent="0" lvl="0" marL="0" rtl="0" algn="l">
              <a:lnSpc>
                <a:spcPct val="90000"/>
              </a:lnSpc>
              <a:spcBef>
                <a:spcPts val="0"/>
              </a:spcBef>
              <a:spcAft>
                <a:spcPts val="0"/>
              </a:spcAft>
              <a:buSzPts val="1800"/>
              <a:buNone/>
            </a:pPr>
            <a:r>
              <a:t/>
            </a:r>
            <a:endParaRPr>
              <a:latin typeface="Comic Sans MS"/>
              <a:ea typeface="Comic Sans MS"/>
              <a:cs typeface="Comic Sans MS"/>
              <a:sym typeface="Comic Sans MS"/>
            </a:endParaRPr>
          </a:p>
          <a:p>
            <a:pPr indent="0" lvl="0" marL="0" rtl="0" algn="l">
              <a:lnSpc>
                <a:spcPct val="90000"/>
              </a:lnSpc>
              <a:spcBef>
                <a:spcPts val="600"/>
              </a:spcBef>
              <a:spcAft>
                <a:spcPts val="0"/>
              </a:spcAft>
              <a:buSzPts val="1800"/>
              <a:buNone/>
            </a:pPr>
            <a:r>
              <a:rPr lang="en-GB">
                <a:latin typeface="Comic Sans MS"/>
                <a:ea typeface="Comic Sans MS"/>
                <a:cs typeface="Comic Sans MS"/>
                <a:sym typeface="Comic Sans MS"/>
              </a:rPr>
              <a:t>If your child will not be in school due to a secondary visit please let the office know so absence can be authorised.</a:t>
            </a:r>
            <a:endParaRPr>
              <a:latin typeface="Comic Sans MS"/>
              <a:ea typeface="Comic Sans MS"/>
              <a:cs typeface="Comic Sans MS"/>
              <a:sym typeface="Comic Sans MS"/>
            </a:endParaRPr>
          </a:p>
          <a:p>
            <a:pPr indent="0" lvl="0" marL="0" rtl="0" algn="l">
              <a:lnSpc>
                <a:spcPct val="90000"/>
              </a:lnSpc>
              <a:spcBef>
                <a:spcPts val="600"/>
              </a:spcBef>
              <a:spcAft>
                <a:spcPts val="0"/>
              </a:spcAft>
              <a:buSzPts val="1800"/>
              <a:buNone/>
            </a:pPr>
            <a:r>
              <a:t/>
            </a:r>
            <a:endParaRPr>
              <a:latin typeface="Comic Sans MS"/>
              <a:ea typeface="Comic Sans MS"/>
              <a:cs typeface="Comic Sans MS"/>
              <a:sym typeface="Comic Sans MS"/>
            </a:endParaRPr>
          </a:p>
          <a:p>
            <a:pPr indent="0" lvl="0" marL="0" rtl="0" algn="l">
              <a:lnSpc>
                <a:spcPct val="90000"/>
              </a:lnSpc>
              <a:spcBef>
                <a:spcPts val="600"/>
              </a:spcBef>
              <a:spcAft>
                <a:spcPts val="0"/>
              </a:spcAft>
              <a:buSzPts val="1800"/>
              <a:buNone/>
            </a:pPr>
            <a:r>
              <a:rPr lang="en-GB">
                <a:latin typeface="Comic Sans MS"/>
                <a:ea typeface="Comic Sans MS"/>
                <a:cs typeface="Comic Sans MS"/>
                <a:sym typeface="Comic Sans MS"/>
              </a:rPr>
              <a:t>The Hertfordshire’s online application system is open now and closes on 31st October (see link below).</a:t>
            </a:r>
            <a:endParaRPr>
              <a:highlight>
                <a:srgbClr val="FFFF00"/>
              </a:highlight>
              <a:latin typeface="Comic Sans MS"/>
              <a:ea typeface="Comic Sans MS"/>
              <a:cs typeface="Comic Sans MS"/>
              <a:sym typeface="Comic Sans MS"/>
            </a:endParaRPr>
          </a:p>
          <a:p>
            <a:pPr indent="-167640" lvl="0" marL="274320" rtl="0" algn="l">
              <a:lnSpc>
                <a:spcPct val="90000"/>
              </a:lnSpc>
              <a:spcBef>
                <a:spcPts val="600"/>
              </a:spcBef>
              <a:spcAft>
                <a:spcPts val="0"/>
              </a:spcAft>
              <a:buSzPts val="1680"/>
              <a:buNone/>
            </a:pPr>
            <a:r>
              <a:t/>
            </a:r>
            <a:endParaRPr>
              <a:latin typeface="Comic Sans MS"/>
              <a:ea typeface="Comic Sans MS"/>
              <a:cs typeface="Comic Sans MS"/>
              <a:sym typeface="Comic Sans MS"/>
            </a:endParaRPr>
          </a:p>
          <a:p>
            <a:pPr indent="0" lvl="0" marL="0" rtl="0" algn="l">
              <a:lnSpc>
                <a:spcPct val="90000"/>
              </a:lnSpc>
              <a:spcBef>
                <a:spcPts val="600"/>
              </a:spcBef>
              <a:spcAft>
                <a:spcPts val="0"/>
              </a:spcAft>
              <a:buSzPts val="1800"/>
              <a:buNone/>
            </a:pPr>
            <a:r>
              <a:rPr lang="en-GB" sz="2600" u="sng">
                <a:solidFill>
                  <a:schemeClr val="hlink"/>
                </a:solidFill>
                <a:latin typeface="Comic Sans MS"/>
                <a:ea typeface="Comic Sans MS"/>
                <a:cs typeface="Comic Sans MS"/>
                <a:sym typeface="Comic Sans MS"/>
                <a:hlinkClick r:id="rId3"/>
              </a:rPr>
              <a:t>Secondary School Places</a:t>
            </a:r>
            <a:endParaRPr sz="2600">
              <a:latin typeface="Comic Sans MS"/>
              <a:ea typeface="Comic Sans MS"/>
              <a:cs typeface="Comic Sans MS"/>
              <a:sym typeface="Comic Sans MS"/>
            </a:endParaRPr>
          </a:p>
          <a:p>
            <a:pPr indent="0" lvl="0" marL="0" rtl="0" algn="l">
              <a:lnSpc>
                <a:spcPct val="90000"/>
              </a:lnSpc>
              <a:spcBef>
                <a:spcPts val="600"/>
              </a:spcBef>
              <a:spcAft>
                <a:spcPts val="0"/>
              </a:spcAft>
              <a:buSzPts val="1680"/>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16"/>
          <p:cNvSpPr txBox="1"/>
          <p:nvPr>
            <p:ph idx="1" type="subTitle"/>
          </p:nvPr>
        </p:nvSpPr>
        <p:spPr>
          <a:xfrm>
            <a:off x="391886" y="478971"/>
            <a:ext cx="11495314" cy="5979886"/>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24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rPr b="1" lang="en-GB" sz="2100" u="sng">
                <a:latin typeface="Comic Sans MS"/>
                <a:ea typeface="Comic Sans MS"/>
                <a:cs typeface="Comic Sans MS"/>
                <a:sym typeface="Comic Sans MS"/>
              </a:rPr>
              <a:t>Key Dates Autumn</a:t>
            </a:r>
            <a:endParaRPr sz="2100"/>
          </a:p>
          <a:p>
            <a:pPr indent="0" lvl="0" marL="0" rtl="0" algn="ctr">
              <a:lnSpc>
                <a:spcPct val="90000"/>
              </a:lnSpc>
              <a:spcBef>
                <a:spcPts val="1000"/>
              </a:spcBef>
              <a:spcAft>
                <a:spcPts val="0"/>
              </a:spcAft>
              <a:buClr>
                <a:schemeClr val="dk1"/>
              </a:buClr>
              <a:buSzPts val="24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a:p>
          <a:p>
            <a:pPr indent="0" lvl="0" marL="0" rtl="0" algn="ctr">
              <a:lnSpc>
                <a:spcPct val="115000"/>
              </a:lnSpc>
              <a:spcBef>
                <a:spcPts val="1200"/>
              </a:spcBef>
              <a:spcAft>
                <a:spcPts val="0"/>
              </a:spcAft>
              <a:buClr>
                <a:schemeClr val="dk1"/>
              </a:buClr>
              <a:buSzPts val="1100"/>
              <a:buFont typeface="Arial"/>
              <a:buNone/>
            </a:pPr>
            <a:r>
              <a:t/>
            </a:r>
            <a:endParaRPr sz="1200">
              <a:solidFill>
                <a:srgbClr val="4D269A"/>
              </a:solidFill>
              <a:latin typeface="Comic Sans MS"/>
              <a:ea typeface="Comic Sans MS"/>
              <a:cs typeface="Comic Sans MS"/>
              <a:sym typeface="Comic Sans MS"/>
            </a:endParaRPr>
          </a:p>
          <a:p>
            <a:pPr indent="0" lvl="0" marL="0" rtl="0" algn="ctr">
              <a:lnSpc>
                <a:spcPct val="90000"/>
              </a:lnSpc>
              <a:spcBef>
                <a:spcPts val="1200"/>
              </a:spcBef>
              <a:spcAft>
                <a:spcPts val="0"/>
              </a:spcAft>
              <a:buClr>
                <a:schemeClr val="dk1"/>
              </a:buClr>
              <a:buSzPts val="2400"/>
              <a:buNone/>
            </a:pPr>
            <a:r>
              <a:t/>
            </a:r>
            <a:endParaRPr b="1" u="sng">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a:latin typeface="Comic Sans MS"/>
              <a:ea typeface="Comic Sans MS"/>
              <a:cs typeface="Comic Sans MS"/>
              <a:sym typeface="Comic Sans MS"/>
            </a:endParaRPr>
          </a:p>
          <a:p>
            <a:pPr indent="0" lvl="0" marL="0" rtl="0" algn="ctr">
              <a:lnSpc>
                <a:spcPct val="90000"/>
              </a:lnSpc>
              <a:spcBef>
                <a:spcPts val="1000"/>
              </a:spcBef>
              <a:spcAft>
                <a:spcPts val="0"/>
              </a:spcAft>
              <a:buClr>
                <a:schemeClr val="dk1"/>
              </a:buClr>
              <a:buSzPts val="2400"/>
              <a:buNone/>
            </a:pPr>
            <a:r>
              <a:t/>
            </a:r>
            <a:endParaRPr>
              <a:latin typeface="Comic Sans MS"/>
              <a:ea typeface="Comic Sans MS"/>
              <a:cs typeface="Comic Sans MS"/>
              <a:sym typeface="Comic Sans MS"/>
            </a:endParaRPr>
          </a:p>
        </p:txBody>
      </p:sp>
      <p:pic>
        <p:nvPicPr>
          <p:cNvPr id="187" name="Google Shape;187;p16"/>
          <p:cNvPicPr preferRelativeResize="0"/>
          <p:nvPr/>
        </p:nvPicPr>
        <p:blipFill rotWithShape="1">
          <a:blip r:embed="rId4">
            <a:alphaModFix/>
          </a:blip>
          <a:srcRect b="0" l="0" r="0" t="0"/>
          <a:stretch/>
        </p:blipFill>
        <p:spPr>
          <a:xfrm>
            <a:off x="5468257" y="0"/>
            <a:ext cx="1342571" cy="1342571"/>
          </a:xfrm>
          <a:prstGeom prst="rect">
            <a:avLst/>
          </a:prstGeom>
          <a:noFill/>
          <a:ln>
            <a:noFill/>
          </a:ln>
        </p:spPr>
      </p:pic>
      <p:graphicFrame>
        <p:nvGraphicFramePr>
          <p:cNvPr id="188" name="Google Shape;188;p16"/>
          <p:cNvGraphicFramePr/>
          <p:nvPr/>
        </p:nvGraphicFramePr>
        <p:xfrm>
          <a:off x="310906" y="478971"/>
          <a:ext cx="4393956" cy="6218001"/>
        </p:xfrm>
        <a:graphic>
          <a:graphicData uri="http://schemas.openxmlformats.org/presentationml/2006/ole">
            <mc:AlternateContent>
              <mc:Choice Requires="v">
                <p:oleObj r:id="rId5" imgH="6218001" imgW="4393956" progId="AcroExch.Document.DC" spid="_x0000_s1">
                  <p:embed/>
                </p:oleObj>
              </mc:Choice>
              <mc:Fallback>
                <p:oleObj r:id="rId6" imgH="6218001" imgW="4393956" progId="AcroExch.Document.DC">
                  <p:embed/>
                  <p:pic>
                    <p:nvPicPr>
                      <p:cNvPr id="188" name="Google Shape;188;p16"/>
                      <p:cNvPicPr preferRelativeResize="0"/>
                      <p:nvPr/>
                    </p:nvPicPr>
                    <p:blipFill rotWithShape="1">
                      <a:blip r:embed="rId7">
                        <a:alphaModFix/>
                      </a:blip>
                      <a:srcRect b="0" l="0" r="0" t="0"/>
                      <a:stretch/>
                    </p:blipFill>
                    <p:spPr>
                      <a:xfrm>
                        <a:off x="310906" y="478971"/>
                        <a:ext cx="4393956" cy="6218001"/>
                      </a:xfrm>
                      <a:prstGeom prst="rect">
                        <a:avLst/>
                      </a:prstGeom>
                      <a:noFill/>
                      <a:ln>
                        <a:noFill/>
                      </a:ln>
                    </p:spPr>
                  </p:pic>
                </p:oleObj>
              </mc:Fallback>
            </mc:AlternateContent>
          </a:graphicData>
        </a:graphic>
      </p:graphicFrame>
      <p:sp>
        <p:nvSpPr>
          <p:cNvPr id="189" name="Google Shape;189;p16"/>
          <p:cNvSpPr txBox="1"/>
          <p:nvPr/>
        </p:nvSpPr>
        <p:spPr>
          <a:xfrm>
            <a:off x="4785842" y="1735016"/>
            <a:ext cx="6682153" cy="34163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GB" sz="2400" u="none" cap="none" strike="noStrike">
                <a:solidFill>
                  <a:srgbClr val="000000"/>
                </a:solidFill>
                <a:latin typeface="Arial"/>
                <a:ea typeface="Arial"/>
                <a:cs typeface="Arial"/>
                <a:sym typeface="Arial"/>
              </a:rPr>
              <a:t>Key dates for parents and carers were sent out by email at the start of the autumn term.</a:t>
            </a:r>
            <a:endParaRPr/>
          </a:p>
          <a:p>
            <a:pPr indent="0" lvl="0" marL="0" marR="0" rtl="0" algn="l">
              <a:lnSpc>
                <a:spcPct val="100000"/>
              </a:lnSpc>
              <a:spcBef>
                <a:spcPts val="0"/>
              </a:spcBef>
              <a:spcAft>
                <a:spcPts val="0"/>
              </a:spcAft>
              <a:buNone/>
            </a:pPr>
            <a:r>
              <a:t/>
            </a:r>
            <a:endParaRPr b="0" i="0" sz="2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None/>
            </a:pPr>
            <a:r>
              <a:rPr b="0" i="0" lang="en-GB" sz="2400" u="none" cap="none" strike="noStrike">
                <a:solidFill>
                  <a:srgbClr val="FF0000"/>
                </a:solidFill>
                <a:latin typeface="Arial"/>
                <a:ea typeface="Arial"/>
                <a:cs typeface="Arial"/>
                <a:sym typeface="Arial"/>
              </a:rPr>
              <a:t>31</a:t>
            </a:r>
            <a:r>
              <a:rPr b="0" baseline="30000" i="0" lang="en-GB" sz="2400" u="none" cap="none" strike="noStrike">
                <a:solidFill>
                  <a:srgbClr val="FF0000"/>
                </a:solidFill>
                <a:latin typeface="Arial"/>
                <a:ea typeface="Arial"/>
                <a:cs typeface="Arial"/>
                <a:sym typeface="Arial"/>
              </a:rPr>
              <a:t>st</a:t>
            </a:r>
            <a:r>
              <a:rPr b="0" i="0" lang="en-GB" sz="2400" u="none" cap="none" strike="noStrike">
                <a:solidFill>
                  <a:srgbClr val="FF0000"/>
                </a:solidFill>
                <a:latin typeface="Arial"/>
                <a:ea typeface="Arial"/>
                <a:cs typeface="Arial"/>
                <a:sym typeface="Arial"/>
              </a:rPr>
              <a:t> October – Secondary transfer deadline</a:t>
            </a:r>
            <a:endParaRPr/>
          </a:p>
          <a:p>
            <a:pPr indent="0" lvl="0" marL="0" marR="0" rtl="0" algn="ctr">
              <a:lnSpc>
                <a:spcPct val="100000"/>
              </a:lnSpc>
              <a:spcBef>
                <a:spcPts val="0"/>
              </a:spcBef>
              <a:spcAft>
                <a:spcPts val="0"/>
              </a:spcAft>
              <a:buNone/>
            </a:pPr>
            <a:r>
              <a:t/>
            </a:r>
            <a:endParaRPr b="0" i="0" sz="2400" u="none" cap="none" strike="noStrike">
              <a:solidFill>
                <a:srgbClr val="FF0000"/>
              </a:solidFill>
              <a:latin typeface="Arial"/>
              <a:ea typeface="Arial"/>
              <a:cs typeface="Arial"/>
              <a:sym typeface="Arial"/>
            </a:endParaRPr>
          </a:p>
          <a:p>
            <a:pPr indent="0" lvl="0" marL="0" marR="0" rtl="0" algn="ctr">
              <a:lnSpc>
                <a:spcPct val="100000"/>
              </a:lnSpc>
              <a:spcBef>
                <a:spcPts val="0"/>
              </a:spcBef>
              <a:spcAft>
                <a:spcPts val="0"/>
              </a:spcAft>
              <a:buNone/>
            </a:pPr>
            <a:r>
              <a:rPr b="0" i="0" lang="en-GB" sz="2400" u="none" cap="none" strike="noStrike">
                <a:solidFill>
                  <a:srgbClr val="FF0000"/>
                </a:solidFill>
                <a:latin typeface="Arial"/>
                <a:ea typeface="Arial"/>
                <a:cs typeface="Arial"/>
                <a:sym typeface="Arial"/>
              </a:rPr>
              <a:t>SATS week 8</a:t>
            </a:r>
            <a:r>
              <a:rPr b="0" baseline="30000" i="0" lang="en-GB" sz="2400" u="none" cap="none" strike="noStrike">
                <a:solidFill>
                  <a:srgbClr val="FF0000"/>
                </a:solidFill>
                <a:latin typeface="Arial"/>
                <a:ea typeface="Arial"/>
                <a:cs typeface="Arial"/>
                <a:sym typeface="Arial"/>
              </a:rPr>
              <a:t>th</a:t>
            </a:r>
            <a:r>
              <a:rPr b="0" i="0" lang="en-GB" sz="2400" u="none" cap="none" strike="noStrike">
                <a:solidFill>
                  <a:srgbClr val="FF0000"/>
                </a:solidFill>
                <a:latin typeface="Arial"/>
                <a:ea typeface="Arial"/>
                <a:cs typeface="Arial"/>
                <a:sym typeface="Arial"/>
              </a:rPr>
              <a:t> May- 11</a:t>
            </a:r>
            <a:r>
              <a:rPr b="0" baseline="30000" i="0" lang="en-GB" sz="2400" u="none" cap="none" strike="noStrike">
                <a:solidFill>
                  <a:srgbClr val="FF0000"/>
                </a:solidFill>
                <a:latin typeface="Arial"/>
                <a:ea typeface="Arial"/>
                <a:cs typeface="Arial"/>
                <a:sym typeface="Arial"/>
              </a:rPr>
              <a:t>th</a:t>
            </a:r>
            <a:r>
              <a:rPr b="0" i="0" lang="en-GB" sz="2400" u="none" cap="none" strike="noStrike">
                <a:solidFill>
                  <a:srgbClr val="FF0000"/>
                </a:solidFill>
                <a:latin typeface="Arial"/>
                <a:ea typeface="Arial"/>
                <a:cs typeface="Arial"/>
                <a:sym typeface="Arial"/>
              </a:rPr>
              <a:t> May</a:t>
            </a:r>
            <a:endParaRPr/>
          </a:p>
          <a:p>
            <a:pPr indent="0" lvl="0" marL="0" marR="0" rtl="0" algn="ctr">
              <a:lnSpc>
                <a:spcPct val="100000"/>
              </a:lnSpc>
              <a:spcBef>
                <a:spcPts val="0"/>
              </a:spcBef>
              <a:spcAft>
                <a:spcPts val="0"/>
              </a:spcAft>
              <a:buNone/>
            </a:pPr>
            <a:r>
              <a:t/>
            </a:r>
            <a:endParaRPr b="0" i="0" sz="2400" u="none" cap="none" strike="noStrike">
              <a:solidFill>
                <a:srgbClr val="FF0000"/>
              </a:solidFill>
              <a:latin typeface="Arial"/>
              <a:ea typeface="Arial"/>
              <a:cs typeface="Arial"/>
              <a:sym typeface="Arial"/>
            </a:endParaRPr>
          </a:p>
          <a:p>
            <a:pPr indent="0" lvl="0" marL="0" marR="0" rtl="0" algn="ctr">
              <a:lnSpc>
                <a:spcPct val="100000"/>
              </a:lnSpc>
              <a:spcBef>
                <a:spcPts val="0"/>
              </a:spcBef>
              <a:spcAft>
                <a:spcPts val="0"/>
              </a:spcAft>
              <a:buNone/>
            </a:pPr>
            <a:r>
              <a:rPr b="0" i="0" lang="en-GB" sz="2400" u="none" cap="none" strike="noStrike">
                <a:solidFill>
                  <a:srgbClr val="FF0000"/>
                </a:solidFill>
                <a:latin typeface="Arial"/>
                <a:ea typeface="Arial"/>
                <a:cs typeface="Arial"/>
                <a:sym typeface="Arial"/>
              </a:rPr>
              <a:t>PGL 3</a:t>
            </a:r>
            <a:r>
              <a:rPr b="0" baseline="30000" i="0" lang="en-GB" sz="2400" u="none" cap="none" strike="noStrike">
                <a:solidFill>
                  <a:srgbClr val="FF0000"/>
                </a:solidFill>
                <a:latin typeface="Arial"/>
                <a:ea typeface="Arial"/>
                <a:cs typeface="Arial"/>
                <a:sym typeface="Arial"/>
              </a:rPr>
              <a:t>rd</a:t>
            </a:r>
            <a:r>
              <a:rPr b="0" i="0" lang="en-GB" sz="2400" u="none" cap="none" strike="noStrike">
                <a:solidFill>
                  <a:srgbClr val="FF0000"/>
                </a:solidFill>
                <a:latin typeface="Arial"/>
                <a:ea typeface="Arial"/>
                <a:cs typeface="Arial"/>
                <a:sym typeface="Arial"/>
              </a:rPr>
              <a:t> July- 7</a:t>
            </a:r>
            <a:r>
              <a:rPr b="0" baseline="30000" i="0" lang="en-GB" sz="2400" u="none" cap="none" strike="noStrike">
                <a:solidFill>
                  <a:srgbClr val="FF0000"/>
                </a:solidFill>
                <a:latin typeface="Arial"/>
                <a:ea typeface="Arial"/>
                <a:cs typeface="Arial"/>
                <a:sym typeface="Arial"/>
              </a:rPr>
              <a:t>th</a:t>
            </a:r>
            <a:r>
              <a:rPr b="0" i="0" lang="en-GB" sz="2400" u="none" cap="none" strike="noStrike">
                <a:solidFill>
                  <a:srgbClr val="FF0000"/>
                </a:solidFill>
                <a:latin typeface="Arial"/>
                <a:ea typeface="Arial"/>
                <a:cs typeface="Arial"/>
                <a:sym typeface="Arial"/>
              </a:rPr>
              <a:t> July</a:t>
            </a:r>
            <a:endParaRPr/>
          </a:p>
          <a:p>
            <a:pPr indent="0" lvl="0" marL="0" marR="0" rtl="0" algn="l">
              <a:lnSpc>
                <a:spcPct val="100000"/>
              </a:lnSpc>
              <a:spcBef>
                <a:spcPts val="0"/>
              </a:spcBef>
              <a:spcAft>
                <a:spcPts val="0"/>
              </a:spcAft>
              <a:buNone/>
            </a:pPr>
            <a:r>
              <a:t/>
            </a:r>
            <a:endParaRPr b="0" i="0" sz="2400" u="none" cap="none" strike="noStrike">
              <a:solidFill>
                <a:srgbClr val="000000"/>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17"/>
          <p:cNvSpPr txBox="1"/>
          <p:nvPr>
            <p:ph type="title"/>
          </p:nvPr>
        </p:nvSpPr>
        <p:spPr>
          <a:xfrm>
            <a:off x="1131900" y="325675"/>
            <a:ext cx="2232900" cy="1325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2"/>
              </a:buClr>
              <a:buSzPts val="3000"/>
              <a:buFont typeface="Libre Franklin Medium"/>
              <a:buNone/>
            </a:pPr>
            <a:r>
              <a:rPr lang="en-GB" sz="5500" u="sng">
                <a:latin typeface="Comic Sans MS"/>
                <a:ea typeface="Comic Sans MS"/>
                <a:cs typeface="Comic Sans MS"/>
                <a:sym typeface="Comic Sans MS"/>
              </a:rPr>
              <a:t>SATs</a:t>
            </a:r>
            <a:r>
              <a:rPr lang="en-GB" sz="5500"/>
              <a:t> </a:t>
            </a:r>
            <a:endParaRPr sz="5500"/>
          </a:p>
        </p:txBody>
      </p:sp>
      <p:sp>
        <p:nvSpPr>
          <p:cNvPr id="195" name="Google Shape;195;p17"/>
          <p:cNvSpPr txBox="1"/>
          <p:nvPr>
            <p:ph idx="1" type="body"/>
          </p:nvPr>
        </p:nvSpPr>
        <p:spPr>
          <a:xfrm>
            <a:off x="203200" y="1789723"/>
            <a:ext cx="11910646" cy="4771952"/>
          </a:xfrm>
          <a:prstGeom prst="rect">
            <a:avLst/>
          </a:prstGeom>
          <a:noFill/>
          <a:ln>
            <a:noFill/>
          </a:ln>
        </p:spPr>
        <p:txBody>
          <a:bodyPr anchorCtr="0" anchor="t" bIns="45700" lIns="91425" spcFirstLastPara="1" rIns="91425" wrap="square" tIns="45700">
            <a:noAutofit/>
          </a:bodyPr>
          <a:lstStyle/>
          <a:p>
            <a:pPr indent="0" lvl="0" marL="0" rtl="0" algn="l">
              <a:lnSpc>
                <a:spcPct val="80000"/>
              </a:lnSpc>
              <a:spcBef>
                <a:spcPts val="0"/>
              </a:spcBef>
              <a:spcAft>
                <a:spcPts val="0"/>
              </a:spcAft>
              <a:buSzPts val="1800"/>
              <a:buNone/>
            </a:pPr>
            <a:r>
              <a:rPr lang="en-GB" sz="2200">
                <a:latin typeface="Comic Sans MS"/>
                <a:ea typeface="Comic Sans MS"/>
                <a:cs typeface="Comic Sans MS"/>
                <a:sym typeface="Comic Sans MS"/>
              </a:rPr>
              <a:t>The key stage 2 tests take place from Monday 8</a:t>
            </a:r>
            <a:r>
              <a:rPr baseline="30000" lang="en-GB" sz="2200">
                <a:latin typeface="Comic Sans MS"/>
                <a:ea typeface="Comic Sans MS"/>
                <a:cs typeface="Comic Sans MS"/>
                <a:sym typeface="Comic Sans MS"/>
              </a:rPr>
              <a:t>th</a:t>
            </a:r>
            <a:r>
              <a:rPr lang="en-GB" sz="2200">
                <a:latin typeface="Comic Sans MS"/>
                <a:ea typeface="Comic Sans MS"/>
                <a:cs typeface="Comic Sans MS"/>
                <a:sym typeface="Comic Sans MS"/>
              </a:rPr>
              <a:t>  May to Thursday 11</a:t>
            </a:r>
            <a:r>
              <a:rPr baseline="30000" lang="en-GB" sz="2200">
                <a:latin typeface="Comic Sans MS"/>
                <a:ea typeface="Comic Sans MS"/>
                <a:cs typeface="Comic Sans MS"/>
                <a:sym typeface="Comic Sans MS"/>
              </a:rPr>
              <a:t>th</a:t>
            </a:r>
            <a:r>
              <a:rPr lang="en-GB" sz="2200">
                <a:latin typeface="Comic Sans MS"/>
                <a:ea typeface="Comic Sans MS"/>
                <a:cs typeface="Comic Sans MS"/>
                <a:sym typeface="Comic Sans MS"/>
              </a:rPr>
              <a:t>  May 2023.</a:t>
            </a:r>
            <a:endParaRPr sz="2200">
              <a:latin typeface="Comic Sans MS"/>
              <a:ea typeface="Comic Sans MS"/>
              <a:cs typeface="Comic Sans MS"/>
              <a:sym typeface="Comic Sans MS"/>
            </a:endParaRPr>
          </a:p>
          <a:p>
            <a:pPr indent="-175641" lvl="0" marL="274320" rtl="0" algn="l">
              <a:lnSpc>
                <a:spcPct val="80000"/>
              </a:lnSpc>
              <a:spcBef>
                <a:spcPts val="600"/>
              </a:spcBef>
              <a:spcAft>
                <a:spcPts val="0"/>
              </a:spcAft>
              <a:buSzPts val="1554"/>
              <a:buNone/>
            </a:pPr>
            <a:r>
              <a:t/>
            </a:r>
            <a:endParaRPr sz="2000">
              <a:latin typeface="Comic Sans MS"/>
              <a:ea typeface="Comic Sans MS"/>
              <a:cs typeface="Comic Sans MS"/>
              <a:sym typeface="Comic Sans MS"/>
            </a:endParaRPr>
          </a:p>
          <a:p>
            <a:pPr indent="0" lvl="0" marL="0" rtl="0" algn="l">
              <a:lnSpc>
                <a:spcPct val="80000"/>
              </a:lnSpc>
              <a:spcBef>
                <a:spcPts val="600"/>
              </a:spcBef>
              <a:spcAft>
                <a:spcPts val="0"/>
              </a:spcAft>
              <a:buSzPts val="1800"/>
              <a:buNone/>
            </a:pPr>
            <a:r>
              <a:rPr lang="en-GB" sz="2000">
                <a:latin typeface="Comic Sans MS"/>
                <a:ea typeface="Comic Sans MS"/>
                <a:cs typeface="Comic Sans MS"/>
                <a:sym typeface="Comic Sans MS"/>
              </a:rPr>
              <a:t>Children will sit a tests in: </a:t>
            </a:r>
            <a:endParaRPr sz="2000">
              <a:latin typeface="Comic Sans MS"/>
              <a:ea typeface="Comic Sans MS"/>
              <a:cs typeface="Comic Sans MS"/>
              <a:sym typeface="Comic Sans MS"/>
            </a:endParaRPr>
          </a:p>
          <a:p>
            <a:pPr indent="-175641" lvl="0" marL="274320" rtl="0" algn="l">
              <a:lnSpc>
                <a:spcPct val="80000"/>
              </a:lnSpc>
              <a:spcBef>
                <a:spcPts val="600"/>
              </a:spcBef>
              <a:spcAft>
                <a:spcPts val="0"/>
              </a:spcAft>
              <a:buSzPts val="1554"/>
              <a:buNone/>
            </a:pPr>
            <a:r>
              <a:t/>
            </a:r>
            <a:endParaRPr sz="2520">
              <a:latin typeface="Comic Sans MS"/>
              <a:ea typeface="Comic Sans MS"/>
              <a:cs typeface="Comic Sans MS"/>
              <a:sym typeface="Comic Sans MS"/>
            </a:endParaRPr>
          </a:p>
          <a:p>
            <a:pPr indent="0" lvl="0" marL="0" rtl="0" algn="ctr">
              <a:lnSpc>
                <a:spcPct val="80000"/>
              </a:lnSpc>
              <a:spcBef>
                <a:spcPts val="600"/>
              </a:spcBef>
              <a:spcAft>
                <a:spcPts val="0"/>
              </a:spcAft>
              <a:buSzPts val="1554"/>
              <a:buNone/>
            </a:pPr>
            <a:r>
              <a:rPr b="1" i="1" lang="en-GB" sz="2520">
                <a:solidFill>
                  <a:srgbClr val="74A50F"/>
                </a:solidFill>
                <a:latin typeface="Comic Sans MS"/>
                <a:ea typeface="Comic Sans MS"/>
                <a:cs typeface="Comic Sans MS"/>
                <a:sym typeface="Comic Sans MS"/>
              </a:rPr>
              <a:t>Reading</a:t>
            </a:r>
            <a:endParaRPr sz="3100">
              <a:latin typeface="Comic Sans MS"/>
              <a:ea typeface="Comic Sans MS"/>
              <a:cs typeface="Comic Sans MS"/>
              <a:sym typeface="Comic Sans MS"/>
            </a:endParaRPr>
          </a:p>
          <a:p>
            <a:pPr indent="0" lvl="0" marL="0" rtl="0" algn="ctr">
              <a:lnSpc>
                <a:spcPct val="80000"/>
              </a:lnSpc>
              <a:spcBef>
                <a:spcPts val="600"/>
              </a:spcBef>
              <a:spcAft>
                <a:spcPts val="0"/>
              </a:spcAft>
              <a:buSzPts val="1554"/>
              <a:buNone/>
            </a:pPr>
            <a:r>
              <a:rPr b="1" i="1" lang="en-GB" sz="2520">
                <a:solidFill>
                  <a:srgbClr val="74A50F"/>
                </a:solidFill>
                <a:latin typeface="Comic Sans MS"/>
                <a:ea typeface="Comic Sans MS"/>
                <a:cs typeface="Comic Sans MS"/>
                <a:sym typeface="Comic Sans MS"/>
              </a:rPr>
              <a:t>Grammar, Punctuation and Spelling</a:t>
            </a:r>
            <a:endParaRPr sz="3100">
              <a:latin typeface="Comic Sans MS"/>
              <a:ea typeface="Comic Sans MS"/>
              <a:cs typeface="Comic Sans MS"/>
              <a:sym typeface="Comic Sans MS"/>
            </a:endParaRPr>
          </a:p>
          <a:p>
            <a:pPr indent="0" lvl="0" marL="0" rtl="0" algn="ctr">
              <a:lnSpc>
                <a:spcPct val="80000"/>
              </a:lnSpc>
              <a:spcBef>
                <a:spcPts val="600"/>
              </a:spcBef>
              <a:spcAft>
                <a:spcPts val="0"/>
              </a:spcAft>
              <a:buSzPts val="1554"/>
              <a:buNone/>
            </a:pPr>
            <a:r>
              <a:rPr b="1" i="1" lang="en-GB" sz="2520">
                <a:solidFill>
                  <a:srgbClr val="74A50F"/>
                </a:solidFill>
                <a:latin typeface="Comic Sans MS"/>
                <a:ea typeface="Comic Sans MS"/>
                <a:cs typeface="Comic Sans MS"/>
                <a:sym typeface="Comic Sans MS"/>
              </a:rPr>
              <a:t>Arithmetic</a:t>
            </a:r>
            <a:endParaRPr sz="3100">
              <a:latin typeface="Comic Sans MS"/>
              <a:ea typeface="Comic Sans MS"/>
              <a:cs typeface="Comic Sans MS"/>
              <a:sym typeface="Comic Sans MS"/>
            </a:endParaRPr>
          </a:p>
          <a:p>
            <a:pPr indent="0" lvl="0" marL="0" rtl="0" algn="ctr">
              <a:lnSpc>
                <a:spcPct val="80000"/>
              </a:lnSpc>
              <a:spcBef>
                <a:spcPts val="600"/>
              </a:spcBef>
              <a:spcAft>
                <a:spcPts val="0"/>
              </a:spcAft>
              <a:buSzPts val="1554"/>
              <a:buNone/>
            </a:pPr>
            <a:r>
              <a:rPr b="1" i="1" lang="en-GB" sz="2520">
                <a:solidFill>
                  <a:srgbClr val="74A50F"/>
                </a:solidFill>
                <a:latin typeface="Comic Sans MS"/>
                <a:ea typeface="Comic Sans MS"/>
                <a:cs typeface="Comic Sans MS"/>
                <a:sym typeface="Comic Sans MS"/>
              </a:rPr>
              <a:t>Maths Problem Solving (2 papers)</a:t>
            </a:r>
            <a:endParaRPr sz="3100">
              <a:latin typeface="Comic Sans MS"/>
              <a:ea typeface="Comic Sans MS"/>
              <a:cs typeface="Comic Sans MS"/>
              <a:sym typeface="Comic Sans MS"/>
            </a:endParaRPr>
          </a:p>
          <a:p>
            <a:pPr indent="-175641" lvl="0" marL="274320" rtl="0" algn="l">
              <a:lnSpc>
                <a:spcPct val="80000"/>
              </a:lnSpc>
              <a:spcBef>
                <a:spcPts val="600"/>
              </a:spcBef>
              <a:spcAft>
                <a:spcPts val="0"/>
              </a:spcAft>
              <a:buSzPts val="1554"/>
              <a:buNone/>
            </a:pPr>
            <a:r>
              <a:t/>
            </a:r>
            <a:endParaRPr sz="2520">
              <a:latin typeface="Comic Sans MS"/>
              <a:ea typeface="Comic Sans MS"/>
              <a:cs typeface="Comic Sans MS"/>
              <a:sym typeface="Comic Sans MS"/>
            </a:endParaRPr>
          </a:p>
          <a:p>
            <a:pPr indent="0" lvl="0" marL="0" rtl="0" algn="l">
              <a:lnSpc>
                <a:spcPct val="80000"/>
              </a:lnSpc>
              <a:spcBef>
                <a:spcPts val="600"/>
              </a:spcBef>
              <a:spcAft>
                <a:spcPts val="0"/>
              </a:spcAft>
              <a:buSzPts val="1800"/>
              <a:buNone/>
            </a:pPr>
            <a:r>
              <a:rPr lang="en-GB" sz="2200">
                <a:latin typeface="Comic Sans MS"/>
                <a:ea typeface="Comic Sans MS"/>
                <a:cs typeface="Comic Sans MS"/>
                <a:sym typeface="Comic Sans MS"/>
              </a:rPr>
              <a:t>Writing will be assessed using teacher assessment of pupils’ writing over the course of the year in a variety of forms.</a:t>
            </a:r>
            <a:endParaRPr sz="2200">
              <a:latin typeface="Comic Sans MS"/>
              <a:ea typeface="Comic Sans MS"/>
              <a:cs typeface="Comic Sans MS"/>
              <a:sym typeface="Comic Sans MS"/>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18"/>
          <p:cNvSpPr txBox="1"/>
          <p:nvPr>
            <p:ph idx="1" type="subTitle"/>
          </p:nvPr>
        </p:nvSpPr>
        <p:spPr>
          <a:xfrm>
            <a:off x="513125" y="1638025"/>
            <a:ext cx="11002500" cy="4994700"/>
          </a:xfrm>
          <a:prstGeom prst="rect">
            <a:avLst/>
          </a:prstGeom>
          <a:noFill/>
          <a:ln>
            <a:noFill/>
          </a:ln>
        </p:spPr>
        <p:txBody>
          <a:bodyPr anchorCtr="0" anchor="t" bIns="45700" lIns="91425" spcFirstLastPara="1" rIns="91425" wrap="square" tIns="45700">
            <a:normAutofit/>
          </a:bodyPr>
          <a:lstStyle/>
          <a:p>
            <a:pPr indent="0" lvl="0" marL="0" rtl="0" algn="ctr">
              <a:lnSpc>
                <a:spcPct val="115000"/>
              </a:lnSpc>
              <a:spcBef>
                <a:spcPts val="1200"/>
              </a:spcBef>
              <a:spcAft>
                <a:spcPts val="0"/>
              </a:spcAft>
              <a:buClr>
                <a:schemeClr val="dk1"/>
              </a:buClr>
              <a:buSzPts val="1100"/>
              <a:buFont typeface="Arial"/>
              <a:buNone/>
            </a:pPr>
            <a:r>
              <a:rPr b="1" lang="en-GB" sz="2481" u="sng">
                <a:latin typeface="Comic Sans MS"/>
                <a:ea typeface="Comic Sans MS"/>
                <a:cs typeface="Comic Sans MS"/>
                <a:sym typeface="Comic Sans MS"/>
              </a:rPr>
              <a:t>PGL Trip to Brecon, Powys</a:t>
            </a:r>
            <a:endParaRPr b="1" sz="2481" u="sng">
              <a:latin typeface="Comic Sans MS"/>
              <a:ea typeface="Comic Sans MS"/>
              <a:cs typeface="Comic Sans MS"/>
              <a:sym typeface="Comic Sans MS"/>
            </a:endParaRPr>
          </a:p>
          <a:p>
            <a:pPr indent="0" lvl="0" marL="0" rtl="0" algn="ctr">
              <a:lnSpc>
                <a:spcPct val="115000"/>
              </a:lnSpc>
              <a:spcBef>
                <a:spcPts val="1200"/>
              </a:spcBef>
              <a:spcAft>
                <a:spcPts val="0"/>
              </a:spcAft>
              <a:buClr>
                <a:schemeClr val="dk1"/>
              </a:buClr>
              <a:buSzPts val="1100"/>
              <a:buFont typeface="Arial"/>
              <a:buNone/>
            </a:pPr>
            <a:r>
              <a:rPr b="1" lang="en-GB" sz="2481">
                <a:solidFill>
                  <a:srgbClr val="FF0000"/>
                </a:solidFill>
                <a:latin typeface="Comic Sans MS"/>
                <a:ea typeface="Comic Sans MS"/>
                <a:cs typeface="Comic Sans MS"/>
                <a:sym typeface="Comic Sans MS"/>
              </a:rPr>
              <a:t>Monday 3</a:t>
            </a:r>
            <a:r>
              <a:rPr b="1" baseline="30000" lang="en-GB" sz="2481">
                <a:solidFill>
                  <a:srgbClr val="FF0000"/>
                </a:solidFill>
                <a:latin typeface="Comic Sans MS"/>
                <a:ea typeface="Comic Sans MS"/>
                <a:cs typeface="Comic Sans MS"/>
                <a:sym typeface="Comic Sans MS"/>
              </a:rPr>
              <a:t>rd</a:t>
            </a:r>
            <a:r>
              <a:rPr b="1" lang="en-GB" sz="2481">
                <a:solidFill>
                  <a:srgbClr val="FF0000"/>
                </a:solidFill>
                <a:latin typeface="Comic Sans MS"/>
                <a:ea typeface="Comic Sans MS"/>
                <a:cs typeface="Comic Sans MS"/>
                <a:sym typeface="Comic Sans MS"/>
              </a:rPr>
              <a:t> July-Friday 7</a:t>
            </a:r>
            <a:r>
              <a:rPr b="1" baseline="30000" lang="en-GB" sz="2481">
                <a:solidFill>
                  <a:srgbClr val="FF0000"/>
                </a:solidFill>
                <a:latin typeface="Comic Sans MS"/>
                <a:ea typeface="Comic Sans MS"/>
                <a:cs typeface="Comic Sans MS"/>
                <a:sym typeface="Comic Sans MS"/>
              </a:rPr>
              <a:t>th</a:t>
            </a:r>
            <a:r>
              <a:rPr b="1" lang="en-GB" sz="2481">
                <a:solidFill>
                  <a:srgbClr val="FF0000"/>
                </a:solidFill>
                <a:latin typeface="Comic Sans MS"/>
                <a:ea typeface="Comic Sans MS"/>
                <a:cs typeface="Comic Sans MS"/>
                <a:sym typeface="Comic Sans MS"/>
              </a:rPr>
              <a:t> July</a:t>
            </a:r>
            <a:endParaRPr b="1" sz="2481">
              <a:solidFill>
                <a:srgbClr val="FF0000"/>
              </a:solidFill>
              <a:latin typeface="Comic Sans MS"/>
              <a:ea typeface="Comic Sans MS"/>
              <a:cs typeface="Comic Sans MS"/>
              <a:sym typeface="Comic Sans MS"/>
            </a:endParaRPr>
          </a:p>
          <a:p>
            <a:pPr indent="0" lvl="0" marL="0" rtl="0" algn="l">
              <a:lnSpc>
                <a:spcPct val="115000"/>
              </a:lnSpc>
              <a:spcBef>
                <a:spcPts val="1200"/>
              </a:spcBef>
              <a:spcAft>
                <a:spcPts val="0"/>
              </a:spcAft>
              <a:buSzPts val="2400"/>
              <a:buNone/>
            </a:pPr>
            <a:r>
              <a:rPr lang="en-GB" sz="2481">
                <a:latin typeface="Comic Sans MS"/>
                <a:ea typeface="Comic Sans MS"/>
                <a:cs typeface="Comic Sans MS"/>
                <a:sym typeface="Comic Sans MS"/>
              </a:rPr>
              <a:t>This is a much anticipated trip as children will have the opportunity to experience adventurous activities that they may not have tried before. More information, including medical forms and a kit list will be sent home early in the Summer Term. Please also see the following link:</a:t>
            </a:r>
            <a:endParaRPr sz="2481">
              <a:latin typeface="Comic Sans MS"/>
              <a:ea typeface="Comic Sans MS"/>
              <a:cs typeface="Comic Sans MS"/>
              <a:sym typeface="Comic Sans MS"/>
            </a:endParaRPr>
          </a:p>
          <a:p>
            <a:pPr indent="0" lvl="0" marL="0" rtl="0" algn="l">
              <a:lnSpc>
                <a:spcPct val="115000"/>
              </a:lnSpc>
              <a:spcBef>
                <a:spcPts val="1200"/>
              </a:spcBef>
              <a:spcAft>
                <a:spcPts val="0"/>
              </a:spcAft>
              <a:buClr>
                <a:schemeClr val="dk1"/>
              </a:buClr>
              <a:buSzPts val="1100"/>
              <a:buFont typeface="Arial"/>
              <a:buNone/>
            </a:pPr>
            <a:r>
              <a:rPr lang="en-GB" sz="2481" u="sng">
                <a:solidFill>
                  <a:schemeClr val="hlink"/>
                </a:solidFill>
                <a:latin typeface="Comic Sans MS"/>
                <a:ea typeface="Comic Sans MS"/>
                <a:cs typeface="Comic Sans MS"/>
                <a:sym typeface="Comic Sans MS"/>
                <a:hlinkClick r:id="rId3"/>
              </a:rPr>
              <a:t>Tregoyd House</a:t>
            </a:r>
            <a:endParaRPr sz="2481">
              <a:latin typeface="Comic Sans MS"/>
              <a:ea typeface="Comic Sans MS"/>
              <a:cs typeface="Comic Sans MS"/>
              <a:sym typeface="Comic Sans MS"/>
            </a:endParaRPr>
          </a:p>
          <a:p>
            <a:pPr indent="0" lvl="0" marL="0" rtl="0" algn="l">
              <a:lnSpc>
                <a:spcPct val="115000"/>
              </a:lnSpc>
              <a:spcBef>
                <a:spcPts val="1200"/>
              </a:spcBef>
              <a:spcAft>
                <a:spcPts val="0"/>
              </a:spcAft>
              <a:buClr>
                <a:schemeClr val="dk1"/>
              </a:buClr>
              <a:buSzPts val="1100"/>
              <a:buFont typeface="Arial"/>
              <a:buNone/>
            </a:pPr>
            <a:r>
              <a:rPr lang="en-GB" sz="2481">
                <a:latin typeface="Comic Sans MS"/>
                <a:ea typeface="Comic Sans MS"/>
                <a:cs typeface="Comic Sans MS"/>
                <a:sym typeface="Comic Sans MS"/>
              </a:rPr>
              <a:t>We will take lots of photos which you will be shared with you later in the year. </a:t>
            </a:r>
            <a:endParaRPr sz="2481">
              <a:latin typeface="Comic Sans MS"/>
              <a:ea typeface="Comic Sans MS"/>
              <a:cs typeface="Comic Sans MS"/>
              <a:sym typeface="Comic Sans MS"/>
            </a:endParaRPr>
          </a:p>
          <a:p>
            <a:pPr indent="0" lvl="0" marL="0" rtl="0" algn="ctr">
              <a:lnSpc>
                <a:spcPct val="90000"/>
              </a:lnSpc>
              <a:spcBef>
                <a:spcPts val="1200"/>
              </a:spcBef>
              <a:spcAft>
                <a:spcPts val="0"/>
              </a:spcAft>
              <a:buSzPts val="2400"/>
              <a:buNone/>
            </a:pPr>
            <a:r>
              <a:t/>
            </a:r>
            <a:endParaRPr/>
          </a:p>
        </p:txBody>
      </p:sp>
      <p:pic>
        <p:nvPicPr>
          <p:cNvPr id="201" name="Google Shape;201;p18"/>
          <p:cNvPicPr preferRelativeResize="0"/>
          <p:nvPr/>
        </p:nvPicPr>
        <p:blipFill rotWithShape="1">
          <a:blip r:embed="rId4">
            <a:alphaModFix/>
          </a:blip>
          <a:srcRect b="0" l="0" r="0" t="0"/>
          <a:stretch/>
        </p:blipFill>
        <p:spPr>
          <a:xfrm>
            <a:off x="8647525" y="425331"/>
            <a:ext cx="2868100" cy="156442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19"/>
          <p:cNvSpPr txBox="1"/>
          <p:nvPr>
            <p:ph type="ctrTitle"/>
          </p:nvPr>
        </p:nvSpPr>
        <p:spPr>
          <a:xfrm>
            <a:off x="897950" y="1973500"/>
            <a:ext cx="6029100" cy="2486700"/>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SzPts val="6000"/>
              <a:buNone/>
            </a:pPr>
            <a:r>
              <a:rPr lang="en-GB">
                <a:latin typeface="Comic Sans MS"/>
                <a:ea typeface="Comic Sans MS"/>
                <a:cs typeface="Comic Sans MS"/>
                <a:sym typeface="Comic Sans MS"/>
              </a:rPr>
              <a:t>Any Questions?</a:t>
            </a:r>
            <a:endParaRPr>
              <a:latin typeface="Comic Sans MS"/>
              <a:ea typeface="Comic Sans MS"/>
              <a:cs typeface="Comic Sans MS"/>
              <a:sym typeface="Comic Sans MS"/>
            </a:endParaRPr>
          </a:p>
        </p:txBody>
      </p:sp>
      <p:pic>
        <p:nvPicPr>
          <p:cNvPr id="207" name="Google Shape;207;p19"/>
          <p:cNvPicPr preferRelativeResize="0"/>
          <p:nvPr/>
        </p:nvPicPr>
        <p:blipFill rotWithShape="1">
          <a:blip r:embed="rId3">
            <a:alphaModFix/>
          </a:blip>
          <a:srcRect b="0" l="0" r="0" t="0"/>
          <a:stretch/>
        </p:blipFill>
        <p:spPr>
          <a:xfrm>
            <a:off x="7788300" y="1492725"/>
            <a:ext cx="3668024" cy="3668024"/>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file>