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theme/themeOverride2.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3.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8"/>
  </p:notesMasterIdLst>
  <p:sldIdLst>
    <p:sldId id="266" r:id="rId5"/>
    <p:sldId id="284" r:id="rId6"/>
    <p:sldId id="278" r:id="rId7"/>
    <p:sldId id="285" r:id="rId8"/>
    <p:sldId id="289" r:id="rId9"/>
    <p:sldId id="296" r:id="rId10"/>
    <p:sldId id="295" r:id="rId11"/>
    <p:sldId id="258" r:id="rId12"/>
    <p:sldId id="292" r:id="rId13"/>
    <p:sldId id="277" r:id="rId14"/>
    <p:sldId id="283" r:id="rId15"/>
    <p:sldId id="293" r:id="rId16"/>
    <p:sldId id="269"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40" userDrawn="1">
          <p15:clr>
            <a:srgbClr val="A4A3A4"/>
          </p15:clr>
        </p15:guide>
        <p15:guide id="2" pos="192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1476" y="66"/>
      </p:cViewPr>
      <p:guideLst>
        <p:guide orient="horz" pos="640"/>
        <p:guide pos="1927"/>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C9C093C-FB23-4E79-961D-2774F70210B2}" type="datetimeFigureOut">
              <a:rPr lang="en-GB" smtClean="0"/>
              <a:t>05/06/2026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72AA24C-27E9-4F2A-9F62-F6595EC727DA}" type="slidenum">
              <a:rPr lang="en-GB" smtClean="0"/>
              <a:t>‹#›</a:t>
            </a:fld>
            <a:endParaRPr lang="en-GB"/>
          </a:p>
        </p:txBody>
      </p:sp>
    </p:spTree>
    <p:extLst>
      <p:ext uri="{BB962C8B-B14F-4D97-AF65-F5344CB8AC3E}">
        <p14:creationId xmlns:p14="http://schemas.microsoft.com/office/powerpoint/2010/main" val="192675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872AA24C-27E9-4F2A-9F62-F6595EC727DA}" type="slidenum">
              <a:rPr lang="en-GB" smtClean="0"/>
              <a:pPr/>
              <a:t>2</a:t>
            </a:fld>
            <a:endParaRPr lang="en-GB"/>
          </a:p>
        </p:txBody>
      </p:sp>
    </p:spTree>
    <p:extLst>
      <p:ext uri="{BB962C8B-B14F-4D97-AF65-F5344CB8AC3E}">
        <p14:creationId xmlns:p14="http://schemas.microsoft.com/office/powerpoint/2010/main" val="34644423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72AA24C-27E9-4F2A-9F62-F6595EC727DA}" type="slidenum">
              <a:rPr lang="en-GB" smtClean="0"/>
              <a:pPr/>
              <a:t>3</a:t>
            </a:fld>
            <a:endParaRPr lang="en-GB"/>
          </a:p>
        </p:txBody>
      </p:sp>
    </p:spTree>
    <p:extLst>
      <p:ext uri="{BB962C8B-B14F-4D97-AF65-F5344CB8AC3E}">
        <p14:creationId xmlns:p14="http://schemas.microsoft.com/office/powerpoint/2010/main" val="4230819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542FEFA-F3A3-224C-A18A-9630FDEAED4A}" type="slidenum">
              <a:rPr lang="en-US" smtClean="0"/>
              <a:t>4</a:t>
            </a:fld>
            <a:endParaRPr lang="en-US"/>
          </a:p>
        </p:txBody>
      </p:sp>
    </p:spTree>
    <p:extLst>
      <p:ext uri="{BB962C8B-B14F-4D97-AF65-F5344CB8AC3E}">
        <p14:creationId xmlns:p14="http://schemas.microsoft.com/office/powerpoint/2010/main" val="1932822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42FEFA-F3A3-224C-A18A-9630FDEAED4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7932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42FEFA-F3A3-224C-A18A-9630FDEAED4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0336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42FEFA-F3A3-224C-A18A-9630FDEAED4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5012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FD44F09F-4869-494C-9048-5A87CC3C18D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0A3F5C2B-0BF7-46B5-9484-682FD46BDA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268" name="Slide Number Placeholder 3">
            <a:extLst>
              <a:ext uri="{FF2B5EF4-FFF2-40B4-BE49-F238E27FC236}">
                <a16:creationId xmlns:a16="http://schemas.microsoft.com/office/drawing/2014/main" id="{78C95546-E8E9-440F-96A8-7B1302161DD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B5BC825B-0455-491A-8FC8-3D66FCE19291}" type="slidenum">
              <a:rPr lang="en-US" altLang="en-US" smtClean="0"/>
              <a:pPr fontAlgn="base">
                <a:spcBef>
                  <a:spcPct val="0"/>
                </a:spcBef>
                <a:spcAft>
                  <a:spcPct val="0"/>
                </a:spcAft>
              </a:pPr>
              <a:t>9</a:t>
            </a:fld>
            <a:endParaRPr lang="en-US" altLang="en-US"/>
          </a:p>
        </p:txBody>
      </p:sp>
    </p:spTree>
    <p:extLst>
      <p:ext uri="{BB962C8B-B14F-4D97-AF65-F5344CB8AC3E}">
        <p14:creationId xmlns:p14="http://schemas.microsoft.com/office/powerpoint/2010/main" val="109499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72AA24C-27E9-4F2A-9F62-F6595EC727DA}" type="slidenum">
              <a:rPr lang="en-GB" smtClean="0"/>
              <a:pPr/>
              <a:t>10</a:t>
            </a:fld>
            <a:endParaRPr lang="en-GB"/>
          </a:p>
        </p:txBody>
      </p:sp>
    </p:spTree>
    <p:extLst>
      <p:ext uri="{BB962C8B-B14F-4D97-AF65-F5344CB8AC3E}">
        <p14:creationId xmlns:p14="http://schemas.microsoft.com/office/powerpoint/2010/main" val="1406657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872AA24C-27E9-4F2A-9F62-F6595EC727DA}" type="slidenum">
              <a:rPr lang="en-GB" smtClean="0"/>
              <a:pPr/>
              <a:t>11</a:t>
            </a:fld>
            <a:endParaRPr lang="en-GB"/>
          </a:p>
        </p:txBody>
      </p:sp>
    </p:spTree>
    <p:extLst>
      <p:ext uri="{BB962C8B-B14F-4D97-AF65-F5344CB8AC3E}">
        <p14:creationId xmlns:p14="http://schemas.microsoft.com/office/powerpoint/2010/main" val="33581296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FD44F09F-4869-494C-9048-5A87CC3C18D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0A3F5C2B-0BF7-46B5-9484-682FD46BDA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268" name="Slide Number Placeholder 3">
            <a:extLst>
              <a:ext uri="{FF2B5EF4-FFF2-40B4-BE49-F238E27FC236}">
                <a16:creationId xmlns:a16="http://schemas.microsoft.com/office/drawing/2014/main" id="{78C95546-E8E9-440F-96A8-7B1302161DD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B5BC825B-0455-491A-8FC8-3D66FCE19291}" type="slidenum">
              <a:rPr lang="en-US" altLang="en-US" smtClean="0"/>
              <a:pPr fontAlgn="base">
                <a:spcBef>
                  <a:spcPct val="0"/>
                </a:spcBef>
                <a:spcAft>
                  <a:spcPct val="0"/>
                </a:spcAft>
              </a:pPr>
              <a:t>12</a:t>
            </a:fld>
            <a:endParaRPr lang="en-US" altLang="en-US"/>
          </a:p>
        </p:txBody>
      </p:sp>
    </p:spTree>
    <p:extLst>
      <p:ext uri="{BB962C8B-B14F-4D97-AF65-F5344CB8AC3E}">
        <p14:creationId xmlns:p14="http://schemas.microsoft.com/office/powerpoint/2010/main" val="7325154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4496153"/>
            <a:ext cx="9143999" cy="237015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pic>
        <p:nvPicPr>
          <p:cNvPr id="8" name="Picture 7"/>
          <p:cNvPicPr>
            <a:picLocks/>
          </p:cNvPicPr>
          <p:nvPr userDrawn="1"/>
        </p:nvPicPr>
        <p:blipFill>
          <a:blip r:embed="rId2"/>
          <a:stretch>
            <a:fillRect/>
          </a:stretch>
        </p:blipFill>
        <p:spPr>
          <a:xfrm>
            <a:off x="-8313" y="7883"/>
            <a:ext cx="9147655" cy="2012110"/>
          </a:xfrm>
          <a:prstGeom prst="rect">
            <a:avLst/>
          </a:prstGeom>
        </p:spPr>
      </p:pic>
      <p:sp>
        <p:nvSpPr>
          <p:cNvPr id="10" name="Rectangle 9"/>
          <p:cNvSpPr/>
          <p:nvPr userDrawn="1"/>
        </p:nvSpPr>
        <p:spPr>
          <a:xfrm>
            <a:off x="6118587" y="2016962"/>
            <a:ext cx="3020755" cy="247087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pic>
        <p:nvPicPr>
          <p:cNvPr id="11" name="Picture 10"/>
          <p:cNvPicPr>
            <a:picLocks noChangeAspect="1"/>
          </p:cNvPicPr>
          <p:nvPr userDrawn="1"/>
        </p:nvPicPr>
        <p:blipFill>
          <a:blip r:embed="rId3"/>
          <a:stretch>
            <a:fillRect/>
          </a:stretch>
        </p:blipFill>
        <p:spPr>
          <a:xfrm>
            <a:off x="1" y="2025351"/>
            <a:ext cx="6118586" cy="2462490"/>
          </a:xfrm>
          <a:prstGeom prst="rect">
            <a:avLst/>
          </a:prstGeom>
        </p:spPr>
      </p:pic>
      <p:sp>
        <p:nvSpPr>
          <p:cNvPr id="13" name="Titre 1"/>
          <p:cNvSpPr>
            <a:spLocks noGrp="1"/>
          </p:cNvSpPr>
          <p:nvPr>
            <p:ph type="ctrTitle" hasCustomPrompt="1"/>
          </p:nvPr>
        </p:nvSpPr>
        <p:spPr>
          <a:xfrm>
            <a:off x="8221" y="5023389"/>
            <a:ext cx="5927066" cy="1807655"/>
          </a:xfrm>
          <a:prstGeom prst="rect">
            <a:avLst/>
          </a:prstGeom>
        </p:spPr>
        <p:txBody>
          <a:bodyPr/>
          <a:lstStyle>
            <a:lvl1pPr>
              <a:lnSpc>
                <a:spcPct val="90000"/>
              </a:lnSpc>
              <a:defRPr sz="4000">
                <a:solidFill>
                  <a:schemeClr val="bg1"/>
                </a:solidFill>
              </a:defRPr>
            </a:lvl1pPr>
          </a:lstStyle>
          <a:p>
            <a:r>
              <a:rPr lang="en-US" noProof="0"/>
              <a:t>Click to </a:t>
            </a:r>
            <a:br>
              <a:rPr lang="en-US" noProof="0"/>
            </a:br>
            <a:r>
              <a:rPr lang="en-US" noProof="0"/>
              <a:t>add </a:t>
            </a:r>
            <a:br>
              <a:rPr lang="en-US" noProof="0"/>
            </a:br>
            <a:r>
              <a:rPr lang="en-US" noProof="0"/>
              <a:t>title</a:t>
            </a:r>
          </a:p>
        </p:txBody>
      </p:sp>
      <p:sp>
        <p:nvSpPr>
          <p:cNvPr id="14" name="Espace réservé du texte 4"/>
          <p:cNvSpPr>
            <a:spLocks noGrp="1"/>
          </p:cNvSpPr>
          <p:nvPr>
            <p:ph type="body" sz="quarter" idx="13" hasCustomPrompt="1"/>
          </p:nvPr>
        </p:nvSpPr>
        <p:spPr>
          <a:xfrm>
            <a:off x="6160278" y="6550036"/>
            <a:ext cx="2952750" cy="246221"/>
          </a:xfrm>
          <a:prstGeom prst="rect">
            <a:avLst/>
          </a:prstGeom>
        </p:spPr>
        <p:txBody>
          <a:bodyPr>
            <a:spAutoFit/>
          </a:bodyPr>
          <a:lstStyle>
            <a:lvl1pPr>
              <a:defRPr sz="1600" b="0">
                <a:solidFill>
                  <a:schemeClr val="bg1"/>
                </a:solidFill>
              </a:defRPr>
            </a:lvl1pPr>
          </a:lstStyle>
          <a:p>
            <a:pPr lvl="0"/>
            <a:r>
              <a:rPr lang="en-US" noProof="0" err="1"/>
              <a:t>dd.mm.yyyy</a:t>
            </a:r>
            <a:endParaRPr lang="en-US" noProof="0"/>
          </a:p>
        </p:txBody>
      </p:sp>
      <p:sp>
        <p:nvSpPr>
          <p:cNvPr id="15" name="Espace réservé du texte 4"/>
          <p:cNvSpPr>
            <a:spLocks noGrp="1"/>
          </p:cNvSpPr>
          <p:nvPr>
            <p:ph type="body" sz="quarter" idx="14" hasCustomPrompt="1"/>
          </p:nvPr>
        </p:nvSpPr>
        <p:spPr>
          <a:xfrm>
            <a:off x="6160278" y="6231756"/>
            <a:ext cx="2952750" cy="246221"/>
          </a:xfrm>
          <a:prstGeom prst="rect">
            <a:avLst/>
          </a:prstGeom>
        </p:spPr>
        <p:txBody>
          <a:bodyPr anchor="ctr">
            <a:spAutoFit/>
          </a:bodyPr>
          <a:lstStyle>
            <a:lvl1pPr>
              <a:defRPr lang="en-US" sz="1600" b="0" i="0" u="none" strike="noStrike" baseline="0" smtClean="0">
                <a:solidFill>
                  <a:schemeClr val="bg1"/>
                </a:solidFill>
              </a:defRPr>
            </a:lvl1pPr>
          </a:lstStyle>
          <a:p>
            <a:pPr lvl="0"/>
            <a:r>
              <a:rPr lang="en-US" sz="1600" b="0" i="0" u="none" strike="noStrike" baseline="0">
                <a:solidFill>
                  <a:srgbClr val="FFFFFF"/>
                </a:solidFill>
                <a:latin typeface="ArialMT"/>
              </a:rPr>
              <a:t>Subhead</a:t>
            </a:r>
            <a:endParaRPr lang="en-US" noProof="0"/>
          </a:p>
        </p:txBody>
      </p:sp>
    </p:spTree>
    <p:extLst>
      <p:ext uri="{BB962C8B-B14F-4D97-AF65-F5344CB8AC3E}">
        <p14:creationId xmlns:p14="http://schemas.microsoft.com/office/powerpoint/2010/main" val="31637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Rectangle 8"/>
          <p:cNvSpPr/>
          <p:nvPr userDrawn="1"/>
        </p:nvSpPr>
        <p:spPr>
          <a:xfrm>
            <a:off x="0" y="6234813"/>
            <a:ext cx="9143999" cy="30601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10" name="Rectangle 9"/>
          <p:cNvSpPr/>
          <p:nvPr userDrawn="1"/>
        </p:nvSpPr>
        <p:spPr>
          <a:xfrm>
            <a:off x="2771" y="6543621"/>
            <a:ext cx="9143999" cy="30907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3" name="Content Placeholder 2"/>
          <p:cNvSpPr>
            <a:spLocks noGrp="1"/>
          </p:cNvSpPr>
          <p:nvPr>
            <p:ph idx="1"/>
          </p:nvPr>
        </p:nvSpPr>
        <p:spPr>
          <a:xfrm>
            <a:off x="434831" y="981075"/>
            <a:ext cx="8318471" cy="5195888"/>
          </a:xfrm>
          <a:prstGeom prst="rect">
            <a:avLst/>
          </a:prstGeom>
        </p:spPr>
        <p:txBody>
          <a:bodyPr>
            <a:normAutofit/>
          </a:bodyPr>
          <a:lstStyle>
            <a:lvl1pPr>
              <a:defRPr sz="2400">
                <a:latin typeface="+mj-lt"/>
              </a:defRPr>
            </a:lvl1pPr>
            <a:lvl2pPr>
              <a:defRPr sz="2000">
                <a:latin typeface="+mj-lt"/>
              </a:defRPr>
            </a:lvl2pPr>
            <a:lvl3pPr>
              <a:defRPr sz="1800">
                <a:latin typeface="+mj-lt"/>
              </a:defRPr>
            </a:lvl3pPr>
            <a:lvl4pPr>
              <a:defRPr sz="1600">
                <a:latin typeface="+mj-lt"/>
              </a:defRPr>
            </a:lvl4pPr>
            <a:lvl5pPr>
              <a:defRPr sz="1600">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87CEA0F-0095-48A2-8407-4E3FC379F048}" type="datetimeFigureOut">
              <a:rPr lang="en-GB" smtClean="0"/>
              <a:t>05/06/2026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AD7EEB-5BF1-474D-8FCA-6968AA2774EA}" type="slidenum">
              <a:rPr lang="en-GB" smtClean="0"/>
              <a:t>‹#›</a:t>
            </a:fld>
            <a:endParaRPr lang="en-GB"/>
          </a:p>
        </p:txBody>
      </p:sp>
      <p:sp>
        <p:nvSpPr>
          <p:cNvPr id="11" name="Title 1"/>
          <p:cNvSpPr>
            <a:spLocks noGrp="1"/>
          </p:cNvSpPr>
          <p:nvPr>
            <p:ph type="title"/>
          </p:nvPr>
        </p:nvSpPr>
        <p:spPr>
          <a:xfrm>
            <a:off x="434831" y="170665"/>
            <a:ext cx="8318471" cy="746936"/>
          </a:xfrm>
          <a:prstGeom prst="rect">
            <a:avLst/>
          </a:prstGeom>
        </p:spPr>
        <p:txBody>
          <a:bodyPr anchor="b">
            <a:normAutofit/>
          </a:bodyPr>
          <a:lstStyle>
            <a:lvl1pPr>
              <a:defRPr sz="2800" b="1">
                <a:solidFill>
                  <a:srgbClr val="FF0000"/>
                </a:solidFill>
              </a:defRPr>
            </a:lvl1pPr>
          </a:lstStyle>
          <a:p>
            <a:r>
              <a:rPr lang="en-US"/>
              <a:t>Click to edit Master title style</a:t>
            </a:r>
            <a:endParaRPr lang="en-GB"/>
          </a:p>
        </p:txBody>
      </p:sp>
      <p:pic>
        <p:nvPicPr>
          <p:cNvPr id="12" name="Picture 2" descr="https://pbs.twimg.com/profile_images/782917391839789056/2KZ0V__0.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49351" y="6266324"/>
            <a:ext cx="566333" cy="563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779793"/>
      </p:ext>
    </p:extLst>
  </p:cSld>
  <p:clrMapOvr>
    <a:masterClrMapping/>
  </p:clrMapOvr>
  <p:extLst>
    <p:ext uri="{DCECCB84-F9BA-43D5-87BE-67443E8EF086}">
      <p15:sldGuideLst xmlns:p15="http://schemas.microsoft.com/office/powerpoint/2012/main">
        <p15:guide id="1" orient="horz" pos="618"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p:cNvSpPr/>
          <p:nvPr userDrawn="1"/>
        </p:nvSpPr>
        <p:spPr>
          <a:xfrm>
            <a:off x="0" y="6234813"/>
            <a:ext cx="9143999" cy="30601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11" name="Rectangle 10"/>
          <p:cNvSpPr/>
          <p:nvPr userDrawn="1"/>
        </p:nvSpPr>
        <p:spPr>
          <a:xfrm>
            <a:off x="2771" y="6543621"/>
            <a:ext cx="9143999" cy="30907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3" name="Text Placeholder 2"/>
          <p:cNvSpPr>
            <a:spLocks noGrp="1"/>
          </p:cNvSpPr>
          <p:nvPr>
            <p:ph type="body" idx="1"/>
          </p:nvPr>
        </p:nvSpPr>
        <p:spPr>
          <a:xfrm>
            <a:off x="434832" y="966269"/>
            <a:ext cx="4064144" cy="823912"/>
          </a:xfrm>
          <a:prstGeom prst="rect">
            <a:avLst/>
          </a:prstGeom>
        </p:spPr>
        <p:txBody>
          <a:bodyPr anchor="b"/>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34832" y="1835331"/>
            <a:ext cx="4064144" cy="4354332"/>
          </a:xfrm>
          <a:prstGeom prst="rect">
            <a:avLst/>
          </a:prstGeom>
        </p:spPr>
        <p:txBody>
          <a:bodyPr>
            <a:normAutofit/>
          </a:bodyPr>
          <a:lstStyle>
            <a:lvl1pPr>
              <a:defRPr sz="2400">
                <a:latin typeface="+mj-lt"/>
              </a:defRPr>
            </a:lvl1pPr>
            <a:lvl2pPr>
              <a:defRPr sz="2000">
                <a:latin typeface="+mj-lt"/>
              </a:defRPr>
            </a:lvl2pPr>
            <a:lvl3pPr>
              <a:defRPr sz="1800">
                <a:latin typeface="+mj-lt"/>
              </a:defRPr>
            </a:lvl3pPr>
            <a:lvl4pPr>
              <a:defRPr sz="1600">
                <a:latin typeface="+mj-lt"/>
              </a:defRPr>
            </a:lvl4pPr>
            <a:lvl5pPr>
              <a:defRPr sz="1600">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966269"/>
            <a:ext cx="4124152" cy="823912"/>
          </a:xfrm>
          <a:prstGeom prst="rect">
            <a:avLst/>
          </a:prstGeom>
        </p:spPr>
        <p:txBody>
          <a:bodyPr anchor="b"/>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1835331"/>
            <a:ext cx="3887788" cy="4354332"/>
          </a:xfrm>
          <a:prstGeom prst="rect">
            <a:avLst/>
          </a:prstGeom>
        </p:spPr>
        <p:txBody>
          <a:bodyPr>
            <a:normAutofit/>
          </a:bodyPr>
          <a:lstStyle>
            <a:lvl1pPr>
              <a:defRPr sz="2400">
                <a:latin typeface="+mj-lt"/>
              </a:defRPr>
            </a:lvl1pPr>
            <a:lvl2pPr>
              <a:defRPr sz="2000">
                <a:latin typeface="+mj-lt"/>
              </a:defRPr>
            </a:lvl2pPr>
            <a:lvl3pPr>
              <a:defRPr sz="1800">
                <a:latin typeface="+mj-lt"/>
              </a:defRPr>
            </a:lvl3pPr>
            <a:lvl4pPr>
              <a:defRPr sz="1600">
                <a:latin typeface="+mj-lt"/>
              </a:defRPr>
            </a:lvl4pPr>
            <a:lvl5pPr>
              <a:defRPr sz="1600">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87CEA0F-0095-48A2-8407-4E3FC379F048}" type="datetimeFigureOut">
              <a:rPr lang="en-GB" smtClean="0"/>
              <a:t>05/06/2026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AD7EEB-5BF1-474D-8FCA-6968AA2774EA}" type="slidenum">
              <a:rPr lang="en-GB" smtClean="0"/>
              <a:t>‹#›</a:t>
            </a:fld>
            <a:endParaRPr lang="en-GB"/>
          </a:p>
        </p:txBody>
      </p:sp>
      <p:sp>
        <p:nvSpPr>
          <p:cNvPr id="13" name="Title 1"/>
          <p:cNvSpPr>
            <a:spLocks noGrp="1"/>
          </p:cNvSpPr>
          <p:nvPr>
            <p:ph type="title"/>
          </p:nvPr>
        </p:nvSpPr>
        <p:spPr>
          <a:xfrm>
            <a:off x="434831" y="170665"/>
            <a:ext cx="8318471" cy="746936"/>
          </a:xfrm>
          <a:prstGeom prst="rect">
            <a:avLst/>
          </a:prstGeom>
        </p:spPr>
        <p:txBody>
          <a:bodyPr anchor="b">
            <a:normAutofit/>
          </a:bodyPr>
          <a:lstStyle>
            <a:lvl1pPr>
              <a:defRPr sz="2800" b="1">
                <a:solidFill>
                  <a:srgbClr val="FF0000"/>
                </a:solidFill>
              </a:defRPr>
            </a:lvl1pPr>
          </a:lstStyle>
          <a:p>
            <a:r>
              <a:rPr lang="en-US"/>
              <a:t>Click to edit Master title style</a:t>
            </a:r>
            <a:endParaRPr lang="en-GB"/>
          </a:p>
        </p:txBody>
      </p:sp>
      <p:pic>
        <p:nvPicPr>
          <p:cNvPr id="14" name="Picture 2" descr="https://pbs.twimg.com/profile_images/782917391839789056/2KZ0V__0.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49351" y="6266324"/>
            <a:ext cx="566333" cy="563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9234404"/>
      </p:ext>
    </p:extLst>
  </p:cSld>
  <p:clrMapOvr>
    <a:masterClrMapping/>
  </p:clrMapOvr>
  <p:extLst>
    <p:ext uri="{DCECCB84-F9BA-43D5-87BE-67443E8EF086}">
      <p15:sldGuideLst xmlns:p15="http://schemas.microsoft.com/office/powerpoint/2012/main">
        <p15:guide id="1" orient="horz" pos="595" userDrawn="1">
          <p15:clr>
            <a:srgbClr val="FBAE40"/>
          </p15:clr>
        </p15:guide>
        <p15:guide id="2" pos="28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Rectangle 5"/>
          <p:cNvSpPr/>
          <p:nvPr userDrawn="1"/>
        </p:nvSpPr>
        <p:spPr>
          <a:xfrm>
            <a:off x="0" y="6234813"/>
            <a:ext cx="9143999" cy="30601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7" name="Rectangle 6"/>
          <p:cNvSpPr/>
          <p:nvPr userDrawn="1"/>
        </p:nvSpPr>
        <p:spPr>
          <a:xfrm>
            <a:off x="2771" y="6543621"/>
            <a:ext cx="9143999" cy="30907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3" name="Date Placeholder 2"/>
          <p:cNvSpPr>
            <a:spLocks noGrp="1"/>
          </p:cNvSpPr>
          <p:nvPr>
            <p:ph type="dt" sz="half" idx="10"/>
          </p:nvPr>
        </p:nvSpPr>
        <p:spPr/>
        <p:txBody>
          <a:bodyPr/>
          <a:lstStyle/>
          <a:p>
            <a:fld id="{787CEA0F-0095-48A2-8407-4E3FC379F048}" type="datetimeFigureOut">
              <a:rPr lang="en-GB" smtClean="0"/>
              <a:t>05/06/2026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AD7EEB-5BF1-474D-8FCA-6968AA2774EA}" type="slidenum">
              <a:rPr lang="en-GB" smtClean="0"/>
              <a:t>‹#›</a:t>
            </a:fld>
            <a:endParaRPr lang="en-GB"/>
          </a:p>
        </p:txBody>
      </p:sp>
      <p:sp>
        <p:nvSpPr>
          <p:cNvPr id="9" name="Title 1"/>
          <p:cNvSpPr>
            <a:spLocks noGrp="1"/>
          </p:cNvSpPr>
          <p:nvPr>
            <p:ph type="title"/>
          </p:nvPr>
        </p:nvSpPr>
        <p:spPr>
          <a:xfrm>
            <a:off x="434831" y="170665"/>
            <a:ext cx="8318471" cy="746936"/>
          </a:xfrm>
          <a:prstGeom prst="rect">
            <a:avLst/>
          </a:prstGeom>
        </p:spPr>
        <p:txBody>
          <a:bodyPr anchor="b">
            <a:normAutofit/>
          </a:bodyPr>
          <a:lstStyle>
            <a:lvl1pPr>
              <a:defRPr sz="2800" b="1">
                <a:solidFill>
                  <a:srgbClr val="FF0000"/>
                </a:solidFill>
              </a:defRPr>
            </a:lvl1pPr>
          </a:lstStyle>
          <a:p>
            <a:r>
              <a:rPr lang="en-US"/>
              <a:t>Click to edit Master title style</a:t>
            </a:r>
            <a:endParaRPr lang="en-GB"/>
          </a:p>
        </p:txBody>
      </p:sp>
      <p:pic>
        <p:nvPicPr>
          <p:cNvPr id="10" name="Picture 2" descr="https://pbs.twimg.com/profile_images/782917391839789056/2KZ0V__0.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49351" y="6266324"/>
            <a:ext cx="566333" cy="563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0819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userDrawn="1"/>
        </p:nvSpPr>
        <p:spPr>
          <a:xfrm>
            <a:off x="0" y="6234813"/>
            <a:ext cx="9143999" cy="30601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6" name="Rectangle 5"/>
          <p:cNvSpPr/>
          <p:nvPr userDrawn="1"/>
        </p:nvSpPr>
        <p:spPr>
          <a:xfrm>
            <a:off x="2771" y="6543621"/>
            <a:ext cx="9143999" cy="30907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C204B">
                  <a:lumMod val="20000"/>
                  <a:lumOff val="80000"/>
                </a:srgbClr>
              </a:solidFill>
            </a:endParaRPr>
          </a:p>
        </p:txBody>
      </p:sp>
      <p:sp>
        <p:nvSpPr>
          <p:cNvPr id="2" name="Date Placeholder 1"/>
          <p:cNvSpPr>
            <a:spLocks noGrp="1"/>
          </p:cNvSpPr>
          <p:nvPr>
            <p:ph type="dt" sz="half" idx="10"/>
          </p:nvPr>
        </p:nvSpPr>
        <p:spPr/>
        <p:txBody>
          <a:bodyPr/>
          <a:lstStyle/>
          <a:p>
            <a:fld id="{787CEA0F-0095-48A2-8407-4E3FC379F048}" type="datetimeFigureOut">
              <a:rPr lang="en-GB" smtClean="0"/>
              <a:t>05/06/2026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AD7EEB-5BF1-474D-8FCA-6968AA2774EA}" type="slidenum">
              <a:rPr lang="en-GB" smtClean="0"/>
              <a:t>‹#›</a:t>
            </a:fld>
            <a:endParaRPr lang="en-GB"/>
          </a:p>
        </p:txBody>
      </p:sp>
      <p:pic>
        <p:nvPicPr>
          <p:cNvPr id="8" name="Picture 2" descr="https://pbs.twimg.com/profile_images/782917391839789056/2KZ0V__0.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49351" y="6266324"/>
            <a:ext cx="566333" cy="563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054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7CEA0F-0095-48A2-8407-4E3FC379F048}" type="datetimeFigureOut">
              <a:rPr lang="en-GB" smtClean="0"/>
              <a:t>05/06/2026</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D7EEB-5BF1-474D-8FCA-6968AA2774EA}" type="slidenum">
              <a:rPr lang="en-GB" smtClean="0"/>
              <a:t>‹#›</a:t>
            </a:fld>
            <a:endParaRPr lang="en-GB"/>
          </a:p>
        </p:txBody>
      </p:sp>
    </p:spTree>
    <p:extLst>
      <p:ext uri="{BB962C8B-B14F-4D97-AF65-F5344CB8AC3E}">
        <p14:creationId xmlns:p14="http://schemas.microsoft.com/office/powerpoint/2010/main" val="29843700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7"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5511"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ctrTitle"/>
          </p:nvPr>
        </p:nvSpPr>
        <p:spPr>
          <a:xfrm>
            <a:off x="397163" y="5023389"/>
            <a:ext cx="5538123" cy="1807655"/>
          </a:xfrm>
        </p:spPr>
        <p:txBody>
          <a:bodyPr/>
          <a:lstStyle/>
          <a:p>
            <a:r>
              <a:rPr lang="en-GB" dirty="0"/>
              <a:t>Trustee Profiles</a:t>
            </a:r>
            <a:br>
              <a:rPr lang="en-GB" dirty="0"/>
            </a:br>
            <a:r>
              <a:rPr lang="en-GB" sz="2400" b="1" dirty="0"/>
              <a:t>March 2025</a:t>
            </a:r>
            <a:endParaRPr lang="en-GB" b="1" dirty="0"/>
          </a:p>
        </p:txBody>
      </p:sp>
    </p:spTree>
    <p:extLst>
      <p:ext uri="{BB962C8B-B14F-4D97-AF65-F5344CB8AC3E}">
        <p14:creationId xmlns:p14="http://schemas.microsoft.com/office/powerpoint/2010/main" val="2026995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Louise Gardner</a:t>
            </a:r>
          </a:p>
        </p:txBody>
      </p:sp>
      <p:sp>
        <p:nvSpPr>
          <p:cNvPr id="4" name="Rectangle 3"/>
          <p:cNvSpPr/>
          <p:nvPr/>
        </p:nvSpPr>
        <p:spPr>
          <a:xfrm>
            <a:off x="282432" y="3573306"/>
            <a:ext cx="2643928" cy="2677656"/>
          </a:xfrm>
          <a:prstGeom prst="rect">
            <a:avLst/>
          </a:prstGeom>
        </p:spPr>
        <p:txBody>
          <a:bodyPr wrap="square" anchor="t">
            <a:spAutoFit/>
          </a:bodyPr>
          <a:lstStyle/>
          <a:p>
            <a:r>
              <a:rPr lang="en-GB" sz="1200" b="1" dirty="0">
                <a:solidFill>
                  <a:srgbClr val="FF0000"/>
                </a:solidFill>
                <a:latin typeface="Arial" panose="020B0604020202020204" pitchFamily="34" charset="0"/>
              </a:rPr>
              <a:t>ROLE</a:t>
            </a:r>
          </a:p>
          <a:p>
            <a:r>
              <a:rPr lang="en-GB" sz="1200" b="1" dirty="0">
                <a:latin typeface="Arial" panose="020B0604020202020204" pitchFamily="34" charset="0"/>
              </a:rPr>
              <a:t>Chair of Trustees</a:t>
            </a:r>
          </a:p>
          <a:p>
            <a:pPr marL="175895" indent="-175895">
              <a:buClr>
                <a:srgbClr val="FF0000"/>
              </a:buClr>
              <a:buFont typeface="Courier New" charset="0"/>
              <a:buChar char="o"/>
              <a:tabLst>
                <a:tab pos="1285875" algn="l"/>
              </a:tabLst>
            </a:pPr>
            <a:r>
              <a:rPr lang="en-US" sz="1200" b="1" dirty="0">
                <a:latin typeface="Arial" panose="020B0604020202020204" pitchFamily="34" charset="0"/>
              </a:rPr>
              <a:t>Committee</a:t>
            </a:r>
            <a:endParaRPr lang="en-US" sz="1200" b="1" dirty="0">
              <a:latin typeface="Arial" panose="020B0604020202020204" pitchFamily="34" charset="0"/>
              <a:cs typeface="Arial"/>
            </a:endParaRP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Vice Chair Finance &amp; Premises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Chair Pay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Audit and Risk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Curriculum and Assessment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Health &amp; Safety Link</a:t>
            </a:r>
          </a:p>
          <a:p>
            <a:pPr marL="175895" indent="-175895">
              <a:lnSpc>
                <a:spcPct val="100000"/>
              </a:lnSpc>
              <a:spcBef>
                <a:spcPts val="0"/>
              </a:spcBef>
              <a:buClr>
                <a:srgbClr val="FF0000"/>
              </a:buClr>
              <a:buFont typeface="Courier New" charset="0"/>
              <a:buChar char="o"/>
              <a:tabLst>
                <a:tab pos="1285875" algn="l"/>
              </a:tabLst>
            </a:pPr>
            <a:r>
              <a:rPr lang="en-US" sz="1200" b="1" dirty="0">
                <a:latin typeface="Arial" panose="020B0604020202020204" pitchFamily="34" charset="0"/>
              </a:rPr>
              <a:t>Trustee Links</a:t>
            </a:r>
            <a:endParaRPr lang="en-US" sz="1200" b="1" dirty="0">
              <a:latin typeface="Arial" panose="020B0604020202020204" pitchFamily="34" charset="0"/>
              <a:cs typeface="Arial"/>
            </a:endParaRPr>
          </a:p>
          <a:p>
            <a:pPr marL="360045" lvl="1" indent="-184150">
              <a:buClr>
                <a:srgbClr val="FF0000"/>
              </a:buClr>
              <a:buFont typeface="Wingdings" panose="05000000000000000000" pitchFamily="2" charset="2"/>
              <a:buChar char="§"/>
              <a:tabLst>
                <a:tab pos="1285875" algn="l"/>
              </a:tabLst>
            </a:pPr>
            <a:r>
              <a:rPr lang="en-US" sz="1200" i="1" dirty="0">
                <a:latin typeface="Arial" panose="020B0604020202020204" pitchFamily="34" charset="0"/>
              </a:rPr>
              <a:t>English Faculty</a:t>
            </a:r>
          </a:p>
          <a:p>
            <a:pPr marL="360045" lvl="1" indent="-184150">
              <a:buClr>
                <a:srgbClr val="FF0000"/>
              </a:buClr>
              <a:buFont typeface="Wingdings" panose="05000000000000000000" pitchFamily="2" charset="2"/>
              <a:buChar char="§"/>
              <a:tabLst>
                <a:tab pos="1285875" algn="l"/>
              </a:tabLst>
            </a:pPr>
            <a:r>
              <a:rPr lang="en-US" sz="1200" i="1" dirty="0">
                <a:latin typeface="Arial" panose="020B0604020202020204" pitchFamily="34" charset="0"/>
                <a:cs typeface="Arial"/>
              </a:rPr>
              <a:t>EYFS Faculty</a:t>
            </a:r>
            <a:endParaRPr lang="en-US" sz="1200" dirty="0">
              <a:latin typeface="Arial" panose="020B0604020202020204" pitchFamily="34" charset="0"/>
              <a:cs typeface="Arial"/>
            </a:endParaRPr>
          </a:p>
          <a:p>
            <a:pPr marL="176213" lvl="1">
              <a:buClr>
                <a:srgbClr val="FF0000"/>
              </a:buClr>
              <a:tabLst>
                <a:tab pos="1285875" algn="l"/>
              </a:tabLst>
            </a:pPr>
            <a:endParaRPr lang="en-GB" sz="1200" dirty="0">
              <a:latin typeface="Arial" panose="020B0604020202020204" pitchFamily="34" charset="0"/>
            </a:endParaRPr>
          </a:p>
        </p:txBody>
      </p:sp>
      <p:sp>
        <p:nvSpPr>
          <p:cNvPr id="8" name="Content Placeholder 1">
            <a:extLst>
              <a:ext uri="{FF2B5EF4-FFF2-40B4-BE49-F238E27FC236}">
                <a16:creationId xmlns:a16="http://schemas.microsoft.com/office/drawing/2014/main" id="{FCD39A8A-8FD9-4991-B668-D5F2953E621F}"/>
              </a:ext>
            </a:extLst>
          </p:cNvPr>
          <p:cNvSpPr>
            <a:spLocks noGrp="1"/>
          </p:cNvSpPr>
          <p:nvPr>
            <p:ph idx="1"/>
          </p:nvPr>
        </p:nvSpPr>
        <p:spPr>
          <a:xfrm>
            <a:off x="2997200" y="981075"/>
            <a:ext cx="5756102" cy="4492625"/>
          </a:xfrm>
        </p:spPr>
        <p:txBody>
          <a:bodyPr>
            <a:normAutofit/>
          </a:bodyPr>
          <a:lstStyle/>
          <a:p>
            <a:pPr marL="0" indent="0">
              <a:lnSpc>
                <a:spcPct val="110000"/>
              </a:lnSpc>
              <a:spcBef>
                <a:spcPts val="0"/>
              </a:spcBef>
              <a:buNone/>
            </a:pPr>
            <a:r>
              <a:rPr lang="en-GB" sz="1200" b="1" dirty="0">
                <a:solidFill>
                  <a:srgbClr val="FF0000"/>
                </a:solidFill>
                <a:latin typeface="Arial" panose="020B0604020202020204" pitchFamily="34" charset="0"/>
              </a:rPr>
              <a:t>Profile</a:t>
            </a:r>
          </a:p>
          <a:p>
            <a:pPr marL="0" indent="0">
              <a:lnSpc>
                <a:spcPct val="110000"/>
              </a:lnSpc>
              <a:spcBef>
                <a:spcPts val="0"/>
              </a:spcBef>
              <a:buNone/>
            </a:pPr>
            <a:r>
              <a:rPr lang="en-GB" sz="1200" dirty="0">
                <a:latin typeface="Arial" panose="020B0604020202020204" pitchFamily="34" charset="0"/>
                <a:cs typeface="Arial" panose="020B0604020202020204" pitchFamily="34" charset="0"/>
              </a:rPr>
              <a:t>I joined as a parent Trustee in November 2019.</a:t>
            </a:r>
          </a:p>
          <a:p>
            <a:pPr marL="0" indent="0">
              <a:spcBef>
                <a:spcPts val="0"/>
              </a:spcBef>
              <a:buNone/>
            </a:pPr>
            <a:endParaRPr lang="en-GB" sz="1200" b="1" cap="all" dirty="0">
              <a:solidFill>
                <a:srgbClr val="FF0000"/>
              </a:solidFill>
              <a:latin typeface="Arial" panose="020B0604020202020204" pitchFamily="34" charset="0"/>
              <a:cs typeface="Arial" panose="020B0604020202020204" pitchFamily="34" charset="0"/>
            </a:endParaRPr>
          </a:p>
          <a:p>
            <a:pPr marL="0" indent="0">
              <a:spcBef>
                <a:spcPts val="0"/>
              </a:spcBef>
              <a:buNone/>
            </a:pPr>
            <a:r>
              <a:rPr lang="en-GB" sz="1200" b="1" cap="all" dirty="0">
                <a:solidFill>
                  <a:srgbClr val="FF0000"/>
                </a:solidFill>
                <a:latin typeface="Arial" panose="020B0604020202020204" pitchFamily="34" charset="0"/>
                <a:cs typeface="Arial" panose="020B0604020202020204" pitchFamily="34" charset="0"/>
              </a:rPr>
              <a:t>About me</a:t>
            </a:r>
          </a:p>
          <a:p>
            <a:pPr marL="0" indent="0">
              <a:lnSpc>
                <a:spcPct val="120000"/>
              </a:lnSpc>
              <a:spcBef>
                <a:spcPts val="0"/>
              </a:spcBef>
              <a:buNone/>
            </a:pPr>
            <a:r>
              <a:rPr lang="en-GB" sz="1200" dirty="0">
                <a:latin typeface="Arial" panose="020B0604020202020204" pitchFamily="34" charset="0"/>
                <a:cs typeface="Arial" panose="020B0604020202020204" pitchFamily="34" charset="0"/>
              </a:rPr>
              <a:t>I have lived in Welwyn Garden City all my life and attended </a:t>
            </a:r>
            <a:r>
              <a:rPr lang="en-GB" sz="1200" dirty="0" err="1">
                <a:latin typeface="Arial" panose="020B0604020202020204" pitchFamily="34" charset="0"/>
                <a:cs typeface="Arial" panose="020B0604020202020204" pitchFamily="34" charset="0"/>
              </a:rPr>
              <a:t>Applecroft</a:t>
            </a:r>
            <a:r>
              <a:rPr lang="en-GB" sz="1200" dirty="0">
                <a:latin typeface="Arial" panose="020B0604020202020204" pitchFamily="34" charset="0"/>
                <a:cs typeface="Arial" panose="020B0604020202020204" pitchFamily="34" charset="0"/>
              </a:rPr>
              <a:t> myself as a child ! I have a background in science and worked in the pharmaceutical industry for several years after I graduated from university, since having my 3 boys have been running our local family publishing business. Work and family keep me very busy, but in any spare time I love to bake!  I have 2 boys currently at </a:t>
            </a:r>
            <a:r>
              <a:rPr lang="en-GB" sz="1200" dirty="0" err="1">
                <a:latin typeface="Arial" panose="020B0604020202020204" pitchFamily="34" charset="0"/>
                <a:cs typeface="Arial" panose="020B0604020202020204" pitchFamily="34" charset="0"/>
              </a:rPr>
              <a:t>Applecroft</a:t>
            </a:r>
            <a:r>
              <a:rPr lang="en-GB" sz="1200" dirty="0">
                <a:latin typeface="Arial" panose="020B0604020202020204" pitchFamily="34" charset="0"/>
                <a:cs typeface="Arial" panose="020B0604020202020204" pitchFamily="34" charset="0"/>
              </a:rPr>
              <a:t>.</a:t>
            </a:r>
          </a:p>
          <a:p>
            <a:pPr marL="0" indent="0">
              <a:spcBef>
                <a:spcPts val="0"/>
              </a:spcBef>
              <a:buNone/>
            </a:pPr>
            <a:endParaRPr lang="en-GB" sz="1200" dirty="0">
              <a:latin typeface="Arial" panose="020B0604020202020204" pitchFamily="34" charset="0"/>
              <a:cs typeface="Arial" panose="020B0604020202020204" pitchFamily="34" charset="0"/>
            </a:endParaRPr>
          </a:p>
          <a:p>
            <a:pPr marL="0" indent="0">
              <a:spcBef>
                <a:spcPts val="0"/>
              </a:spcBef>
              <a:buNone/>
            </a:pPr>
            <a:r>
              <a:rPr lang="en-GB" sz="1200" b="1" cap="all" dirty="0">
                <a:solidFill>
                  <a:srgbClr val="FF0000"/>
                </a:solidFill>
                <a:latin typeface="Arial" panose="020B0604020202020204" pitchFamily="34" charset="0"/>
                <a:cs typeface="Arial" panose="020B0604020202020204" pitchFamily="34" charset="0"/>
              </a:rPr>
              <a:t>Why did I become a </a:t>
            </a:r>
            <a:r>
              <a:rPr lang="en-GB" sz="1200" b="1" cap="all" dirty="0">
                <a:solidFill>
                  <a:srgbClr val="FF0000"/>
                </a:solidFill>
                <a:latin typeface="Arial" panose="020B0604020202020204" pitchFamily="34" charset="0"/>
              </a:rPr>
              <a:t>TRUSTEE</a:t>
            </a:r>
            <a:endParaRPr lang="en-GB" sz="1200" b="1" cap="all" dirty="0">
              <a:solidFill>
                <a:srgbClr val="FF0000"/>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200" dirty="0">
                <a:latin typeface="Arial" panose="020B0604020202020204" pitchFamily="34" charset="0"/>
                <a:cs typeface="Arial" panose="020B0604020202020204" pitchFamily="34" charset="0"/>
              </a:rPr>
              <a:t> My children have received such a lot of support and help in various ways from the school that I wanted to be able to contribute something back. Applecroft has played such an important role in my family over the years I wanted to help it to continue to do so for other families in the future!</a:t>
            </a:r>
          </a:p>
          <a:p>
            <a:pPr marL="0" indent="0">
              <a:lnSpc>
                <a:spcPct val="12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200" b="1" cap="all" dirty="0">
                <a:solidFill>
                  <a:srgbClr val="FF0000"/>
                </a:solidFill>
                <a:latin typeface="Arial" panose="020B0604020202020204" pitchFamily="34" charset="0"/>
                <a:cs typeface="Arial" panose="020B0604020202020204" pitchFamily="34" charset="0"/>
              </a:rPr>
              <a:t>What I love the most about Applecroft </a:t>
            </a:r>
            <a:endParaRPr lang="en-GB" sz="1200" dirty="0">
              <a:solidFill>
                <a:srgbClr val="000000"/>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200" dirty="0">
                <a:latin typeface="Arial" panose="020B0604020202020204" pitchFamily="34" charset="0"/>
              </a:rPr>
              <a:t> I love the support and encouragement I have seen and experienced from all the staff, and watching my children grow and develop in the same familiar setting I have such happy memories of is really special. </a:t>
            </a:r>
          </a:p>
        </p:txBody>
      </p:sp>
      <p:pic>
        <p:nvPicPr>
          <p:cNvPr id="6" name="Picture 5">
            <a:extLst>
              <a:ext uri="{FF2B5EF4-FFF2-40B4-BE49-F238E27FC236}">
                <a16:creationId xmlns:a16="http://schemas.microsoft.com/office/drawing/2014/main" id="{921120DE-9896-4824-9482-EC8400F14C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831" y="981075"/>
            <a:ext cx="1922917" cy="2354802"/>
          </a:xfrm>
          <a:prstGeom prst="rect">
            <a:avLst/>
          </a:prstGeom>
          <a:ln w="635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798094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Claire Coe</a:t>
            </a:r>
          </a:p>
        </p:txBody>
      </p:sp>
      <p:sp>
        <p:nvSpPr>
          <p:cNvPr id="4" name="Rectangle 3"/>
          <p:cNvSpPr/>
          <p:nvPr/>
        </p:nvSpPr>
        <p:spPr>
          <a:xfrm>
            <a:off x="282432" y="4069836"/>
            <a:ext cx="2643928" cy="1938992"/>
          </a:xfrm>
          <a:prstGeom prst="rect">
            <a:avLst/>
          </a:prstGeom>
        </p:spPr>
        <p:txBody>
          <a:bodyPr wrap="square" anchor="t">
            <a:spAutoFit/>
          </a:bodyPr>
          <a:lstStyle/>
          <a:p>
            <a:r>
              <a:rPr lang="en-GB" sz="1200" b="1" dirty="0">
                <a:solidFill>
                  <a:srgbClr val="FF0000"/>
                </a:solidFill>
                <a:latin typeface="Arial" panose="020B0604020202020204" pitchFamily="34" charset="0"/>
              </a:rPr>
              <a:t>ROLE</a:t>
            </a:r>
          </a:p>
          <a:p>
            <a:r>
              <a:rPr lang="en-US" sz="1200" b="1" dirty="0">
                <a:latin typeface="Arial" panose="020B0604020202020204" pitchFamily="34" charset="0"/>
                <a:cs typeface="Arial"/>
              </a:rPr>
              <a:t>Vice Chair of Trustees</a:t>
            </a:r>
          </a:p>
          <a:p>
            <a:pPr marL="175895" indent="-175895">
              <a:buClr>
                <a:srgbClr val="FF0000"/>
              </a:buClr>
              <a:buFont typeface="Courier New" charset="0"/>
              <a:buChar char="o"/>
              <a:tabLst>
                <a:tab pos="1285875" algn="l"/>
              </a:tabLst>
            </a:pPr>
            <a:r>
              <a:rPr lang="en-US" sz="1200" b="1" dirty="0">
                <a:latin typeface="Arial" panose="020B0604020202020204" pitchFamily="34" charset="0"/>
              </a:rPr>
              <a:t>Committees</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Chair of Pupil &amp; Personnel Welfare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Audit + Risk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cs typeface="Arial"/>
              </a:rPr>
              <a:t>Pupil Premium SEND and CLA Link</a:t>
            </a:r>
            <a:endParaRPr lang="en-US" sz="1200" b="1" dirty="0">
              <a:latin typeface="Arial" panose="020B0604020202020204" pitchFamily="34" charset="0"/>
              <a:cs typeface="Arial"/>
            </a:endParaRPr>
          </a:p>
          <a:p>
            <a:pPr marL="175895" indent="-175895">
              <a:lnSpc>
                <a:spcPct val="100000"/>
              </a:lnSpc>
              <a:spcBef>
                <a:spcPts val="0"/>
              </a:spcBef>
              <a:buClr>
                <a:srgbClr val="FF0000"/>
              </a:buClr>
              <a:buFont typeface="Courier New" charset="0"/>
              <a:buChar char="o"/>
              <a:tabLst>
                <a:tab pos="1285875" algn="l"/>
              </a:tabLst>
            </a:pPr>
            <a:r>
              <a:rPr lang="en-US" sz="1200" b="1" dirty="0">
                <a:latin typeface="Arial" panose="020B0604020202020204" pitchFamily="34" charset="0"/>
              </a:rPr>
              <a:t>Trustee Links</a:t>
            </a:r>
            <a:endParaRPr lang="en-US" sz="1200" b="1" dirty="0">
              <a:latin typeface="Arial" panose="020B0604020202020204" pitchFamily="34" charset="0"/>
              <a:cs typeface="Arial"/>
            </a:endParaRPr>
          </a:p>
          <a:p>
            <a:pPr marL="360045" lvl="1" indent="-184150">
              <a:lnSpc>
                <a:spcPct val="100000"/>
              </a:lnSpc>
              <a:spcBef>
                <a:spcPts val="0"/>
              </a:spcBef>
              <a:buClr>
                <a:srgbClr val="FF0000"/>
              </a:buClr>
              <a:buFont typeface="Wingdings" panose="05000000000000000000" pitchFamily="2" charset="2"/>
              <a:buChar char="§"/>
              <a:tabLst>
                <a:tab pos="1285875" algn="l"/>
              </a:tabLst>
            </a:pPr>
            <a:r>
              <a:rPr lang="en-US" sz="1200" i="1" dirty="0">
                <a:latin typeface="Arial" panose="020B0604020202020204" pitchFamily="34" charset="0"/>
              </a:rPr>
              <a:t>PE, RE and PSHE faculty</a:t>
            </a:r>
            <a:endParaRPr lang="en-US" sz="1200" dirty="0">
              <a:latin typeface="Arial" panose="020B0604020202020204" pitchFamily="34" charset="0"/>
              <a:cs typeface="Arial"/>
            </a:endParaRPr>
          </a:p>
        </p:txBody>
      </p:sp>
      <p:sp>
        <p:nvSpPr>
          <p:cNvPr id="9" name="Content Placeholder 1">
            <a:extLst>
              <a:ext uri="{FF2B5EF4-FFF2-40B4-BE49-F238E27FC236}">
                <a16:creationId xmlns:a16="http://schemas.microsoft.com/office/drawing/2014/main" id="{B82A3EF6-D2CE-4208-9B8F-38C053477DE7}"/>
              </a:ext>
            </a:extLst>
          </p:cNvPr>
          <p:cNvSpPr txBox="1">
            <a:spLocks/>
          </p:cNvSpPr>
          <p:nvPr/>
        </p:nvSpPr>
        <p:spPr>
          <a:xfrm>
            <a:off x="2997200" y="981074"/>
            <a:ext cx="5756102" cy="4492625"/>
          </a:xfrm>
          <a:prstGeom prst="rect">
            <a:avLst/>
          </a:prstGeom>
        </p:spPr>
        <p:txBody>
          <a:bodyPr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pPr>
            <a:r>
              <a:rPr lang="en-GB" sz="1200" b="1" dirty="0">
                <a:solidFill>
                  <a:srgbClr val="FF0000"/>
                </a:solidFill>
                <a:latin typeface="Arial" panose="020B0604020202020204" pitchFamily="34" charset="0"/>
              </a:rPr>
              <a:t>PROFILE</a:t>
            </a:r>
          </a:p>
          <a:p>
            <a:pPr marL="0" indent="0">
              <a:lnSpc>
                <a:spcPct val="110000"/>
              </a:lnSpc>
              <a:spcBef>
                <a:spcPts val="0"/>
              </a:spcBef>
              <a:buNone/>
            </a:pPr>
            <a:r>
              <a:rPr lang="en-GB" sz="1200" dirty="0">
                <a:latin typeface="Arial"/>
                <a:cs typeface="Arial"/>
              </a:rPr>
              <a:t>I have been a Parent Trustee since May 2019.</a:t>
            </a:r>
          </a:p>
          <a:p>
            <a:pPr marL="0" indent="0">
              <a:lnSpc>
                <a:spcPct val="110000"/>
              </a:lnSpc>
              <a:spcBef>
                <a:spcPts val="0"/>
              </a:spcBef>
              <a:buNone/>
            </a:pPr>
            <a:endParaRPr lang="en-GB" sz="1200" dirty="0">
              <a:solidFill>
                <a:srgbClr val="000000"/>
              </a:solidFill>
              <a:latin typeface="Arial"/>
              <a:cs typeface="Arial"/>
            </a:endParaRPr>
          </a:p>
          <a:p>
            <a:pPr marL="0" indent="0">
              <a:lnSpc>
                <a:spcPct val="120000"/>
              </a:lnSpc>
              <a:spcBef>
                <a:spcPts val="0"/>
              </a:spcBef>
              <a:buFont typeface="Arial" panose="020B0604020202020204" pitchFamily="34" charset="0"/>
              <a:buNone/>
            </a:pPr>
            <a:r>
              <a:rPr lang="en-GB" sz="1200" b="1" cap="all" dirty="0">
                <a:solidFill>
                  <a:srgbClr val="FF0000"/>
                </a:solidFill>
                <a:latin typeface="Arial" panose="020B0604020202020204" pitchFamily="34" charset="0"/>
                <a:cs typeface="Arial" panose="020B0604020202020204" pitchFamily="34" charset="0"/>
              </a:rPr>
              <a:t>About me</a:t>
            </a:r>
          </a:p>
          <a:p>
            <a:pPr marL="0" indent="0">
              <a:lnSpc>
                <a:spcPct val="120000"/>
              </a:lnSpc>
              <a:spcBef>
                <a:spcPts val="0"/>
              </a:spcBef>
              <a:buNone/>
            </a:pPr>
            <a:r>
              <a:rPr lang="en-GB" sz="1200" dirty="0">
                <a:latin typeface="Arial"/>
                <a:ea typeface="+mj-lt"/>
                <a:cs typeface="+mj-lt"/>
              </a:rPr>
              <a:t>I am a self-employed mum of three, with two children currently at Applecroft. I attended Stanborough School and have lived in Welwyn Hatfield nearly all my life. I have been running my own business for the last 15 years, advising large global businesses on strategy development and working with them to improve their written communications. I work from home and am pleased to be able to balance frequent work meetings in London with spending quality time with family and friends locally.   </a:t>
            </a:r>
            <a:endParaRPr lang="en-GB" dirty="0">
              <a:latin typeface="Arial"/>
              <a:ea typeface="+mj-lt"/>
              <a:cs typeface="+mj-lt"/>
            </a:endParaRPr>
          </a:p>
          <a:p>
            <a:pPr marL="0" indent="0">
              <a:spcBef>
                <a:spcPts val="0"/>
              </a:spcBef>
              <a:buFont typeface="Arial" panose="020B0604020202020204" pitchFamily="34" charset="0"/>
              <a:buNone/>
            </a:pPr>
            <a:endParaRPr lang="en-GB" sz="1200" dirty="0">
              <a:latin typeface="Arial" panose="020B0604020202020204" pitchFamily="34" charset="0"/>
              <a:cs typeface="Arial" panose="020B0604020202020204" pitchFamily="34" charset="0"/>
            </a:endParaRPr>
          </a:p>
          <a:p>
            <a:pPr marL="0" indent="0">
              <a:spcBef>
                <a:spcPts val="0"/>
              </a:spcBef>
              <a:buFont typeface="Arial" panose="020B0604020202020204" pitchFamily="34" charset="0"/>
              <a:buNone/>
            </a:pPr>
            <a:r>
              <a:rPr lang="en-GB" sz="1200" b="1" cap="all" dirty="0">
                <a:solidFill>
                  <a:srgbClr val="FF0000"/>
                </a:solidFill>
                <a:latin typeface="Arial" panose="020B0604020202020204" pitchFamily="34" charset="0"/>
                <a:cs typeface="Arial" panose="020B0604020202020204" pitchFamily="34" charset="0"/>
              </a:rPr>
              <a:t>Why did I become a </a:t>
            </a:r>
            <a:r>
              <a:rPr lang="en-GB" sz="1200" b="1" cap="all" dirty="0">
                <a:solidFill>
                  <a:srgbClr val="FF0000"/>
                </a:solidFill>
                <a:latin typeface="Arial" panose="020B0604020202020204" pitchFamily="34" charset="0"/>
              </a:rPr>
              <a:t>TRUSTEE</a:t>
            </a:r>
            <a:endParaRPr lang="en-GB" sz="1200" b="1" cap="all" dirty="0">
              <a:solidFill>
                <a:srgbClr val="FF0000"/>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200" dirty="0">
                <a:latin typeface="Arial"/>
                <a:cs typeface="Arial"/>
              </a:rPr>
              <a:t>With my children and my nieces having attended the school, I am passionate about supporting the staff and teachers to deliver the best outcomes for all our children. I also really enjoy learning new things and taking on new challenges, so the trustee role is really exciting.</a:t>
            </a:r>
            <a:endParaRPr lang="en-GB" sz="1200" dirty="0">
              <a:latin typeface="Arial" panose="020B0604020202020204" pitchFamily="34" charset="0"/>
              <a:cs typeface="Arial" panose="020B0604020202020204" pitchFamily="34" charset="0"/>
            </a:endParaRPr>
          </a:p>
          <a:p>
            <a:pPr marL="0" indent="0">
              <a:lnSpc>
                <a:spcPct val="120000"/>
              </a:lnSpc>
              <a:spcBef>
                <a:spcPts val="0"/>
              </a:spcBef>
              <a:buFont typeface="Arial" panose="020B0604020202020204" pitchFamily="34" charset="0"/>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Font typeface="Arial" panose="020B0604020202020204" pitchFamily="34" charset="0"/>
              <a:buNone/>
            </a:pPr>
            <a:r>
              <a:rPr lang="en-GB" sz="1200" b="1" cap="all" dirty="0">
                <a:solidFill>
                  <a:srgbClr val="FF0000"/>
                </a:solidFill>
                <a:latin typeface="Arial" panose="020B0604020202020204" pitchFamily="34" charset="0"/>
                <a:cs typeface="Arial" panose="020B0604020202020204" pitchFamily="34" charset="0"/>
              </a:rPr>
              <a:t>What I love the most about Applecroft </a:t>
            </a:r>
            <a:endParaRPr lang="en-GB" sz="1200" dirty="0">
              <a:solidFill>
                <a:srgbClr val="000000"/>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200" dirty="0">
                <a:latin typeface="Arial"/>
                <a:cs typeface="Arial"/>
              </a:rPr>
              <a:t>I love the fact that my children have always walked into </a:t>
            </a:r>
            <a:r>
              <a:rPr lang="en-GB" sz="1200" dirty="0" err="1">
                <a:latin typeface="Arial"/>
                <a:cs typeface="Arial"/>
              </a:rPr>
              <a:t>Applecroft</a:t>
            </a:r>
            <a:r>
              <a:rPr lang="en-GB" sz="1200" dirty="0">
                <a:latin typeface="Arial"/>
                <a:cs typeface="Arial"/>
              </a:rPr>
              <a:t> with a smile on their faces and have been so happy to learn in such a friendly, welcoming and supportive environment.</a:t>
            </a:r>
          </a:p>
        </p:txBody>
      </p:sp>
      <p:pic>
        <p:nvPicPr>
          <p:cNvPr id="6" name="Picture 5" descr="A person smiling for the camera&#10;&#10;Description automatically generated">
            <a:extLst>
              <a:ext uri="{FF2B5EF4-FFF2-40B4-BE49-F238E27FC236}">
                <a16:creationId xmlns:a16="http://schemas.microsoft.com/office/drawing/2014/main" id="{128758A4-199B-4CD8-82B2-C3C7ECC957A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9175"/>
          <a:stretch/>
        </p:blipFill>
        <p:spPr>
          <a:xfrm>
            <a:off x="434830" y="981074"/>
            <a:ext cx="2419200" cy="2648818"/>
          </a:xfrm>
          <a:prstGeom prst="rect">
            <a:avLst/>
          </a:prstGeom>
          <a:ln w="635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262011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Content Placeholder 2"/>
          <p:cNvSpPr>
            <a:spLocks noGrp="1"/>
          </p:cNvSpPr>
          <p:nvPr>
            <p:ph idx="1"/>
          </p:nvPr>
        </p:nvSpPr>
        <p:spPr>
          <a:xfrm>
            <a:off x="3078760" y="957441"/>
            <a:ext cx="5830348" cy="5154888"/>
          </a:xfrm>
        </p:spPr>
        <p:txBody>
          <a:bodyPr>
            <a:noAutofit/>
          </a:bodyPr>
          <a:lstStyle/>
          <a:p>
            <a:pPr marL="0" indent="0">
              <a:buNone/>
            </a:pPr>
            <a:r>
              <a:rPr lang="en-GB" sz="1200" b="1" dirty="0">
                <a:solidFill>
                  <a:srgbClr val="FF0000"/>
                </a:solidFill>
                <a:latin typeface="Arial" panose="020B0604020202020204" pitchFamily="34" charset="0"/>
              </a:rPr>
              <a:t>PROFILE</a:t>
            </a:r>
          </a:p>
          <a:p>
            <a:pPr marL="0" indent="0">
              <a:lnSpc>
                <a:spcPct val="100000"/>
              </a:lnSpc>
              <a:spcBef>
                <a:spcPts val="0"/>
              </a:spcBef>
              <a:buNone/>
            </a:pPr>
            <a:r>
              <a:rPr lang="en-GB" sz="1200" dirty="0">
                <a:latin typeface="Arial" panose="020B0604020202020204" pitchFamily="34" charset="0"/>
              </a:rPr>
              <a:t>I have been a Parent Trustee since 2021.</a:t>
            </a:r>
          </a:p>
          <a:p>
            <a:pPr marL="0" indent="0">
              <a:lnSpc>
                <a:spcPct val="100000"/>
              </a:lnSpc>
              <a:spcBef>
                <a:spcPts val="0"/>
              </a:spcBef>
              <a:buNone/>
            </a:pPr>
            <a:endParaRPr lang="en-US" sz="1200" dirty="0">
              <a:latin typeface="Arial" panose="020B0604020202020204" pitchFamily="34" charset="0"/>
            </a:endParaRPr>
          </a:p>
          <a:p>
            <a:pPr marL="0" indent="0">
              <a:lnSpc>
                <a:spcPct val="100000"/>
              </a:lnSpc>
              <a:spcBef>
                <a:spcPts val="0"/>
              </a:spcBef>
              <a:buNone/>
            </a:pPr>
            <a:r>
              <a:rPr lang="en-GB" sz="1200" b="1" dirty="0">
                <a:solidFill>
                  <a:srgbClr val="FF0000"/>
                </a:solidFill>
                <a:latin typeface="Arial" panose="020B0604020202020204" pitchFamily="34" charset="0"/>
              </a:rPr>
              <a:t>ABOUT ME</a:t>
            </a:r>
          </a:p>
          <a:p>
            <a:pPr marL="0" indent="0">
              <a:lnSpc>
                <a:spcPct val="100000"/>
              </a:lnSpc>
              <a:spcBef>
                <a:spcPts val="0"/>
              </a:spcBef>
              <a:buNone/>
            </a:pPr>
            <a:r>
              <a:rPr lang="en-GB" sz="1200" dirty="0">
                <a:effectLst/>
                <a:latin typeface="Arial" panose="020B0604020202020204" pitchFamily="34" charset="0"/>
                <a:ea typeface="Calibri" panose="020F0502020204030204" pitchFamily="34" charset="0"/>
                <a:cs typeface="Arial" panose="020B0604020202020204" pitchFamily="34" charset="0"/>
              </a:rPr>
              <a:t>Having just moved to Welwyn Garden City in 2020, we can finally call </a:t>
            </a:r>
            <a:r>
              <a:rPr lang="en-GB" sz="1200" dirty="0">
                <a:latin typeface="Arial" panose="020B0604020202020204" pitchFamily="34" charset="0"/>
                <a:ea typeface="Calibri" panose="020F0502020204030204" pitchFamily="34" charset="0"/>
                <a:cs typeface="Arial" panose="020B0604020202020204" pitchFamily="34" charset="0"/>
              </a:rPr>
              <a:t>it</a:t>
            </a:r>
            <a:r>
              <a:rPr lang="en-GB" sz="1200" dirty="0">
                <a:effectLst/>
                <a:latin typeface="Arial" panose="020B0604020202020204" pitchFamily="34" charset="0"/>
                <a:ea typeface="Calibri" panose="020F0502020204030204" pitchFamily="34" charset="0"/>
                <a:cs typeface="Arial" panose="020B0604020202020204" pitchFamily="34" charset="0"/>
              </a:rPr>
              <a:t> home. I am a mother to two beautiful children who attend the school. I graduated with a BA Honours Degree in Youth &amp; Community Work and a PGCE in Post Compulsory Education to become a qualified Youth Worker and Lecturer. I am currently a qualified Leadership Coach through the Institute for Leadership and Management providing accredited training and coaching programmes in secondary schools across the UK. I am an enthusiastic music and festival-goer who loves dancing, be it in a field or our living room. I am passionate about equality and inclusion and creating a fairer society for all, especially for our children. I love to spend time connecting and laughing with family and friends. </a:t>
            </a:r>
          </a:p>
          <a:p>
            <a:pPr marL="0" indent="0">
              <a:lnSpc>
                <a:spcPct val="100000"/>
              </a:lnSpc>
              <a:spcBef>
                <a:spcPts val="0"/>
              </a:spcBef>
              <a:buNone/>
            </a:pPr>
            <a:endParaRPr lang="en-GB" sz="1200" cap="all" dirty="0">
              <a:solidFill>
                <a:schemeClr val="accent2"/>
              </a:solidFill>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Why did I become a TRUSTEE</a:t>
            </a:r>
          </a:p>
          <a:p>
            <a:pPr marL="0" indent="0">
              <a:lnSpc>
                <a:spcPct val="100000"/>
              </a:lnSpc>
              <a:spcBef>
                <a:spcPts val="0"/>
              </a:spcBef>
              <a:buNone/>
            </a:pPr>
            <a:r>
              <a:rPr lang="en-GB" sz="1200" dirty="0">
                <a:effectLst/>
                <a:latin typeface="Arial" panose="020B0604020202020204" pitchFamily="34" charset="0"/>
                <a:ea typeface="Calibri" panose="020F0502020204030204" pitchFamily="34" charset="0"/>
                <a:cs typeface="Arial" panose="020B0604020202020204" pitchFamily="34" charset="0"/>
              </a:rPr>
              <a:t>I have a strong belief in the value of education and its role in creating equity and social mobility for all. I have the time and motivation to be an active member of the community and willing to volunteer at </a:t>
            </a:r>
            <a:r>
              <a:rPr lang="en-GB" sz="1200" dirty="0" err="1">
                <a:effectLst/>
                <a:latin typeface="Arial" panose="020B0604020202020204" pitchFamily="34" charset="0"/>
                <a:ea typeface="Calibri" panose="020F0502020204030204" pitchFamily="34" charset="0"/>
                <a:cs typeface="Arial" panose="020B0604020202020204" pitchFamily="34" charset="0"/>
              </a:rPr>
              <a:t>Applecroft</a:t>
            </a:r>
            <a:r>
              <a:rPr lang="en-GB" sz="1200" dirty="0">
                <a:effectLst/>
                <a:latin typeface="Arial" panose="020B0604020202020204" pitchFamily="34" charset="0"/>
                <a:ea typeface="Calibri" panose="020F0502020204030204" pitchFamily="34" charset="0"/>
                <a:cs typeface="Arial" panose="020B0604020202020204" pitchFamily="34" charset="0"/>
              </a:rPr>
              <a:t> to support staff and senior leaders in continuing to provide an outstanding education to the next generation. </a:t>
            </a:r>
          </a:p>
          <a:p>
            <a:pPr marL="0" indent="0">
              <a:lnSpc>
                <a:spcPct val="100000"/>
              </a:lnSpc>
              <a:spcBef>
                <a:spcPts val="0"/>
              </a:spcBef>
              <a:buNone/>
            </a:pPr>
            <a:endParaRPr lang="en-GB" sz="1200" dirty="0">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What I love the most about </a:t>
            </a:r>
            <a:r>
              <a:rPr lang="en-GB" sz="1200" b="1" cap="all" dirty="0" err="1">
                <a:solidFill>
                  <a:srgbClr val="FF0000"/>
                </a:solidFill>
                <a:latin typeface="Arial" panose="020B0604020202020204" pitchFamily="34" charset="0"/>
              </a:rPr>
              <a:t>Applecroft</a:t>
            </a:r>
            <a:endParaRPr lang="en-GB" sz="1200" b="1" cap="all" dirty="0">
              <a:solidFill>
                <a:srgbClr val="FF0000"/>
              </a:solidFill>
              <a:latin typeface="Arial" panose="020B0604020202020204" pitchFamily="34" charset="0"/>
            </a:endParaRPr>
          </a:p>
          <a:p>
            <a:pPr marL="0" indent="0">
              <a:lnSpc>
                <a:spcPct val="100000"/>
              </a:lnSpc>
              <a:spcBef>
                <a:spcPts val="0"/>
              </a:spcBef>
              <a:buNone/>
            </a:pPr>
            <a:r>
              <a:rPr lang="en-GB" sz="1200" dirty="0">
                <a:effectLst/>
                <a:latin typeface="Arial" panose="020B0604020202020204" pitchFamily="34" charset="0"/>
                <a:ea typeface="Calibri" panose="020F0502020204030204" pitchFamily="34" charset="0"/>
                <a:cs typeface="Arial" panose="020B0604020202020204" pitchFamily="34" charset="0"/>
              </a:rPr>
              <a:t>I love that </a:t>
            </a:r>
            <a:r>
              <a:rPr lang="en-GB" sz="1200" dirty="0" err="1">
                <a:effectLst/>
                <a:latin typeface="Arial" panose="020B0604020202020204" pitchFamily="34" charset="0"/>
                <a:ea typeface="Calibri" panose="020F0502020204030204" pitchFamily="34" charset="0"/>
                <a:cs typeface="Arial" panose="020B0604020202020204" pitchFamily="34" charset="0"/>
              </a:rPr>
              <a:t>Applecroft</a:t>
            </a:r>
            <a:r>
              <a:rPr lang="en-GB" sz="1200" dirty="0">
                <a:effectLst/>
                <a:latin typeface="Arial" panose="020B0604020202020204" pitchFamily="34" charset="0"/>
                <a:ea typeface="Calibri" panose="020F0502020204030204" pitchFamily="34" charset="0"/>
                <a:cs typeface="Arial" panose="020B0604020202020204" pitchFamily="34" charset="0"/>
              </a:rPr>
              <a:t> nurtures children as a whole, creating opportunities to learn leadership skills, develop independence, and aspire beyond the classroom. The warmth and dedication of the school and its parent/carers make it a unique community, which I am proud to be part of. </a:t>
            </a:r>
          </a:p>
        </p:txBody>
      </p:sp>
      <p:sp>
        <p:nvSpPr>
          <p:cNvPr id="2" name="Title 1"/>
          <p:cNvSpPr>
            <a:spLocks noGrp="1"/>
          </p:cNvSpPr>
          <p:nvPr>
            <p:ph type="title"/>
          </p:nvPr>
        </p:nvSpPr>
        <p:spPr/>
        <p:txBody>
          <a:bodyPr/>
          <a:lstStyle/>
          <a:p>
            <a:r>
              <a:rPr lang="en-GB" dirty="0"/>
              <a:t>Charlene Theophile</a:t>
            </a:r>
          </a:p>
        </p:txBody>
      </p:sp>
      <p:sp>
        <p:nvSpPr>
          <p:cNvPr id="9" name="Rectangle 8"/>
          <p:cNvSpPr/>
          <p:nvPr/>
        </p:nvSpPr>
        <p:spPr>
          <a:xfrm>
            <a:off x="434831" y="3801906"/>
            <a:ext cx="2713885" cy="1569660"/>
          </a:xfrm>
          <a:prstGeom prst="rect">
            <a:avLst/>
          </a:prstGeom>
        </p:spPr>
        <p:txBody>
          <a:bodyPr wrap="square">
            <a:spAutoFit/>
          </a:bodyPr>
          <a:lstStyle/>
          <a:p>
            <a:r>
              <a:rPr lang="en-GB" sz="1200" b="1" cap="all" dirty="0">
                <a:solidFill>
                  <a:srgbClr val="FF0000"/>
                </a:solidFill>
                <a:latin typeface="Arial" panose="020B0604020202020204" pitchFamily="34" charset="0"/>
              </a:rPr>
              <a:t>ROLE</a:t>
            </a:r>
          </a:p>
          <a:p>
            <a:pPr marL="176213" indent="-176213">
              <a:buClr>
                <a:srgbClr val="FF0000"/>
              </a:buClr>
              <a:buFont typeface="Courier New" charset="0"/>
              <a:buChar char="o"/>
              <a:tabLst>
                <a:tab pos="1285875" algn="l"/>
              </a:tabLst>
            </a:pPr>
            <a:r>
              <a:rPr lang="en-US" sz="1200" b="1" dirty="0">
                <a:latin typeface="Arial" panose="020B0604020202020204" pitchFamily="34" charset="0"/>
              </a:rPr>
              <a:t>Committees</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Curriculum &amp; Assessment Committee</a:t>
            </a:r>
          </a:p>
          <a:p>
            <a:pPr marL="357187" lvl="1">
              <a:lnSpc>
                <a:spcPct val="100000"/>
              </a:lnSpc>
              <a:spcBef>
                <a:spcPts val="0"/>
              </a:spcBef>
              <a:buClr>
                <a:schemeClr val="accent2"/>
              </a:buClr>
              <a:tabLst>
                <a:tab pos="1285875" algn="l"/>
              </a:tabLst>
            </a:pPr>
            <a:endParaRPr lang="en-US" sz="1200" b="1" dirty="0">
              <a:latin typeface="Arial" panose="020B0604020202020204" pitchFamily="34" charset="0"/>
            </a:endParaRPr>
          </a:p>
          <a:p>
            <a:pPr marL="176213" indent="-176213">
              <a:lnSpc>
                <a:spcPct val="100000"/>
              </a:lnSpc>
              <a:spcBef>
                <a:spcPts val="0"/>
              </a:spcBef>
              <a:buClr>
                <a:srgbClr val="FF0000"/>
              </a:buClr>
              <a:buFont typeface="Courier New" charset="0"/>
              <a:buChar char="o"/>
              <a:tabLst>
                <a:tab pos="1285875" algn="l"/>
              </a:tabLst>
            </a:pPr>
            <a:r>
              <a:rPr lang="en-US" sz="1200" b="1" dirty="0">
                <a:latin typeface="Arial" panose="020B0604020202020204" pitchFamily="34" charset="0"/>
              </a:rPr>
              <a:t>Trustee Links</a:t>
            </a:r>
          </a:p>
          <a:p>
            <a:pPr marL="360045" lvl="1" indent="-184150">
              <a:buClr>
                <a:srgbClr val="FF0000"/>
              </a:buClr>
              <a:buFont typeface="Wingdings" panose="05000000000000000000" pitchFamily="2" charset="2"/>
              <a:buChar char="§"/>
              <a:tabLst>
                <a:tab pos="1285875" algn="l"/>
              </a:tabLst>
            </a:pPr>
            <a:r>
              <a:rPr lang="en-US" sz="1200" i="1" dirty="0">
                <a:latin typeface="Arial" panose="020B0604020202020204" pitchFamily="34" charset="0"/>
              </a:rPr>
              <a:t>English Faculty</a:t>
            </a:r>
          </a:p>
          <a:p>
            <a:pPr marL="360045" lvl="1" indent="-184150">
              <a:buClr>
                <a:srgbClr val="FF0000"/>
              </a:buClr>
              <a:buFont typeface="Wingdings" panose="05000000000000000000" pitchFamily="2" charset="2"/>
              <a:buChar char="§"/>
              <a:tabLst>
                <a:tab pos="1285875" algn="l"/>
              </a:tabLst>
            </a:pPr>
            <a:r>
              <a:rPr lang="en-US" sz="1200" i="1" dirty="0">
                <a:latin typeface="Arial" panose="020B0604020202020204" pitchFamily="34" charset="0"/>
              </a:rPr>
              <a:t>Equalities link </a:t>
            </a:r>
            <a:endParaRPr lang="en-US" sz="1200" dirty="0">
              <a:latin typeface="Arial" panose="020B0604020202020204" pitchFamily="34" charset="0"/>
            </a:endParaRPr>
          </a:p>
        </p:txBody>
      </p:sp>
      <p:sp>
        <p:nvSpPr>
          <p:cNvPr id="6" name="Rectangle 5">
            <a:extLst>
              <a:ext uri="{FF2B5EF4-FFF2-40B4-BE49-F238E27FC236}">
                <a16:creationId xmlns:a16="http://schemas.microsoft.com/office/drawing/2014/main" id="{47D8E802-1A1B-4732-8BBC-41AE1CEC8B1A}"/>
              </a:ext>
            </a:extLst>
          </p:cNvPr>
          <p:cNvSpPr/>
          <p:nvPr/>
        </p:nvSpPr>
        <p:spPr>
          <a:xfrm>
            <a:off x="390698" y="1045800"/>
            <a:ext cx="2426400" cy="2383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0F99DB84-2BC9-46DD-95E8-65EA2DAD5A28}"/>
              </a:ext>
            </a:extLst>
          </p:cNvPr>
          <p:cNvPicPr>
            <a:picLocks noChangeAspect="1"/>
          </p:cNvPicPr>
          <p:nvPr/>
        </p:nvPicPr>
        <p:blipFill rotWithShape="1">
          <a:blip r:embed="rId4"/>
          <a:srcRect l="2233"/>
          <a:stretch/>
        </p:blipFill>
        <p:spPr>
          <a:xfrm>
            <a:off x="343282" y="867175"/>
            <a:ext cx="2521231" cy="2621319"/>
          </a:xfrm>
          <a:prstGeom prst="rect">
            <a:avLst/>
          </a:prstGeom>
        </p:spPr>
      </p:pic>
    </p:spTree>
    <p:extLst>
      <p:ext uri="{BB962C8B-B14F-4D97-AF65-F5344CB8AC3E}">
        <p14:creationId xmlns:p14="http://schemas.microsoft.com/office/powerpoint/2010/main" val="2095627020"/>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Content Placeholder 2"/>
          <p:cNvSpPr>
            <a:spLocks noGrp="1"/>
          </p:cNvSpPr>
          <p:nvPr>
            <p:ph idx="1"/>
          </p:nvPr>
        </p:nvSpPr>
        <p:spPr>
          <a:xfrm>
            <a:off x="3078760" y="957442"/>
            <a:ext cx="5674542" cy="3083335"/>
          </a:xfrm>
        </p:spPr>
        <p:txBody>
          <a:bodyPr>
            <a:noAutofit/>
          </a:bodyPr>
          <a:lstStyle/>
          <a:p>
            <a:pPr marL="0" indent="0">
              <a:buNone/>
            </a:pPr>
            <a:r>
              <a:rPr lang="en-GB" sz="1200" b="1" dirty="0">
                <a:solidFill>
                  <a:srgbClr val="FF0000"/>
                </a:solidFill>
                <a:latin typeface="Arial" panose="020B0604020202020204" pitchFamily="34" charset="0"/>
              </a:rPr>
              <a:t>PROFILE</a:t>
            </a:r>
          </a:p>
          <a:p>
            <a:pPr marL="0" indent="0">
              <a:lnSpc>
                <a:spcPct val="100000"/>
              </a:lnSpc>
              <a:spcBef>
                <a:spcPts val="0"/>
              </a:spcBef>
              <a:buNone/>
            </a:pPr>
            <a:r>
              <a:rPr lang="en-GB" sz="1200" dirty="0">
                <a:latin typeface="Arial" panose="020B0604020202020204" pitchFamily="34" charset="0"/>
              </a:rPr>
              <a:t>I have been a Parent Trustee since 2021.</a:t>
            </a:r>
          </a:p>
          <a:p>
            <a:pPr marL="0" indent="0">
              <a:lnSpc>
                <a:spcPct val="100000"/>
              </a:lnSpc>
              <a:spcBef>
                <a:spcPts val="0"/>
              </a:spcBef>
              <a:buNone/>
            </a:pPr>
            <a:endParaRPr lang="en-US" sz="1200" dirty="0">
              <a:latin typeface="Arial" panose="020B0604020202020204" pitchFamily="34" charset="0"/>
            </a:endParaRPr>
          </a:p>
          <a:p>
            <a:pPr marL="0" indent="0">
              <a:lnSpc>
                <a:spcPct val="100000"/>
              </a:lnSpc>
              <a:spcBef>
                <a:spcPts val="0"/>
              </a:spcBef>
              <a:buNone/>
            </a:pPr>
            <a:r>
              <a:rPr lang="en-GB" sz="1200" b="1" dirty="0">
                <a:solidFill>
                  <a:srgbClr val="FF0000"/>
                </a:solidFill>
                <a:latin typeface="Arial" panose="020B0604020202020204" pitchFamily="34" charset="0"/>
              </a:rPr>
              <a:t>ABOUT ME</a:t>
            </a:r>
          </a:p>
          <a:p>
            <a:pPr marL="0" indent="0">
              <a:lnSpc>
                <a:spcPct val="100000"/>
              </a:lnSpc>
              <a:spcBef>
                <a:spcPts val="0"/>
              </a:spcBef>
              <a:buNone/>
            </a:pPr>
            <a:r>
              <a:rPr lang="en-GB" sz="1200" dirty="0">
                <a:latin typeface="Arial" panose="020B0604020202020204" pitchFamily="34" charset="0"/>
              </a:rPr>
              <a:t>I am banker by trade and have worked for a Scandinavian Bank in the City of London for the last 20 years. The job in the City is why I moved to the UK as I am originally from Finland. The plan was to stay 12 months and here I am 18 years later! I am the father of 2 boys, both at </a:t>
            </a:r>
            <a:r>
              <a:rPr lang="en-GB" sz="1200" dirty="0" err="1">
                <a:latin typeface="Arial" panose="020B0604020202020204" pitchFamily="34" charset="0"/>
              </a:rPr>
              <a:t>Applecroft</a:t>
            </a:r>
            <a:r>
              <a:rPr lang="en-GB" sz="1200" dirty="0">
                <a:latin typeface="Arial" panose="020B0604020202020204" pitchFamily="34" charset="0"/>
              </a:rPr>
              <a:t>. One in Year 4 and the other in Year 2.</a:t>
            </a:r>
          </a:p>
          <a:p>
            <a:pPr marL="0" indent="0">
              <a:lnSpc>
                <a:spcPct val="100000"/>
              </a:lnSpc>
              <a:spcBef>
                <a:spcPts val="0"/>
              </a:spcBef>
              <a:buNone/>
            </a:pPr>
            <a:endParaRPr lang="en-GB" sz="1200" dirty="0">
              <a:latin typeface="Arial" panose="020B0604020202020204" pitchFamily="34" charset="0"/>
            </a:endParaRPr>
          </a:p>
          <a:p>
            <a:pPr marL="0" indent="0">
              <a:lnSpc>
                <a:spcPct val="100000"/>
              </a:lnSpc>
              <a:spcBef>
                <a:spcPts val="0"/>
              </a:spcBef>
              <a:buNone/>
            </a:pPr>
            <a:r>
              <a:rPr lang="en-GB" sz="1200" dirty="0">
                <a:latin typeface="Arial" panose="020B0604020202020204" pitchFamily="34" charset="0"/>
              </a:rPr>
              <a:t> I think the sense of community and the passion people have at </a:t>
            </a:r>
            <a:r>
              <a:rPr lang="en-GB" sz="1200" dirty="0" err="1">
                <a:latin typeface="Arial" panose="020B0604020202020204" pitchFamily="34" charset="0"/>
              </a:rPr>
              <a:t>Applecroft</a:t>
            </a:r>
            <a:r>
              <a:rPr lang="en-GB" sz="1200" dirty="0">
                <a:latin typeface="Arial" panose="020B0604020202020204" pitchFamily="34" charset="0"/>
              </a:rPr>
              <a:t> is lovely. Outside of work I enjoy cooking, watching the occasional sporting event and listening to ‘daddy music’ as my boys would say which for everyone else is rock music!</a:t>
            </a:r>
          </a:p>
          <a:p>
            <a:pPr marL="0" indent="0">
              <a:lnSpc>
                <a:spcPct val="100000"/>
              </a:lnSpc>
              <a:spcBef>
                <a:spcPts val="0"/>
              </a:spcBef>
              <a:buNone/>
            </a:pPr>
            <a:endParaRPr lang="en-GB" sz="1200" b="1" cap="all" dirty="0">
              <a:solidFill>
                <a:schemeClr val="accent2"/>
              </a:solidFill>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Why did I become a TRUSTEE</a:t>
            </a:r>
          </a:p>
          <a:p>
            <a:pPr marL="0" indent="0">
              <a:lnSpc>
                <a:spcPct val="100000"/>
              </a:lnSpc>
              <a:spcBef>
                <a:spcPts val="0"/>
              </a:spcBef>
              <a:buNone/>
            </a:pPr>
            <a:r>
              <a:rPr lang="en-GB" sz="1200" dirty="0">
                <a:latin typeface="Arial" panose="020B0604020202020204" pitchFamily="34" charset="0"/>
              </a:rPr>
              <a:t>I want to take part in the community I live in and I hope that my finance and management background will be of assistance to the school. </a:t>
            </a:r>
            <a:endParaRPr lang="sv-FI" sz="1200" dirty="0">
              <a:latin typeface="Arial" panose="020B0604020202020204" pitchFamily="34" charset="0"/>
            </a:endParaRPr>
          </a:p>
          <a:p>
            <a:pPr marL="0" indent="0">
              <a:lnSpc>
                <a:spcPct val="100000"/>
              </a:lnSpc>
              <a:spcBef>
                <a:spcPts val="0"/>
              </a:spcBef>
              <a:buNone/>
            </a:pPr>
            <a:endParaRPr lang="en-GB" sz="1200" dirty="0">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What I love the most about Applecroft </a:t>
            </a:r>
          </a:p>
          <a:p>
            <a:pPr marL="0" indent="0">
              <a:lnSpc>
                <a:spcPct val="100000"/>
              </a:lnSpc>
              <a:spcBef>
                <a:spcPts val="0"/>
              </a:spcBef>
              <a:buNone/>
            </a:pPr>
            <a:r>
              <a:rPr lang="en-GB" sz="1200" dirty="0">
                <a:latin typeface="Arial" panose="020B0604020202020204" pitchFamily="34" charset="0"/>
              </a:rPr>
              <a:t>The school has wonderful facilities both inside and outside of the classroom. I feel it is a happy and safe place where you can grow which is a great start for all the children. </a:t>
            </a:r>
            <a:r>
              <a:rPr lang="sv-FI" sz="1200" dirty="0">
                <a:latin typeface="Arial" panose="020B0604020202020204" pitchFamily="34" charset="0"/>
              </a:rPr>
              <a:t>. </a:t>
            </a:r>
            <a:endParaRPr lang="en-GB" sz="1200" dirty="0">
              <a:latin typeface="Arial" panose="020B0604020202020204" pitchFamily="34" charset="0"/>
            </a:endParaRPr>
          </a:p>
          <a:p>
            <a:pPr marL="0" indent="0">
              <a:lnSpc>
                <a:spcPct val="100000"/>
              </a:lnSpc>
              <a:spcBef>
                <a:spcPts val="0"/>
              </a:spcBef>
              <a:buNone/>
            </a:pPr>
            <a:endParaRPr lang="en-GB" sz="1200" b="1" cap="all" dirty="0">
              <a:solidFill>
                <a:schemeClr val="accent2"/>
              </a:solidFill>
              <a:latin typeface="Arial" panose="020B0604020202020204" pitchFamily="34" charset="0"/>
            </a:endParaRPr>
          </a:p>
        </p:txBody>
      </p:sp>
      <p:sp>
        <p:nvSpPr>
          <p:cNvPr id="2" name="Title 1"/>
          <p:cNvSpPr>
            <a:spLocks noGrp="1"/>
          </p:cNvSpPr>
          <p:nvPr>
            <p:ph type="title"/>
          </p:nvPr>
        </p:nvSpPr>
        <p:spPr/>
        <p:txBody>
          <a:bodyPr/>
          <a:lstStyle/>
          <a:p>
            <a:r>
              <a:rPr lang="en-GB" dirty="0"/>
              <a:t>Toni Virtanen</a:t>
            </a:r>
          </a:p>
        </p:txBody>
      </p:sp>
      <p:sp>
        <p:nvSpPr>
          <p:cNvPr id="9" name="Rectangle 8"/>
          <p:cNvSpPr/>
          <p:nvPr/>
        </p:nvSpPr>
        <p:spPr>
          <a:xfrm>
            <a:off x="434831" y="3801906"/>
            <a:ext cx="2713885"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all" spc="0" normalizeH="0" baseline="0" noProof="0" dirty="0">
                <a:ln>
                  <a:noFill/>
                </a:ln>
                <a:solidFill>
                  <a:srgbClr val="FF0000"/>
                </a:solidFill>
                <a:effectLst/>
                <a:uLnTx/>
                <a:uFillTx/>
                <a:latin typeface="Arial" panose="020B0604020202020204" pitchFamily="34" charset="0"/>
                <a:ea typeface="+mn-ea"/>
                <a:cs typeface="+mn-cs"/>
              </a:rPr>
              <a:t>ROLE</a:t>
            </a:r>
          </a:p>
          <a:p>
            <a:pPr marL="176213" marR="0" lvl="0" indent="-176213" algn="l" defTabSz="914400" rtl="0" eaLnBrk="1" fontAlgn="auto" latinLnBrk="0" hangingPunct="1">
              <a:lnSpc>
                <a:spcPct val="100000"/>
              </a:lnSpc>
              <a:spcBef>
                <a:spcPts val="0"/>
              </a:spcBef>
              <a:spcAft>
                <a:spcPts val="0"/>
              </a:spcAft>
              <a:buClr>
                <a:srgbClr val="FF0000"/>
              </a:buClr>
              <a:buSzTx/>
              <a:buFont typeface="Courier New" charset="0"/>
              <a:buChar char="o"/>
              <a:tabLst>
                <a:tab pos="1285875" algn="l"/>
              </a:tabLst>
              <a:defRPr/>
            </a:pP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Committees</a:t>
            </a:r>
          </a:p>
          <a:p>
            <a:pPr marL="360363" marR="0" lvl="1" indent="-184150" algn="l" defTabSz="9144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tab pos="1285875" algn="l"/>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Chair Finance&amp; Premises Committee</a:t>
            </a:r>
          </a:p>
          <a:p>
            <a:pPr marL="360363" marR="0" lvl="1" indent="-184150" algn="l" defTabSz="9144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tab pos="1285875" algn="l"/>
              </a:tabLst>
              <a:defRPr/>
            </a:pPr>
            <a:r>
              <a:rPr lang="en-GB" sz="1200" dirty="0">
                <a:solidFill>
                  <a:prstClr val="black"/>
                </a:solidFill>
                <a:latin typeface="Arial" panose="020B0604020202020204" pitchFamily="34" charset="0"/>
              </a:rPr>
              <a:t>Audit and Risk Committee</a:t>
            </a:r>
          </a:p>
          <a:p>
            <a:pPr marL="176213" marR="0" lvl="1" algn="l" defTabSz="914400" rtl="0" eaLnBrk="1" fontAlgn="auto" latinLnBrk="0" hangingPunct="1">
              <a:lnSpc>
                <a:spcPct val="100000"/>
              </a:lnSpc>
              <a:spcBef>
                <a:spcPts val="0"/>
              </a:spcBef>
              <a:spcAft>
                <a:spcPts val="0"/>
              </a:spcAft>
              <a:buClr>
                <a:srgbClr val="FF0000"/>
              </a:buClr>
              <a:buSzTx/>
              <a:tabLst>
                <a:tab pos="1285875" algn="l"/>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357187" marR="0" lvl="1" indent="0" algn="l" defTabSz="914400" rtl="0" eaLnBrk="1" fontAlgn="auto" latinLnBrk="0" hangingPunct="1">
              <a:lnSpc>
                <a:spcPct val="100000"/>
              </a:lnSpc>
              <a:spcBef>
                <a:spcPts val="0"/>
              </a:spcBef>
              <a:spcAft>
                <a:spcPts val="0"/>
              </a:spcAft>
              <a:buClr>
                <a:srgbClr val="ED7D31"/>
              </a:buClr>
              <a:buSzTx/>
              <a:buFontTx/>
              <a:buNone/>
              <a:tabLst>
                <a:tab pos="1285875" algn="l"/>
              </a:tabLst>
              <a:defRPr/>
            </a:pP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Trustee Links</a:t>
            </a:r>
          </a:p>
          <a:p>
            <a:pPr marL="360045" marR="0" lvl="1" indent="-184150" algn="l" defTabSz="9144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tab pos="1285875" algn="l"/>
              </a:tabLst>
              <a:defRPr/>
            </a:pPr>
            <a:r>
              <a:rPr lang="en-US" sz="1200" i="1" dirty="0">
                <a:solidFill>
                  <a:prstClr val="black"/>
                </a:solidFill>
                <a:latin typeface="Arial" panose="020B0604020202020204" pitchFamily="34" charset="0"/>
              </a:rPr>
              <a:t>Humanities faculty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 name="Rectangle 5">
            <a:extLst>
              <a:ext uri="{FF2B5EF4-FFF2-40B4-BE49-F238E27FC236}">
                <a16:creationId xmlns:a16="http://schemas.microsoft.com/office/drawing/2014/main" id="{47D8E802-1A1B-4732-8BBC-41AE1CEC8B1A}"/>
              </a:ext>
            </a:extLst>
          </p:cNvPr>
          <p:cNvSpPr/>
          <p:nvPr/>
        </p:nvSpPr>
        <p:spPr>
          <a:xfrm>
            <a:off x="390698" y="1045800"/>
            <a:ext cx="2426400" cy="2383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4"/>
          <a:stretch>
            <a:fillRect/>
          </a:stretch>
        </p:blipFill>
        <p:spPr>
          <a:xfrm>
            <a:off x="390698" y="1045800"/>
            <a:ext cx="2426400" cy="2485484"/>
          </a:xfrm>
          <a:prstGeom prst="rect">
            <a:avLst/>
          </a:prstGeom>
        </p:spPr>
      </p:pic>
    </p:spTree>
    <p:extLst>
      <p:ext uri="{BB962C8B-B14F-4D97-AF65-F5344CB8AC3E}">
        <p14:creationId xmlns:p14="http://schemas.microsoft.com/office/powerpoint/2010/main" val="129548489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078760" y="957442"/>
            <a:ext cx="5674542" cy="3083335"/>
          </a:xfrm>
        </p:spPr>
        <p:txBody>
          <a:bodyPr>
            <a:noAutofit/>
          </a:bodyPr>
          <a:lstStyle/>
          <a:p>
            <a:pPr marL="0" indent="0">
              <a:buNone/>
            </a:pPr>
            <a:r>
              <a:rPr lang="en-GB" sz="1200" b="1" dirty="0">
                <a:solidFill>
                  <a:srgbClr val="FF0000"/>
                </a:solidFill>
                <a:latin typeface="Arial" panose="020B0604020202020204" pitchFamily="34" charset="0"/>
              </a:rPr>
              <a:t>PROFILE</a:t>
            </a:r>
          </a:p>
          <a:p>
            <a:pPr marL="0" indent="0">
              <a:lnSpc>
                <a:spcPct val="100000"/>
              </a:lnSpc>
              <a:spcBef>
                <a:spcPts val="0"/>
              </a:spcBef>
              <a:buNone/>
            </a:pPr>
            <a:r>
              <a:rPr lang="en-GB" sz="1200" dirty="0">
                <a:latin typeface="Arial" panose="020B0604020202020204" pitchFamily="34" charset="0"/>
              </a:rPr>
              <a:t>I have been a Parent Trustee since 2023.</a:t>
            </a:r>
          </a:p>
          <a:p>
            <a:pPr marL="0" indent="0">
              <a:lnSpc>
                <a:spcPct val="100000"/>
              </a:lnSpc>
              <a:spcBef>
                <a:spcPts val="0"/>
              </a:spcBef>
              <a:buNone/>
            </a:pPr>
            <a:endParaRPr lang="en-US" sz="1200" dirty="0">
              <a:latin typeface="Arial" panose="020B0604020202020204" pitchFamily="34" charset="0"/>
            </a:endParaRPr>
          </a:p>
          <a:p>
            <a:pPr marL="0" indent="0">
              <a:lnSpc>
                <a:spcPct val="100000"/>
              </a:lnSpc>
              <a:spcBef>
                <a:spcPts val="0"/>
              </a:spcBef>
              <a:buNone/>
            </a:pPr>
            <a:r>
              <a:rPr lang="en-GB" sz="1200" b="1" dirty="0">
                <a:solidFill>
                  <a:srgbClr val="FF0000"/>
                </a:solidFill>
                <a:latin typeface="Arial" panose="020B0604020202020204" pitchFamily="34" charset="0"/>
              </a:rPr>
              <a:t>ABOUT ME</a:t>
            </a:r>
          </a:p>
          <a:p>
            <a:pPr marL="0" indent="0">
              <a:lnSpc>
                <a:spcPct val="100000"/>
              </a:lnSpc>
              <a:spcBef>
                <a:spcPts val="0"/>
              </a:spcBef>
              <a:buNone/>
            </a:pPr>
            <a:r>
              <a:rPr lang="en-GB" sz="1200" dirty="0">
                <a:latin typeface="Arial" panose="020B0604020202020204" pitchFamily="34" charset="0"/>
              </a:rPr>
              <a:t>I grew up in Northern Ireland and moved to England to study Mathematics at Imperial College in London. After graduating I started a job at an Investment Bank in the city and still work there almost 20 years later. In 2013, I moved out of London to Welwyn Garden City and it’s a decision I haven’t regretted once. My eldest daughter Rosalie is in Year 3, while my youngest Sophia is in Year 1.</a:t>
            </a:r>
          </a:p>
          <a:p>
            <a:pPr marL="0" indent="0">
              <a:lnSpc>
                <a:spcPct val="100000"/>
              </a:lnSpc>
              <a:spcBef>
                <a:spcPts val="0"/>
              </a:spcBef>
              <a:buNone/>
            </a:pPr>
            <a:endParaRPr lang="en-GB" sz="1200" b="1" dirty="0">
              <a:solidFill>
                <a:srgbClr val="FF0000"/>
              </a:solidFill>
              <a:latin typeface="Arial" panose="020B0604020202020204" pitchFamily="34" charset="0"/>
            </a:endParaRPr>
          </a:p>
          <a:p>
            <a:pPr marL="0" indent="0">
              <a:lnSpc>
                <a:spcPct val="100000"/>
              </a:lnSpc>
              <a:spcBef>
                <a:spcPts val="0"/>
              </a:spcBef>
              <a:buNone/>
            </a:pPr>
            <a:r>
              <a:rPr lang="en-GB" sz="1200" dirty="0">
                <a:latin typeface="Arial" panose="020B0604020202020204" pitchFamily="34" charset="0"/>
              </a:rPr>
              <a:t>Outside of work, I love to watch most sports, and played hockey for probably close to 30 years. However, seeing as my knees cant cope like they used to, I now direct that passion into following closely both Ulster and Irish Rugby teams. </a:t>
            </a:r>
            <a:endParaRPr lang="en-GB" sz="1200" b="1" dirty="0">
              <a:solidFill>
                <a:srgbClr val="FF0000"/>
              </a:solidFill>
              <a:latin typeface="Arial" panose="020B0604020202020204" pitchFamily="34" charset="0"/>
            </a:endParaRPr>
          </a:p>
          <a:p>
            <a:pPr marL="0" indent="0">
              <a:lnSpc>
                <a:spcPct val="100000"/>
              </a:lnSpc>
              <a:spcBef>
                <a:spcPts val="0"/>
              </a:spcBef>
              <a:buNone/>
            </a:pPr>
            <a:endParaRPr lang="en-GB" sz="1200" b="1" dirty="0">
              <a:solidFill>
                <a:srgbClr val="FF0000"/>
              </a:solidFill>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Why did I become a TRUSTEE </a:t>
            </a:r>
          </a:p>
          <a:p>
            <a:pPr marL="0" indent="0">
              <a:lnSpc>
                <a:spcPct val="100000"/>
              </a:lnSpc>
              <a:spcBef>
                <a:spcPts val="0"/>
              </a:spcBef>
              <a:buNone/>
            </a:pPr>
            <a:r>
              <a:rPr lang="en-GB" sz="1200" dirty="0">
                <a:latin typeface="Arial" panose="020B0604020202020204" pitchFamily="34" charset="0"/>
              </a:rPr>
              <a:t>Two-fold really - Firstly, with my family having really settled in the town, I have a strong passion to give back to the local community and secondly I truly believe that school can really help the children on so many levels and I really wanted to help ensure Applecroft continues to be an environment where they can thrive.</a:t>
            </a:r>
            <a:endParaRPr lang="en-GB" sz="1200" b="1" cap="all" dirty="0">
              <a:solidFill>
                <a:srgbClr val="FF0000"/>
              </a:solidFill>
              <a:latin typeface="Arial" panose="020B0604020202020204" pitchFamily="34" charset="0"/>
            </a:endParaRPr>
          </a:p>
          <a:p>
            <a:pPr marL="0" indent="0">
              <a:lnSpc>
                <a:spcPct val="100000"/>
              </a:lnSpc>
              <a:spcBef>
                <a:spcPts val="0"/>
              </a:spcBef>
              <a:buNone/>
            </a:pPr>
            <a:endParaRPr lang="en-GB" sz="1200" b="1" cap="all" dirty="0">
              <a:solidFill>
                <a:srgbClr val="FF0000"/>
              </a:solidFill>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What I love the most about Applecroft </a:t>
            </a:r>
          </a:p>
          <a:p>
            <a:pPr marL="0" indent="0">
              <a:lnSpc>
                <a:spcPct val="100000"/>
              </a:lnSpc>
              <a:spcBef>
                <a:spcPts val="0"/>
              </a:spcBef>
              <a:buNone/>
            </a:pPr>
            <a:r>
              <a:rPr lang="en-GB" sz="1200" dirty="0">
                <a:latin typeface="Arial" panose="020B0604020202020204" pitchFamily="34" charset="0"/>
              </a:rPr>
              <a:t>I love the strong sense of community that the students experience, but also, the parents through the many initiatives and activities hosted throughout the year.</a:t>
            </a:r>
            <a:endParaRPr lang="en-GB" sz="1200" b="1" cap="all" dirty="0">
              <a:solidFill>
                <a:schemeClr val="accent2"/>
              </a:solidFill>
              <a:latin typeface="Arial" panose="020B0604020202020204" pitchFamily="34" charset="0"/>
            </a:endParaRPr>
          </a:p>
        </p:txBody>
      </p:sp>
      <p:sp>
        <p:nvSpPr>
          <p:cNvPr id="2" name="Title 1"/>
          <p:cNvSpPr>
            <a:spLocks noGrp="1"/>
          </p:cNvSpPr>
          <p:nvPr>
            <p:ph type="title"/>
          </p:nvPr>
        </p:nvSpPr>
        <p:spPr/>
        <p:txBody>
          <a:bodyPr/>
          <a:lstStyle/>
          <a:p>
            <a:r>
              <a:rPr lang="en-GB" dirty="0"/>
              <a:t>Chris Clarke</a:t>
            </a:r>
          </a:p>
        </p:txBody>
      </p:sp>
      <p:sp>
        <p:nvSpPr>
          <p:cNvPr id="9" name="Rectangle 8"/>
          <p:cNvSpPr/>
          <p:nvPr/>
        </p:nvSpPr>
        <p:spPr>
          <a:xfrm>
            <a:off x="434831" y="3801906"/>
            <a:ext cx="2713885"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all" spc="0" normalizeH="0" baseline="0" noProof="0" dirty="0">
                <a:ln>
                  <a:noFill/>
                </a:ln>
                <a:solidFill>
                  <a:srgbClr val="FF0000"/>
                </a:solidFill>
                <a:effectLst/>
                <a:uLnTx/>
                <a:uFillTx/>
                <a:latin typeface="Arial" panose="020B0604020202020204" pitchFamily="34" charset="0"/>
                <a:ea typeface="+mn-ea"/>
                <a:cs typeface="+mn-cs"/>
              </a:rPr>
              <a:t>ROLE</a:t>
            </a:r>
          </a:p>
          <a:p>
            <a:pPr marL="176213" marR="0" lvl="0" indent="-176213" algn="l" defTabSz="914400" rtl="0" eaLnBrk="1" fontAlgn="auto" latinLnBrk="0" hangingPunct="1">
              <a:lnSpc>
                <a:spcPct val="100000"/>
              </a:lnSpc>
              <a:spcBef>
                <a:spcPts val="0"/>
              </a:spcBef>
              <a:spcAft>
                <a:spcPts val="0"/>
              </a:spcAft>
              <a:buClr>
                <a:srgbClr val="FF0000"/>
              </a:buClr>
              <a:buSzTx/>
              <a:buFont typeface="Courier New" charset="0"/>
              <a:buChar char="o"/>
              <a:tabLst>
                <a:tab pos="1285875" algn="l"/>
              </a:tabLst>
              <a:defRPr/>
            </a:pP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Committees</a:t>
            </a:r>
          </a:p>
          <a:p>
            <a:pPr marL="360363" marR="0" lvl="1" indent="-184150" algn="l" defTabSz="9144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tab pos="1285875" algn="l"/>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Finance &amp; Premises Committee</a:t>
            </a:r>
          </a:p>
          <a:p>
            <a:pPr marL="360363" marR="0" lvl="1" indent="-184150" algn="l" defTabSz="9144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tab pos="1285875" algn="l"/>
              </a:tabLst>
              <a:defRPr/>
            </a:pPr>
            <a:r>
              <a:rPr lang="en-GB" sz="1200" dirty="0">
                <a:solidFill>
                  <a:prstClr val="black"/>
                </a:solidFill>
                <a:latin typeface="Arial" panose="020B0604020202020204" pitchFamily="34" charset="0"/>
              </a:rPr>
              <a:t>Audit and Risk Committee</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357187" marR="0" lvl="1" indent="0" algn="l" defTabSz="914400" rtl="0" eaLnBrk="1" fontAlgn="auto" latinLnBrk="0" hangingPunct="1">
              <a:lnSpc>
                <a:spcPct val="100000"/>
              </a:lnSpc>
              <a:spcBef>
                <a:spcPts val="0"/>
              </a:spcBef>
              <a:spcAft>
                <a:spcPts val="0"/>
              </a:spcAft>
              <a:buClr>
                <a:srgbClr val="ED7D31"/>
              </a:buClr>
              <a:buSzTx/>
              <a:buFontTx/>
              <a:buNone/>
              <a:tabLst>
                <a:tab pos="1285875" algn="l"/>
              </a:tabLst>
              <a:defRPr/>
            </a:pP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176213" marR="0" lvl="0" indent="-176213" algn="l" defTabSz="914400" rtl="0" eaLnBrk="1" fontAlgn="auto" latinLnBrk="0" hangingPunct="1">
              <a:lnSpc>
                <a:spcPct val="100000"/>
              </a:lnSpc>
              <a:spcBef>
                <a:spcPts val="0"/>
              </a:spcBef>
              <a:spcAft>
                <a:spcPts val="0"/>
              </a:spcAft>
              <a:buClr>
                <a:srgbClr val="FF0000"/>
              </a:buClr>
              <a:buSzTx/>
              <a:buFont typeface="Courier New" charset="0"/>
              <a:buChar char="o"/>
              <a:tabLst>
                <a:tab pos="1285875" algn="l"/>
              </a:tabLst>
              <a:defRPr/>
            </a:pP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Trustee Links</a:t>
            </a:r>
          </a:p>
          <a:p>
            <a:pPr marL="633413" lvl="1" indent="-176213">
              <a:buClr>
                <a:srgbClr val="FF0000"/>
              </a:buClr>
              <a:buFont typeface="Courier New" charset="0"/>
              <a:buChar char="o"/>
              <a:tabLst>
                <a:tab pos="1285875" algn="l"/>
              </a:tabLst>
              <a:defRPr/>
            </a:pPr>
            <a:r>
              <a:rPr lang="en-US" sz="1200" b="1" dirty="0">
                <a:solidFill>
                  <a:prstClr val="black"/>
                </a:solidFill>
                <a:latin typeface="Arial" panose="020B0604020202020204" pitchFamily="34" charset="0"/>
              </a:rPr>
              <a:t>Creative Faculty</a:t>
            </a: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176213" marR="0" lvl="0" indent="-176213" algn="l" defTabSz="914400" rtl="0" eaLnBrk="1" fontAlgn="auto" latinLnBrk="0" hangingPunct="1">
              <a:lnSpc>
                <a:spcPct val="100000"/>
              </a:lnSpc>
              <a:spcBef>
                <a:spcPts val="0"/>
              </a:spcBef>
              <a:spcAft>
                <a:spcPts val="0"/>
              </a:spcAft>
              <a:buClr>
                <a:srgbClr val="FF0000"/>
              </a:buClr>
              <a:buSzTx/>
              <a:buFont typeface="Courier New" charset="0"/>
              <a:buChar char="o"/>
              <a:tabLst>
                <a:tab pos="1285875" algn="l"/>
              </a:tabLst>
              <a:defRPr/>
            </a:pP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8" name="Picture 7" descr="A person in a suit and tie&#10;&#10;Description automatically generated with medium confidence">
            <a:extLst>
              <a:ext uri="{FF2B5EF4-FFF2-40B4-BE49-F238E27FC236}">
                <a16:creationId xmlns:a16="http://schemas.microsoft.com/office/drawing/2014/main" id="{36AA0EB5-5703-2E24-F6E2-94DB5CBC1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831" y="957442"/>
            <a:ext cx="2025468" cy="2623958"/>
          </a:xfrm>
          <a:prstGeom prst="rect">
            <a:avLst/>
          </a:prstGeom>
        </p:spPr>
      </p:pic>
    </p:spTree>
    <p:extLst>
      <p:ext uri="{BB962C8B-B14F-4D97-AF65-F5344CB8AC3E}">
        <p14:creationId xmlns:p14="http://schemas.microsoft.com/office/powerpoint/2010/main" val="3251798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Content Placeholder 2"/>
          <p:cNvSpPr>
            <a:spLocks noGrp="1"/>
          </p:cNvSpPr>
          <p:nvPr>
            <p:ph idx="1"/>
          </p:nvPr>
        </p:nvSpPr>
        <p:spPr>
          <a:xfrm>
            <a:off x="3078760" y="957442"/>
            <a:ext cx="5674542" cy="3083335"/>
          </a:xfrm>
        </p:spPr>
        <p:txBody>
          <a:bodyPr>
            <a:noAutofit/>
          </a:bodyPr>
          <a:lstStyle/>
          <a:p>
            <a:pPr marL="0" indent="0">
              <a:buNone/>
            </a:pPr>
            <a:r>
              <a:rPr lang="en-GB" sz="1200" b="1" dirty="0">
                <a:solidFill>
                  <a:srgbClr val="FF0000"/>
                </a:solidFill>
                <a:latin typeface="Arial" panose="020B0604020202020204" pitchFamily="34" charset="0"/>
              </a:rPr>
              <a:t>PROFILE</a:t>
            </a:r>
          </a:p>
          <a:p>
            <a:pPr marL="0" indent="0">
              <a:lnSpc>
                <a:spcPct val="100000"/>
              </a:lnSpc>
              <a:spcBef>
                <a:spcPts val="0"/>
              </a:spcBef>
              <a:buNone/>
            </a:pPr>
            <a:r>
              <a:rPr lang="en-GB" sz="1200" dirty="0">
                <a:latin typeface="Arial" panose="020B0604020202020204" pitchFamily="34" charset="0"/>
              </a:rPr>
              <a:t>I have been a Parent Trustee since April 2023.</a:t>
            </a:r>
          </a:p>
          <a:p>
            <a:pPr marL="0" indent="0">
              <a:lnSpc>
                <a:spcPct val="100000"/>
              </a:lnSpc>
              <a:spcBef>
                <a:spcPts val="0"/>
              </a:spcBef>
              <a:buNone/>
            </a:pPr>
            <a:endParaRPr lang="en-US" sz="1200" dirty="0">
              <a:latin typeface="Arial" panose="020B0604020202020204" pitchFamily="34" charset="0"/>
            </a:endParaRPr>
          </a:p>
          <a:p>
            <a:pPr marL="0" indent="0">
              <a:lnSpc>
                <a:spcPct val="100000"/>
              </a:lnSpc>
              <a:spcBef>
                <a:spcPts val="0"/>
              </a:spcBef>
              <a:buNone/>
            </a:pPr>
            <a:r>
              <a:rPr lang="en-GB" sz="1200" b="1" dirty="0">
                <a:solidFill>
                  <a:srgbClr val="FF0000"/>
                </a:solidFill>
                <a:latin typeface="Arial" panose="020B0604020202020204" pitchFamily="34" charset="0"/>
              </a:rPr>
              <a:t>ABOUT ME</a:t>
            </a:r>
          </a:p>
          <a:p>
            <a:pPr marL="0" indent="0" algn="just">
              <a:lnSpc>
                <a:spcPct val="100000"/>
              </a:lnSpc>
              <a:spcBef>
                <a:spcPts val="0"/>
              </a:spcBef>
              <a:buNone/>
            </a:pPr>
            <a:r>
              <a:rPr lang="en-GB" sz="1200" dirty="0">
                <a:latin typeface="Arial" panose="020B0604020202020204" pitchFamily="34" charset="0"/>
              </a:rPr>
              <a:t>I am the father to two children, Dimitris and Angelika. Dimitris is currently in Year 3 at </a:t>
            </a:r>
            <a:r>
              <a:rPr lang="en-GB" sz="1200" dirty="0" err="1">
                <a:latin typeface="Arial" panose="020B0604020202020204" pitchFamily="34" charset="0"/>
              </a:rPr>
              <a:t>Applecroft</a:t>
            </a:r>
            <a:r>
              <a:rPr lang="en-GB" sz="1200" dirty="0">
                <a:latin typeface="Arial" panose="020B0604020202020204" pitchFamily="34" charset="0"/>
              </a:rPr>
              <a:t> while Angelika is still in nursery. I am also an Associate Professor of Innovative Construction Materials at the University of Hertfordshire, where I head the division of Civil Engineering and Built Environment as </a:t>
            </a:r>
            <a:r>
              <a:rPr lang="en-GB" sz="1200">
                <a:latin typeface="Arial" panose="020B0604020202020204" pitchFamily="34" charset="0"/>
              </a:rPr>
              <a:t>well as the </a:t>
            </a:r>
            <a:r>
              <a:rPr lang="en-GB" sz="1200" dirty="0">
                <a:latin typeface="Arial" panose="020B0604020202020204" pitchFamily="34" charset="0"/>
              </a:rPr>
              <a:t>Centre for Engineering Research.</a:t>
            </a:r>
          </a:p>
          <a:p>
            <a:pPr marL="0" indent="0" algn="just">
              <a:lnSpc>
                <a:spcPct val="100000"/>
              </a:lnSpc>
              <a:spcBef>
                <a:spcPts val="0"/>
              </a:spcBef>
              <a:buNone/>
            </a:pPr>
            <a:endParaRPr lang="en-GB" sz="1200" dirty="0">
              <a:latin typeface="Arial" panose="020B0604020202020204" pitchFamily="34" charset="0"/>
            </a:endParaRPr>
          </a:p>
          <a:p>
            <a:pPr marL="0" indent="0" algn="just">
              <a:lnSpc>
                <a:spcPct val="100000"/>
              </a:lnSpc>
              <a:spcBef>
                <a:spcPts val="0"/>
              </a:spcBef>
              <a:buNone/>
            </a:pPr>
            <a:r>
              <a:rPr lang="en-GB" sz="1200" dirty="0">
                <a:latin typeface="Arial" panose="020B0604020202020204" pitchFamily="34" charset="0"/>
              </a:rPr>
              <a:t>I have been involved in supporting the learning journeys of young people for more than 15 years at a variety of higher education environments, including local colleges and the University of Cambridge. </a:t>
            </a:r>
          </a:p>
          <a:p>
            <a:pPr marL="0" indent="0" algn="just">
              <a:lnSpc>
                <a:spcPct val="100000"/>
              </a:lnSpc>
              <a:spcBef>
                <a:spcPts val="0"/>
              </a:spcBef>
              <a:buNone/>
            </a:pPr>
            <a:endParaRPr lang="en-GB" sz="1200" dirty="0">
              <a:latin typeface="Arial" panose="020B0604020202020204" pitchFamily="34" charset="0"/>
            </a:endParaRPr>
          </a:p>
          <a:p>
            <a:pPr marL="0" indent="0" algn="just">
              <a:lnSpc>
                <a:spcPct val="100000"/>
              </a:lnSpc>
              <a:spcBef>
                <a:spcPts val="0"/>
              </a:spcBef>
              <a:buNone/>
            </a:pPr>
            <a:r>
              <a:rPr lang="en-GB" sz="1200" dirty="0">
                <a:latin typeface="Arial" panose="020B0604020202020204" pitchFamily="34" charset="0"/>
              </a:rPr>
              <a:t>Outside work, I have a passion for cooking and enjoy anything related to history and space exploration. </a:t>
            </a:r>
          </a:p>
          <a:p>
            <a:pPr marL="0" indent="0" algn="just">
              <a:lnSpc>
                <a:spcPct val="100000"/>
              </a:lnSpc>
              <a:spcBef>
                <a:spcPts val="0"/>
              </a:spcBef>
              <a:buNone/>
            </a:pPr>
            <a:endParaRPr lang="en-GB" sz="1200" dirty="0">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Why did I become a TRUSTEE</a:t>
            </a:r>
          </a:p>
          <a:p>
            <a:pPr marL="0" indent="0">
              <a:lnSpc>
                <a:spcPct val="100000"/>
              </a:lnSpc>
              <a:spcBef>
                <a:spcPts val="0"/>
              </a:spcBef>
              <a:buNone/>
            </a:pPr>
            <a:r>
              <a:rPr lang="en-GB" sz="1200" dirty="0">
                <a:latin typeface="Arial" panose="020B0604020202020204" pitchFamily="34" charset="0"/>
              </a:rPr>
              <a:t>Becoming a school trustee is an excellent opportunity for me to take active part in school life and support the school in the best way I can. I am especially passionate about STEM subjects and hope to contribute my knowledge and experience in the field of higher education towards our school’s needs.</a:t>
            </a:r>
            <a:endParaRPr lang="en-GB" sz="1200" cap="all" dirty="0">
              <a:latin typeface="Arial" panose="020B0604020202020204" pitchFamily="34" charset="0"/>
            </a:endParaRPr>
          </a:p>
          <a:p>
            <a:pPr marL="0" indent="0">
              <a:lnSpc>
                <a:spcPct val="100000"/>
              </a:lnSpc>
              <a:spcBef>
                <a:spcPts val="0"/>
              </a:spcBef>
              <a:buNone/>
            </a:pPr>
            <a:endParaRPr lang="en-GB" sz="1200" cap="all" dirty="0">
              <a:latin typeface="Arial" panose="020B0604020202020204" pitchFamily="34" charset="0"/>
            </a:endParaRPr>
          </a:p>
          <a:p>
            <a:pPr marL="0" indent="0">
              <a:lnSpc>
                <a:spcPct val="100000"/>
              </a:lnSpc>
              <a:spcBef>
                <a:spcPts val="0"/>
              </a:spcBef>
              <a:buNone/>
            </a:pPr>
            <a:r>
              <a:rPr lang="en-GB" sz="1200" b="1" cap="all" dirty="0">
                <a:solidFill>
                  <a:srgbClr val="FF0000"/>
                </a:solidFill>
                <a:latin typeface="Arial" panose="020B0604020202020204" pitchFamily="34" charset="0"/>
              </a:rPr>
              <a:t>What I love the most about Applecroft </a:t>
            </a:r>
          </a:p>
          <a:p>
            <a:pPr marL="0" indent="0">
              <a:lnSpc>
                <a:spcPct val="100000"/>
              </a:lnSpc>
              <a:spcBef>
                <a:spcPts val="0"/>
              </a:spcBef>
              <a:buNone/>
            </a:pPr>
            <a:r>
              <a:rPr lang="en-GB" sz="1200" dirty="0">
                <a:latin typeface="Arial" panose="020B0604020202020204" pitchFamily="34" charset="0"/>
              </a:rPr>
              <a:t>As a new parent 4 years ago, I came to love the school’s vision and strategy. As an active member of the school, I love the strong sense of community and the excellent facilities.</a:t>
            </a:r>
            <a:endParaRPr lang="en-GB" sz="1200" b="1" cap="all" dirty="0">
              <a:solidFill>
                <a:schemeClr val="accent2"/>
              </a:solidFill>
              <a:latin typeface="Arial" panose="020B0604020202020204" pitchFamily="34" charset="0"/>
            </a:endParaRPr>
          </a:p>
        </p:txBody>
      </p:sp>
      <p:sp>
        <p:nvSpPr>
          <p:cNvPr id="2" name="Title 1"/>
          <p:cNvSpPr>
            <a:spLocks noGrp="1"/>
          </p:cNvSpPr>
          <p:nvPr>
            <p:ph type="title"/>
          </p:nvPr>
        </p:nvSpPr>
        <p:spPr/>
        <p:txBody>
          <a:bodyPr/>
          <a:lstStyle/>
          <a:p>
            <a:r>
              <a:rPr lang="en-GB" dirty="0" err="1"/>
              <a:t>Antonios</a:t>
            </a:r>
            <a:r>
              <a:rPr lang="en-GB" dirty="0"/>
              <a:t> </a:t>
            </a:r>
            <a:r>
              <a:rPr lang="en-GB" dirty="0" err="1"/>
              <a:t>Kanellopoulos</a:t>
            </a:r>
            <a:endParaRPr lang="en-GB" dirty="0"/>
          </a:p>
        </p:txBody>
      </p:sp>
      <p:sp>
        <p:nvSpPr>
          <p:cNvPr id="9" name="Rectangle 8"/>
          <p:cNvSpPr/>
          <p:nvPr/>
        </p:nvSpPr>
        <p:spPr>
          <a:xfrm>
            <a:off x="434831" y="3801906"/>
            <a:ext cx="2713885"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all" spc="0" normalizeH="0" baseline="0" noProof="0" dirty="0">
                <a:ln>
                  <a:noFill/>
                </a:ln>
                <a:solidFill>
                  <a:srgbClr val="FF0000"/>
                </a:solidFill>
                <a:effectLst/>
                <a:uLnTx/>
                <a:uFillTx/>
                <a:latin typeface="Arial" panose="020B0604020202020204" pitchFamily="34" charset="0"/>
                <a:ea typeface="+mn-ea"/>
                <a:cs typeface="+mn-cs"/>
              </a:rPr>
              <a:t>ROLE</a:t>
            </a:r>
          </a:p>
          <a:p>
            <a:pPr marL="176213" marR="0" lvl="0" indent="-176213" algn="l" defTabSz="914400" rtl="0" eaLnBrk="1" fontAlgn="auto" latinLnBrk="0" hangingPunct="1">
              <a:lnSpc>
                <a:spcPct val="100000"/>
              </a:lnSpc>
              <a:spcBef>
                <a:spcPts val="0"/>
              </a:spcBef>
              <a:spcAft>
                <a:spcPts val="0"/>
              </a:spcAft>
              <a:buClr>
                <a:srgbClr val="FF0000"/>
              </a:buClr>
              <a:buSzTx/>
              <a:buFont typeface="Courier New" charset="0"/>
              <a:buChar char="o"/>
              <a:tabLst>
                <a:tab pos="1285875" algn="l"/>
              </a:tabLst>
              <a:defRPr/>
            </a:pP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Committees</a:t>
            </a:r>
          </a:p>
          <a:p>
            <a:pPr marL="360363" marR="0" lvl="1" indent="-184150" algn="l" defTabSz="9144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tab pos="1285875" algn="l"/>
              </a:tabLst>
              <a:defRPr/>
            </a:pPr>
            <a:r>
              <a:rPr lang="en-GB" sz="1200" dirty="0">
                <a:latin typeface="Arial" panose="020B0604020202020204" pitchFamily="34" charset="0"/>
              </a:rPr>
              <a:t>Pupil &amp; Personnel Welfare Committee</a:t>
            </a: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176213" marR="0" lvl="0" indent="-176213" algn="l" defTabSz="914400" rtl="0" eaLnBrk="1" fontAlgn="auto" latinLnBrk="0" hangingPunct="1">
              <a:lnSpc>
                <a:spcPct val="100000"/>
              </a:lnSpc>
              <a:spcBef>
                <a:spcPts val="0"/>
              </a:spcBef>
              <a:spcAft>
                <a:spcPts val="0"/>
              </a:spcAft>
              <a:buClr>
                <a:srgbClr val="FF0000"/>
              </a:buClr>
              <a:buSzTx/>
              <a:buFont typeface="Courier New" charset="0"/>
              <a:buChar char="o"/>
              <a:tabLst>
                <a:tab pos="1285875" algn="l"/>
              </a:tabLst>
              <a:defRPr/>
            </a:pP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Trustee Links</a:t>
            </a:r>
          </a:p>
          <a:p>
            <a:pPr marL="633413" lvl="1" indent="-176213">
              <a:buClr>
                <a:srgbClr val="FF0000"/>
              </a:buClr>
              <a:buFont typeface="Courier New" charset="0"/>
              <a:buChar char="o"/>
              <a:tabLst>
                <a:tab pos="1285875" algn="l"/>
              </a:tabLst>
              <a:defRPr/>
            </a:pPr>
            <a:r>
              <a:rPr lang="en-US" sz="1200" b="1" dirty="0">
                <a:solidFill>
                  <a:prstClr val="black"/>
                </a:solidFill>
                <a:latin typeface="Arial" panose="020B0604020202020204" pitchFamily="34" charset="0"/>
              </a:rPr>
              <a:t>STEM faculty</a:t>
            </a: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 name="Rectangle 5">
            <a:extLst>
              <a:ext uri="{FF2B5EF4-FFF2-40B4-BE49-F238E27FC236}">
                <a16:creationId xmlns:a16="http://schemas.microsoft.com/office/drawing/2014/main" id="{47D8E802-1A1B-4732-8BBC-41AE1CEC8B1A}"/>
              </a:ext>
            </a:extLst>
          </p:cNvPr>
          <p:cNvSpPr/>
          <p:nvPr/>
        </p:nvSpPr>
        <p:spPr>
          <a:xfrm>
            <a:off x="390698" y="1045800"/>
            <a:ext cx="2426400" cy="2383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descr="A person with a beard&#10;&#10;Description automatically generated with medium confidence">
            <a:extLst>
              <a:ext uri="{FF2B5EF4-FFF2-40B4-BE49-F238E27FC236}">
                <a16:creationId xmlns:a16="http://schemas.microsoft.com/office/drawing/2014/main" id="{9AA58CB8-6C70-2A9A-50C5-3D2D22E1596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0770" r="424" b="7028"/>
          <a:stretch/>
        </p:blipFill>
        <p:spPr>
          <a:xfrm>
            <a:off x="390698" y="1045800"/>
            <a:ext cx="2426400" cy="2498678"/>
          </a:xfrm>
          <a:prstGeom prst="rect">
            <a:avLst/>
          </a:prstGeom>
        </p:spPr>
      </p:pic>
    </p:spTree>
    <p:extLst>
      <p:ext uri="{BB962C8B-B14F-4D97-AF65-F5344CB8AC3E}">
        <p14:creationId xmlns:p14="http://schemas.microsoft.com/office/powerpoint/2010/main" val="2305174348"/>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2476870" y="1145988"/>
            <a:ext cx="6270819" cy="4376290"/>
          </a:xfrm>
        </p:spPr>
        <p:txBody>
          <a:bodyPr lIns="68580" tIns="34290" rIns="68580" bIns="34290" anchor="t">
            <a:noAutofit/>
          </a:bodyPr>
          <a:lstStyle/>
          <a:p>
            <a:pPr marL="0" indent="0">
              <a:lnSpc>
                <a:spcPct val="100000"/>
              </a:lnSpc>
              <a:spcBef>
                <a:spcPts val="0"/>
              </a:spcBef>
              <a:buNone/>
            </a:pPr>
            <a:r>
              <a:rPr lang="en-GB" sz="1100" b="1" cap="all" dirty="0">
                <a:solidFill>
                  <a:srgbClr val="FF0000"/>
                </a:solidFill>
                <a:latin typeface="Arial"/>
                <a:cs typeface="Arial"/>
              </a:rPr>
              <a:t>PROFILE  </a:t>
            </a:r>
            <a:endParaRPr lang="en-GB" sz="1100" cap="all" dirty="0">
              <a:solidFill>
                <a:srgbClr val="FF0000"/>
              </a:solidFill>
              <a:latin typeface="Arial"/>
              <a:cs typeface="Arial"/>
            </a:endParaRPr>
          </a:p>
          <a:p>
            <a:pPr marL="0" indent="0">
              <a:lnSpc>
                <a:spcPct val="100000"/>
              </a:lnSpc>
              <a:spcBef>
                <a:spcPts val="0"/>
              </a:spcBef>
              <a:buNone/>
            </a:pPr>
            <a:r>
              <a:rPr lang="en-GB" sz="1100" cap="all" dirty="0">
                <a:latin typeface="Arial"/>
                <a:cs typeface="Arial"/>
              </a:rPr>
              <a:t>I </a:t>
            </a:r>
            <a:r>
              <a:rPr lang="en-GB" sz="1100" dirty="0">
                <a:latin typeface="Arial"/>
                <a:cs typeface="Arial"/>
              </a:rPr>
              <a:t>joined as a Member appointed Trustee in November 2024.</a:t>
            </a:r>
            <a:endParaRPr lang="en-GB" sz="1100" dirty="0">
              <a:latin typeface="Arial" panose="020B0604020202020204" pitchFamily="34" charset="0"/>
              <a:cs typeface="Arial"/>
            </a:endParaRPr>
          </a:p>
          <a:p>
            <a:pPr marL="0" indent="0">
              <a:lnSpc>
                <a:spcPct val="100000"/>
              </a:lnSpc>
              <a:spcBef>
                <a:spcPts val="0"/>
              </a:spcBef>
              <a:buNone/>
            </a:pPr>
            <a:endParaRPr lang="en-US" sz="1100" dirty="0">
              <a:latin typeface="Arial" panose="020B0604020202020204" pitchFamily="34" charset="0"/>
            </a:endParaRPr>
          </a:p>
          <a:p>
            <a:pPr marL="0" indent="0">
              <a:lnSpc>
                <a:spcPct val="100000"/>
              </a:lnSpc>
              <a:spcBef>
                <a:spcPts val="0"/>
              </a:spcBef>
              <a:buNone/>
            </a:pPr>
            <a:r>
              <a:rPr lang="en-GB" sz="1100" b="1" cap="all" dirty="0">
                <a:solidFill>
                  <a:srgbClr val="FF0000"/>
                </a:solidFill>
                <a:latin typeface="Arial"/>
                <a:cs typeface="Arial"/>
              </a:rPr>
              <a:t>About me </a:t>
            </a:r>
            <a:r>
              <a:rPr lang="en-GB" sz="1100" cap="all" dirty="0">
                <a:solidFill>
                  <a:srgbClr val="000000"/>
                </a:solidFill>
                <a:latin typeface="Arial"/>
                <a:cs typeface="Arial"/>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I have lived in WGC for nearly 40 years and our four children, now all in their 30s attended </a:t>
            </a:r>
            <a:r>
              <a:rPr kumimoji="0" lang="en-US" altLang="en-US" sz="1100" b="0" i="0" u="none" strike="noStrike" cap="none" normalizeH="0" baseline="0" dirty="0" err="1">
                <a:ln>
                  <a:noFill/>
                </a:ln>
                <a:solidFill>
                  <a:srgbClr val="222222"/>
                </a:solidFill>
                <a:effectLst/>
                <a:latin typeface="Arial" panose="020B0604020202020204" pitchFamily="34" charset="0"/>
                <a:cs typeface="Arial" panose="020B0604020202020204" pitchFamily="34" charset="0"/>
              </a:rPr>
              <a:t>Applecroft</a:t>
            </a: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I am now retired after a career in nursing and setting up and managing a Home Care company based here in WGC.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Outside of work I enjoy dog walking, travelling, visiting friends and family and baking!</a:t>
            </a:r>
          </a:p>
          <a:p>
            <a:pPr marL="0" indent="0">
              <a:lnSpc>
                <a:spcPct val="10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00000"/>
              </a:lnSpc>
              <a:spcBef>
                <a:spcPts val="0"/>
              </a:spcBef>
              <a:buNone/>
            </a:pPr>
            <a:r>
              <a:rPr lang="en-GB" sz="1100" b="1" cap="all" dirty="0">
                <a:solidFill>
                  <a:srgbClr val="FF0000"/>
                </a:solidFill>
                <a:latin typeface="Arial"/>
                <a:cs typeface="Arial"/>
              </a:rPr>
              <a:t>Why did I become A </a:t>
            </a:r>
            <a:r>
              <a:rPr lang="en-GB" sz="1100" b="1" cap="all" dirty="0">
                <a:solidFill>
                  <a:srgbClr val="FF0000"/>
                </a:solidFill>
                <a:latin typeface="Arial" panose="020B0604020202020204" pitchFamily="34" charset="0"/>
              </a:rPr>
              <a:t>TRUSTEE</a:t>
            </a:r>
            <a:r>
              <a:rPr lang="en-GB" sz="1100" b="1" cap="all" dirty="0">
                <a:solidFill>
                  <a:srgbClr val="FF0000"/>
                </a:solidFill>
                <a:latin typeface="Arial"/>
                <a:cs typeface="Arial"/>
              </a:rPr>
              <a:t> </a:t>
            </a:r>
          </a:p>
          <a:p>
            <a:pPr marL="0" indent="0">
              <a:lnSpc>
                <a:spcPct val="100000"/>
              </a:lnSpc>
              <a:spcBef>
                <a:spcPts val="0"/>
              </a:spcBef>
              <a:buNone/>
            </a:pPr>
            <a:r>
              <a:rPr lang="en-US" altLang="en-US" sz="1100" dirty="0">
                <a:solidFill>
                  <a:srgbClr val="222222"/>
                </a:solidFill>
                <a:latin typeface="Arial" panose="020B0604020202020204" pitchFamily="34" charset="0"/>
                <a:cs typeface="Arial" panose="020B0604020202020204" pitchFamily="34" charset="0"/>
              </a:rPr>
              <a:t>I am pleased to be able to help in any way I can, contributing and giving back to the school which served our family so well. </a:t>
            </a:r>
          </a:p>
          <a:p>
            <a:pPr marL="0" indent="0">
              <a:lnSpc>
                <a:spcPct val="100000"/>
              </a:lnSpc>
              <a:spcBef>
                <a:spcPts val="0"/>
              </a:spcBef>
              <a:buNone/>
            </a:pPr>
            <a:endParaRPr lang="en-GB" sz="1100" dirty="0">
              <a:solidFill>
                <a:srgbClr val="222222"/>
              </a:solidFill>
              <a:latin typeface="Arial" panose="020B0604020202020204" pitchFamily="34" charset="0"/>
              <a:cs typeface="Arial" panose="020B0604020202020204" pitchFamily="34" charset="0"/>
            </a:endParaRPr>
          </a:p>
          <a:p>
            <a:pPr marL="0" indent="0">
              <a:lnSpc>
                <a:spcPct val="100000"/>
              </a:lnSpc>
              <a:spcBef>
                <a:spcPts val="0"/>
              </a:spcBef>
              <a:buNone/>
            </a:pPr>
            <a:r>
              <a:rPr lang="en-GB" sz="1100" b="1" cap="all" dirty="0">
                <a:solidFill>
                  <a:srgbClr val="FF0000"/>
                </a:solidFill>
                <a:latin typeface="Arial"/>
                <a:cs typeface="Arial"/>
              </a:rPr>
              <a:t>What I love the most about </a:t>
            </a:r>
            <a:r>
              <a:rPr lang="en-GB" sz="1100" b="1" cap="all" dirty="0" err="1">
                <a:solidFill>
                  <a:srgbClr val="FF0000"/>
                </a:solidFill>
                <a:latin typeface="Arial"/>
                <a:cs typeface="Arial"/>
              </a:rPr>
              <a:t>Applecroft</a:t>
            </a:r>
            <a:r>
              <a:rPr lang="en-GB" sz="1100" b="1" cap="all" dirty="0">
                <a:solidFill>
                  <a:srgbClr val="FF0000"/>
                </a:solidFill>
                <a:latin typeface="Arial"/>
                <a:cs typeface="Arial"/>
              </a:rPr>
              <a:t> </a:t>
            </a:r>
          </a:p>
          <a:p>
            <a:pPr marL="0" indent="0">
              <a:lnSpc>
                <a:spcPct val="100000"/>
              </a:lnSpc>
              <a:spcBef>
                <a:spcPts val="0"/>
              </a:spcBef>
              <a:buNone/>
            </a:pPr>
            <a:r>
              <a:rPr lang="en-GB" sz="1100" dirty="0">
                <a:latin typeface="Arial"/>
                <a:cs typeface="Arial"/>
              </a:rPr>
              <a:t> </a:t>
            </a:r>
            <a:r>
              <a:rPr kumimoji="0" lang="en-US" altLang="en-US" sz="12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I love that for so many years the care and support shown to the children has been of utmost importance to the staff. The experiences outside of the curriculum are still very special and unique in today’s world of teaching.</a:t>
            </a:r>
          </a:p>
          <a:p>
            <a:pPr marL="0" indent="0">
              <a:lnSpc>
                <a:spcPct val="100000"/>
              </a:lnSpc>
              <a:spcBef>
                <a:spcPts val="0"/>
              </a:spcBef>
              <a:buNone/>
            </a:pPr>
            <a:endParaRPr lang="en-GB" sz="1200" dirty="0">
              <a:latin typeface="Arial" panose="020B0604020202020204" pitchFamily="34" charset="0"/>
              <a:cs typeface="Arial"/>
            </a:endParaRPr>
          </a:p>
        </p:txBody>
      </p:sp>
      <p:sp>
        <p:nvSpPr>
          <p:cNvPr id="3" name="Title 2"/>
          <p:cNvSpPr>
            <a:spLocks noGrp="1"/>
          </p:cNvSpPr>
          <p:nvPr>
            <p:ph type="title"/>
          </p:nvPr>
        </p:nvSpPr>
        <p:spPr/>
        <p:txBody>
          <a:bodyPr lIns="68580" tIns="34290" rIns="68580" bIns="34290" anchor="b">
            <a:normAutofit/>
          </a:bodyPr>
          <a:lstStyle/>
          <a:p>
            <a:r>
              <a:rPr lang="en-GB" dirty="0"/>
              <a:t>Caroline Buckley</a:t>
            </a:r>
          </a:p>
        </p:txBody>
      </p:sp>
      <p:sp>
        <p:nvSpPr>
          <p:cNvPr id="8" name="Rectangle 7"/>
          <p:cNvSpPr/>
          <p:nvPr/>
        </p:nvSpPr>
        <p:spPr>
          <a:xfrm>
            <a:off x="197073" y="3745522"/>
            <a:ext cx="2173265" cy="1977464"/>
          </a:xfrm>
          <a:prstGeom prst="rect">
            <a:avLst/>
          </a:prstGeom>
        </p:spPr>
        <p:txBody>
          <a:bodyPr wrap="square" lIns="68580" tIns="34290" rIns="68580" bIns="34290" anchor="t">
            <a:spAutoFit/>
          </a:bodyPr>
          <a:lstStyle/>
          <a:p>
            <a:r>
              <a:rPr lang="en-GB" sz="1100" b="1" cap="all" dirty="0">
                <a:solidFill>
                  <a:srgbClr val="FF0000"/>
                </a:solidFill>
                <a:latin typeface="Arial" panose="020B0604020202020204" pitchFamily="34" charset="0"/>
              </a:rPr>
              <a:t>ROLE</a:t>
            </a:r>
          </a:p>
          <a:p>
            <a:pPr marL="131921" indent="-131921">
              <a:buClr>
                <a:srgbClr val="FF0000"/>
              </a:buClr>
              <a:buFont typeface="Courier New" charset="0"/>
              <a:buChar char="o"/>
              <a:tabLst>
                <a:tab pos="964406" algn="l"/>
              </a:tabLst>
            </a:pPr>
            <a:r>
              <a:rPr lang="en-US" sz="1100" b="1" dirty="0">
                <a:solidFill>
                  <a:prstClr val="black"/>
                </a:solidFill>
                <a:latin typeface="Arial" panose="020B0604020202020204" pitchFamily="34" charset="0"/>
              </a:rPr>
              <a:t>Committees</a:t>
            </a:r>
            <a:endParaRPr lang="en-GB" sz="1100" dirty="0">
              <a:solidFill>
                <a:prstClr val="black"/>
              </a:solidFill>
              <a:latin typeface="Arial" panose="020B0604020202020204" pitchFamily="34" charset="0"/>
            </a:endParaRPr>
          </a:p>
          <a:p>
            <a:pPr>
              <a:buClr>
                <a:srgbClr val="FF0000"/>
              </a:buClr>
              <a:tabLst>
                <a:tab pos="964406" algn="l"/>
              </a:tabLst>
            </a:pPr>
            <a:endParaRPr lang="en-US" sz="1100" b="1" dirty="0">
              <a:latin typeface="Arial"/>
              <a:cs typeface="Arial"/>
            </a:endParaRPr>
          </a:p>
          <a:p>
            <a:pPr marL="131921" indent="-131921">
              <a:buClr>
                <a:srgbClr val="FF0000"/>
              </a:buClr>
              <a:buFont typeface="Courier New" charset="0"/>
              <a:buChar char="o"/>
              <a:tabLst>
                <a:tab pos="964406" algn="l"/>
              </a:tabLst>
            </a:pPr>
            <a:r>
              <a:rPr lang="en-US" sz="1100" dirty="0">
                <a:latin typeface="Arial"/>
                <a:cs typeface="Arial"/>
              </a:rPr>
              <a:t>Finance and Premises</a:t>
            </a:r>
            <a:endParaRPr lang="en-US" sz="1100" dirty="0">
              <a:latin typeface="Arial" panose="020B0604020202020204" pitchFamily="34" charset="0"/>
              <a:cs typeface="Arial"/>
            </a:endParaRPr>
          </a:p>
          <a:p>
            <a:pPr marL="131921" indent="-131921">
              <a:buClr>
                <a:srgbClr val="FF0000"/>
              </a:buClr>
              <a:buFont typeface="Courier New" charset="0"/>
              <a:buChar char="o"/>
              <a:tabLst>
                <a:tab pos="964406" algn="l"/>
              </a:tabLst>
            </a:pPr>
            <a:endParaRPr lang="en-US" sz="1100" b="1" dirty="0">
              <a:solidFill>
                <a:prstClr val="black"/>
              </a:solidFill>
              <a:latin typeface="Arial" panose="020B0604020202020204" pitchFamily="34" charset="0"/>
              <a:cs typeface="Arial"/>
            </a:endParaRPr>
          </a:p>
          <a:p>
            <a:pPr marL="131921" indent="-131921">
              <a:buClr>
                <a:srgbClr val="FF0000"/>
              </a:buClr>
              <a:buFont typeface="Courier New" charset="0"/>
              <a:buChar char="o"/>
              <a:tabLst>
                <a:tab pos="964406" algn="l"/>
              </a:tabLst>
            </a:pPr>
            <a:r>
              <a:rPr lang="en-US" sz="1100" b="1" dirty="0">
                <a:solidFill>
                  <a:prstClr val="black"/>
                </a:solidFill>
                <a:latin typeface="Arial" panose="020B0604020202020204" pitchFamily="34" charset="0"/>
              </a:rPr>
              <a:t>Trustee Links</a:t>
            </a:r>
          </a:p>
          <a:p>
            <a:pPr marL="131921" indent="-131921">
              <a:buClr>
                <a:srgbClr val="FF0000"/>
              </a:buClr>
              <a:buFont typeface="Courier New" charset="0"/>
              <a:buChar char="o"/>
              <a:tabLst>
                <a:tab pos="964406" algn="l"/>
              </a:tabLst>
            </a:pPr>
            <a:r>
              <a:rPr lang="en-US" sz="1100" dirty="0">
                <a:solidFill>
                  <a:prstClr val="black"/>
                </a:solidFill>
                <a:latin typeface="Arial" panose="020B0604020202020204" pitchFamily="34" charset="0"/>
                <a:cs typeface="Arial"/>
              </a:rPr>
              <a:t>Creative Faculty</a:t>
            </a:r>
          </a:p>
          <a:p>
            <a:pPr marL="131921" indent="-131921">
              <a:buClr>
                <a:srgbClr val="FF0000"/>
              </a:buClr>
              <a:buFont typeface="Courier New" charset="0"/>
              <a:buChar char="o"/>
              <a:tabLst>
                <a:tab pos="964406" algn="l"/>
              </a:tabLst>
            </a:pPr>
            <a:endParaRPr lang="en-US" sz="1100" b="1" dirty="0">
              <a:latin typeface="Arial" panose="020B0604020202020204" pitchFamily="34" charset="0"/>
              <a:cs typeface="Arial"/>
            </a:endParaRPr>
          </a:p>
          <a:p>
            <a:pPr marL="131921" indent="-131921">
              <a:buClr>
                <a:srgbClr val="FF0000"/>
              </a:buClr>
              <a:buFont typeface="Courier New" charset="0"/>
              <a:buChar char="o"/>
              <a:tabLst>
                <a:tab pos="964406" algn="l"/>
              </a:tabLst>
            </a:pPr>
            <a:endParaRPr lang="en-US" sz="900" dirty="0">
              <a:latin typeface="Arial" panose="020B0604020202020204" pitchFamily="34" charset="0"/>
              <a:cs typeface="Arial"/>
            </a:endParaRPr>
          </a:p>
          <a:p>
            <a:pPr marL="131921" indent="-131921">
              <a:buClr>
                <a:srgbClr val="FF0000"/>
              </a:buClr>
              <a:buFont typeface="Courier New" charset="0"/>
              <a:buChar char="o"/>
              <a:tabLst>
                <a:tab pos="964406" algn="l"/>
              </a:tabLst>
            </a:pPr>
            <a:endParaRPr lang="en-US" sz="900" b="1" dirty="0">
              <a:solidFill>
                <a:prstClr val="black"/>
              </a:solidFill>
              <a:latin typeface="Arial" panose="020B0604020202020204" pitchFamily="34" charset="0"/>
              <a:cs typeface="Arial"/>
            </a:endParaRPr>
          </a:p>
          <a:p>
            <a:pPr marL="131921" indent="-131921">
              <a:buClr>
                <a:srgbClr val="FF0000"/>
              </a:buClr>
              <a:buFont typeface="Courier New" charset="0"/>
              <a:buChar char="o"/>
              <a:tabLst>
                <a:tab pos="964406" algn="l"/>
              </a:tabLst>
            </a:pPr>
            <a:endParaRPr lang="en-US" sz="900" b="1" dirty="0">
              <a:solidFill>
                <a:prstClr val="black"/>
              </a:solidFill>
              <a:latin typeface="Arial" panose="020B0604020202020204" pitchFamily="34" charset="0"/>
              <a:cs typeface="Arial"/>
            </a:endParaRPr>
          </a:p>
          <a:p>
            <a:pPr marL="131921" lvl="1">
              <a:buClr>
                <a:srgbClr val="FF0000"/>
              </a:buClr>
              <a:tabLst>
                <a:tab pos="964406" algn="l"/>
              </a:tabLst>
            </a:pPr>
            <a:endParaRPr lang="en-US" sz="900" dirty="0">
              <a:solidFill>
                <a:prstClr val="black"/>
              </a:solidFill>
              <a:latin typeface="Arial" panose="020B0604020202020204" pitchFamily="34" charset="0"/>
              <a:cs typeface="Arial"/>
            </a:endParaRPr>
          </a:p>
        </p:txBody>
      </p:sp>
      <p:sp>
        <p:nvSpPr>
          <p:cNvPr id="4" name="AutoShape 4" descr="data:image/png;base64,iVBORw0KGgoAAAANSUhEUgAAAP0AAAD8CAYAAAC8aaJZAAAAAXNSR0IArs4c6QAAAARnQU1BAACxjwv8YQUAAAAJcEhZcwAADsMAAA7DAcdvqGQAAP+lSURBVHhe7P15kGxZft+H/bIq96zKrL3q7e/13j3dPUvPDIYzg1lIAIREL5JsMWQrrPAfDP7hJRyWQzYtWCGSEkUp5FCYYYdNSqYlUhRJkeIKgiQwGGAwAAaYfemZnunu6e631r5m5Z5ZWf5+fidv1a18mfWy3qv3ugHyV++8vPfcs9/z/S1nu4mPfOQjh9/73vfsX9K/pH9Jf/hJeLeEfg9//o//gk1PT9nk5KTl8nlLp9M2Pj5uY2MJSyTGPHAiQdBAXB3fnUKxOHEaKa4onudJOvT/eX54GK6dhoY/hR4mzgDyVGJFeRANzHZYWY7qqOdDyxvLPN4m8dY+ra4n4gyhePxR2l1homAeJBZOT3pX0LByDS/TKNmfJw1tnsTwMg6jE302TocnK+KhPGw8fDzM4HS6Xdq9a53OgbVbLavValYu79vuzo796j//VU/h8E/+W3/S5ubnBfxpm5goWCaTtWQqKdCPqUFDJoK//0Ini3aS4s+GgvYh3tLJKIdeHvzi7XcY+NMTo1HbpJ/i8eI0nMnFaViY44aId6qQ5oPTvT/O6TRq+GHhuvEOOyx+/OW+zyQcDaZEt3dxkoYC+1Tq68BKg3SGte6wHIjTPQD0bWs0mlatVGxbgN9Y37D//m/9bU/v8E/96T9li0tLNjc3a5PFouVyOUsmA+hxUPyFcTWsIHEa1hlG6VTQMHDQZTwNXKxxD6WZnJVGLcsoNArTJ78oy/5+8eCiEGBYoOPOF0831O+BCXtHiWiUNjlr+H46iHXZYe/5pDZwkuJxTgt3XjQUxA8h6eN0It0+qcUz3FisfYeWQxQ9Q8ofOOg7Vq/XJeXLtrWxaSurq/Zf/eX/0lvu8H/3f/jf26VLF21+YcGmpqYc9Kl0ylX8QS8UH+kA4WYIndYRztJJBneIGOhj1KcdDaWH6aSjUPz9D8vj0bIm8rAEBkuc+6THEBpW3tM62aNQ95HaYTQaVnbq6s9wj9gXJFN7V49Oh0Ma5bB7nEf8PQ2qH378Ienbban2Av3ezq6tr6/bvXvL9pf+i/+H96DDf/ff+z/Z5cuXJe0XHfT5Qt5SqQD6SNLHiUgP6uDDOhF02rN+Ghw2gL7/2fk1/2gUz5+rUUCvB72LhyHPJVzeR48G+idNozLox0UODrmh76mP7odXoEPpLGelQWB1GmqfDg4/DPRdMYkA+rbs+art7u7ZqqT83Tt37D//T//zAPp/78/8n+3K1Su2uLho0zPTVsgX3KY/DfRPTNIPDDsE9CMme5b8RyVSHE3SP0renku4vI/+paQ/C1Ev3KjvY1grPAzoh9EwSR/3Pe19RHU6Ar1s+lq1Zjuy59cE+tu379h/+hf+oqd3+Gd+6c/Y5StXbEl2PaDP54OkT44dq/fxxhlctOEdB+p/NkqDH55AEf8ioOPvHkPpQWk/LPUDO3oJXA/O8X7m9PA0PJ3hWTyedhiVhnXSwb4nKd5uw9I5jYbVHC2D1EbpgxGdyD1WFlTpB9F9ZY93oiF0Mk68HcTcjx45InrXIU7kDg4OXNJXq0j6XVtdWbU7Av1/8h/9BY8h0P9fXdJHoC8UCkG9T4zZeDSQ5/8HIs9BjXVaA/Y/iyo1NI68T4BeRNjT8jhPGpYPRYqeEOaB9VDoaNrz8dKw/E+24R8kitfoPGsRgf5hKXrnp1E8xMnwuh4C+pHSjYVJuI103ErRM5f0cq1WyyqViu3Kpke9v3P7tv2FP/8XzmDw0al77nECj7QHubPSoDTO4v6gEUUe7AbX70m5RyLiR+5fABql3U6E6QsXf3bkBggDB330kN84xSOfRvEw8ThxF6dB/v1h4Fpx1x8+osi/350nDUp/dNdLpEeDwzy6+6DQsPf2MC5Opz0bhR4l7qNSPO9R8x8lPE+GhaPtoaPn4c7/P1XS97/AuHsUIv6ggsbvjwobc4Oov1yD3OOk08o2iAaV70EuTsP8z5uieo2S32lh4s/O052VHiXu+0GPs7ynq/e9Fz/IPQrF48fTHJPtG7+Pu6HEswe5DxANqtuD3HnRaGkC9HCFXejh8R2xGPE8Hqc7Kz1K3PeDKGbkzpuCeq+XTNr8MhV37M6P+hs94mDiZZ45g3Yn3ImhkJPUX8YHOa/bMHeoMkUu9jcW+4v78zcglfscg3fHjvvgHpWiVZKDplIfRKNIjW63I+ar1u8eWKvZDNJGdTg8DPUYlMajlOm8Kd7WcRcn+fhbHeRU9Qc7T+PBbjgNCi3nI4w9p9JEbnBJH76t74vZy97daTSsQUchOs5RPP1EIO/qL1yFv2EUlc9d/wsZ4AY3GU5/6tBHLv43xD8OZqU+ons8FH8HozjIQdxr/7iLQFutVqzRqAn8B1bXr5rvuB/GKB43TnH//mfnSf35RG4UItSjuOP+M9wNihccf4Ni9PWnEwzgNHdMR21wmhM9PLt4SBrU4UahePio4+IeleLpPirF04qXMe4ehs67fIPKEu4Tlk6lbXtry5dw7pf3XOKzpcFZcqTuP2RZorgPG38Uiur2sO5JlPGsNKicuIelJw76eGOqaXtXZ6MP4ovpp3gZ4+5R6LT4D+oMg/zj5ULKk3w2l7WywN5sNuSavlNrXP4JAZ6FIazSZDPWsLKcVsYnQfE6PYz7INKgcuIelu4D/YM6zyAaVpC4fzzNKJx8/Dcebpg7K50WZ1i6Z/GP+/U/O40GxXuQi2jQs8gNo+hZtGCjP3z8nreRTqUsl0lbs16zrH6R9O4EeBZsseCDFV77+/sn0osYwaj9JoqHi1PcP+7eDxpUjtNcnAY9j1xE8WuoP1zkRqX74vLXu9Z/RyL2PtDHIz0qRUDHkR728VnSjcePu1GJQ0Bwj0rD8o779z+LU2Qv4+IUb+vhLoQLB5oMd/E8uIe8XAImFOXN8kyIZ+GwBcrdS0d/hEulxq0sYKcE5Ea9HuIK9MvLK7aysuLx2YkZ5QexvpttnFC8XHE3jKJ0orTeT4re5cO4J0En8utr3yN/3Cn0WFs5XiBnMz2novnzB1E8ftwNp1gmTvH7uDsbDcs77n/as1EoHv44Hr+8Il5oSOcotb4mHBxfIKcj6BfHvuzOQcfvwh7tKBGYMmmEOw5RKe/tyvtA+UmlFxgBPGr/xYsXrVQqWTqdEnNIuu2/vLzsUj+TyYQEYtRfng86xct70sFMT3fh7Ry76K+f4v7RdXT/IDpRpp5fRJG//uv5RG8+coEc9B6u9zuITmTUc8NoUBiuGaHvJhifl22o68Ox4Eas61CK53fyBTDNFMAS94+eBXcy85NpHbs4xf3iYSK/QRTnznGpNjwu98EvgL3n/L0JoN5s+tMzpaQ/qdY86tEJNV7/usqXS1R0NIZ2W7b6QUt+h7LRiRnsde4Jm8rmrFKrWEPusNOyjbU1297atsuXL1k2m1L6HU+n0ajb2tqKzcxM2+zsbMhPFOUd3UcU948/j7fPMBoU90HufIn0TnfxPnbi7/CkG5efu/i13OBUhztaa5Dj/4RjK+Z44r890NPW7h38HolGeYGj0qOk9TAvP57fMHcaxfMc5kZJS8HkAlA5YyaAkwcAWK8MxiWmgeIe3KG1ZXd3BFzuE+M8g8kSRYxBWbHVUixHd0lrNg8E1g27e/euD9Zhq8fLdiBtoNFsyE4f9+ebG5s2Nz9nExMTfiIL9jv+GxsbNj+/4Bu0MBsiRhaneN0fxX1QKf4+h7knVZejPHv3w8hBTzkoynmU5zwrd55pjULx/Ia502iUcPEwcXeSAuCPgc9rFGQ5yWgsKUCPSW0PgG93OtaR5E0IcNCBwI/ruO1+aJ1WywfiapWqAx+XzebtwoWLfiYiwGf7JaPyHl+A77Q7dtCB2Yz5gB2nKM3Pzx+Vky2ba5L+SHcOUUWzAPBn6eDRs9PCxGnUcE+aonqe5p4UHeXZux9GoafEKF7YyA2iQeFwdICI40QUv4/CRRSPG1H/fT/F4wxzp9Go4SKKh4+7eB0H3Q9zEQ1ro+gaF6RnALNLa7kEajqQ77b1gjvWalastr9jnWZVUr1tKZlRmaRs82TC9nc2bGP1noc96DQF6rakeN3BzenHly5dsnv37vkgHPk1Gg3LZDOeH6eowhDy+YIYRdbLjpSHURSLRY8fTJXAMOJ1i2iQHxTVFYra5UEu5BXcoOf9NCjMg9yTpkFlGNn10hhGg+JA94H+YSjeSaOEo98HUTzuk6J4nv0Nchbqr6unE7uPyP17DqZ47OeXR2WhM0OoyoCOxDj9hME3VsgdHkqiC9RdgTfRbVlqTJK7U7Mf/eDb9ttf+XX71u//ju1trdnW+oqt3HnPbr/zlt28+ZbiAvK6wF6xVrum9JrWFviR4oAYKQ7wkeCpVNoBThm2t7f8cEW0AD9URWE3Nzcd8DMzM844KLdq4PUJdP97jNd/kBtGUbsMcn+QKV73J1Gn/jxg0X/2c5/7WR+RnZic8KmY6Nz7015K3D8Kd5oLAU/Gg+4LI+oPA8XDxZ+eDHt/vEEUT2sUGhYunk7k9N99fseOSAEWuDDoExgB1xD36ZRs5lbd9nZ3Bay2rQvEm1ubVmduHCndbtrO5pq98fr37Fvf+JrdfOdtSfUxe+vHP7IffP+79s5bP7ab7/7U3v3p27Zy7441G3VrtZp2+/ZNS2dS/o2DXK7gEpq8OSkJBsDhiUtLi9IIOvbD139gVfk5wGfnrViatlq9JrV+3bUD6LAL2KVz+NQfnSs4f8Y1/owu6PpkO5x0wzr8oLCRe/L0ePKM14nWOg9ygNPy0gph5GhvHKbBqbhf/cpXvSaHv/Qf/JJd5bisC0tu50Un50SqFPSgho6e+4h8j4bFeVBakJpBashgReRR0j2N4vHjHRH/QWmfCI/r3VJqlgeEW4EadVxMlOkz7vmfF4KGThJMn6UF2nFG1mWD3775U1tbBawNSeA7ii9p325ZeXvHmvvh+KNWs63nTWfO2O/F6ZJNSd3e2RFzkKreaHYsKdt9Qi6fTdvM/LS9c+sde+7Fl21+6aK9+pE/Ys88/6pV9suWGE/4wNw777xjL7/8skyIjv0P//3fsMmJrC1dvGhXb7xgswuX7L33btrM1JSYwFwYUKAeaC4JtJRx72i8t6jt0Ex8qEC3XnMxiNAC/Hf8bo/Dh9+z0rD4w97no9JoaZH3cf6j0qC0fcbLW260Oh3onfhxWS2Oy6r4GoqV5XByzn/0Z/98T9J//nMPlPTxzPopHobpuIhOizOMjtLq/Q2ih0k3TsPix/25jrtBfnGn/46uD/2epqWTJwTmtFTjtKXHpSLLN622zSTHLXkoNbtWtr3tdduXu/Pe2/ZbX/5V+41/9st2+80f2+2337Z3fvJje+/Hb9rdd29aTWBHcpd3Bf5a1e3tzXXZ7JLQq/qtcx7azraYwo5e+qFNTExaLpMVc6g5E1I3sfJe2e7JJv/xG2/iYc88dd3aTSRBWWp92uqy4xkzeONHP1CfmLD1jS2BfEHVSdl+edeuXL7oU35daSBjdmApMYzDhDqYGNNht23JtOqs+wOZH95V1Q7MGuC8jRAkMcBDR20Yu47uh1G8ww+K+6D4j5/I/3zKEAEeGqVetA0uSPpWkPT7kvR7e5L0v+WlemRJH4UhtTBpFGhYnFEKrtembnKyc0T0KOmeRvH4g6770z95H70YFNrQwWkX2vGAs8f3dq2yty0VXSDf3bb1tRUr76za3s6WA5F58ps33xNX3hYzUJvKtdrY8gmBuyHb/sCS42NSz8f802O5bM729CJb4uat9oF1x5NWmpRkz2WVr+ILpE3559IZMZwx3zH30Y991OrNlq1IRb/+1DOWyuRsYWnJPvTyK/a7v/97Np5M2c986o/YQatj/+Sf/CN77vlnlHfNvvjH/hXFb8sMSFpe6TfqDTGdmm1urPt1R2BnrT7EAh3OWlxYXLCpuYvW7GbCuIC4zrgYHb8cuBp1TChqxziQofh9/7M4ET96PizcafHPSqOlRZ1O9pdRaFDa5y3pSWEo6JH2w0BPhpHf0UvzDh9bGBKj/vsHUT/oh8U/a7r9NEo5I7/TngUKdWcFWzotu1wc9q7s6G99/au2fOeWra/cs1plz6Sru3SV8SzpyFHFHanoXQ/P98d4xXxGKZnKWqsDt9bNmEAsoB2263o/E5YW6H1DjALWpeYnBO6FmWmbzEtLU/xlATuby1tb9vz0VMkZwNzcnE3pemV1xVLZjF2+fEUd5NBWNzatUJyyC5cu2h/7Yz9v3/rmt+yuyvrMs0+7xrC0dMlu37mneh3YT3/6pvLIWUNaxZtvvGFZgXwyl7F8Jk0HsKbME0A+Mz1lL3z0Z+zVT3/BLixdUF1YwZfxxT+EQQuK+li8DaOOHO9fULyDD+vs0GnPIoqHGfROB9Eo6cYpWkF5HsSitohGqTsmF8A/CfoVuw3o/8MHqPcA/rRGiZ6deDn6437UxhwWDtDzF9Go6Q2i/rhR+Qb5R7/9YU575o2ta9osLWnWbdXsx9//lv3Dv/s37atf+hX74bd/z958/XsCYMVSknQ1SftOqykQs5ONs8llgzdaelEmaZi1pCRwQiZBWx41+e9WqravMGOS5vlM3uqSxLuy7VsKX6k3rSLQ7+5VpB0c+iAfaScltZHCOans7JTrtA5kCmz5brnJibxtrq2JCa1K6iZd9euIuQBI1yCkidy5c9t2yxX7wQ9ft52tbZuTMNjeWpdpMmZry8u2vbFmrXpVdW1abXtLZkpFWkXKsqlxq0qrWb17x7737W/Yj1//tklBUE/s2DtiGDtbW/AGyxcmXSuI2jCi6L7fP06nPRuFiB+5x0dnT3sYoCMpPyqRDq5fvd/rqfcjgz7eUHG/+C80DPSRX78bRno6Euj70xvk4nTas6i+g939ZYie8a6QZGMCxNs//pH9t3/1r9g/+Fv/rW0tv2eHAKPWsXQiZflsQfItKZu8Zg35JQRiaWEuzbP5ooBQkkDPWC6Vs0wiY/UKHx9s2KWlK/b888/blN4RC2vakiIAf2t33zaUVq3RsVQyIdU7bVk+RyYFicU1TQEyLymcTqY9n4w0h8NDaRKdlhhEKHtH6dTENNYl7Wt1BhFvSg28KZOhbTlpFJTxhWef8113m+trvhFnf3fPuupMpULeErLtsUVqLXUsZhZ4/ypAIiUGlUpYplu3Wz99y771rW/6VOAnPvFJm19clO0fNuwMatP47zDieeTiFPcf5p4MnT2fQWXFkdTR9Qh0ZtAzfTNoIO8EF5JXdNqND9z17vsLF11H94MoOqbKd+D1/UW78vrjj5JunB4UPnoW74TUh1F3FcPLgjrKMwbp6NSquhovYYVcwZIq59rtt+3Xfvlv2i9Lur/z5g+tyQk0sof3dvXbPLCG7PN9Nfz29rar/0xz7clWX93YlnpPPkm3w+uS/ptbe9aUWs2y2pak9Orahl4gdrHZliRltV73EXvsc4A0PTNlBYE9wcvWi250Dm2nUred/aZU/47STfsCG95xqTjhYwNNxUWDqArwh8p7TeUg3NTMrH3nu9+xyWLJlgTOlOq7IqndEqBbNZWrum911e1A5dpSXfal5ncOx21mbklMq+DlRNtJq6xpVH4xjY6YTFIq6t1bN628t2M3rl+36dl5r4NvCPKBPd43/cyb3yl6L9E7id/H/eN02rOI4mFGdcPiDaNBYSN3VlKsgX/0wfi9/wlPDnr9AfpWD/RV9T0G8n7rQZK+v5BH1/xEjp9BYU6hE+GjP/nd9zdCWnEaFv5B6XjePXdETLPpPjA7GEJ4fqgOjiqck81unYb98Lu/b7/8D/6m/e2/9lfsG7/9ZQGjKunXtbrU706767Z6XfY7a9kbssFhLOxQa6vDtwTstECblHTHtt4v74sb79vK5q5Ud4FV4EkkYQZjDnym4lgtt1cue1zsRv04A8lIraa8SHgswIZs+K29mlWkLXTlV67A6XcUd0/cX8DUe2YknUHAhhhARQwqzUi/7O2NrU2bkJS/dvWqbW9u+h774sSEtZtVX41H38io3B2ZCnMLi2IOF61WYf+96iENQc3lNj/jCGMyRxh4nBBDIL8f/ehHtryyZlOzs7a4eEHtIOYmR9OHnX/HdELQDKHond33/kakUfJ4OKIsZy/PIIqXUbU8+uu/j/4QVv2gjyT9mUAfXR/58S+6jlH8Pnre7+Ikn/DX5w8N8oPiacXdMHrQs+g5AyA+CIIurF8kcoYBKACuRvS18PrrSNX9yevfsb/xX/9l+3t/66/Kfv+6wF5x9f1QUra6X0MvkKqdFRCyas+kbOWsJKHaVy4pcCT1bEwqMPPVDl4BtyK7nUG9ManqxeKklyUpSTku4CcF6o3NPctKs2AQj7C1ZluawIEzEerA3vfS1KTNyP7Oijlgy+dyWRtXPjXZ99joDeb3W21J9Cm7du2aD/Z1BFTiI71ZhQcjYQSeuKj5FwTO5ZVle/utt5VfR9pDS8xj38tQlWaysymGVCn7WgJWEqKBMFX3wsuv2FPPPKvyZTzfidK0Xbt+w3Z29mxbjnpdv/G02qD3HpxdHb+r6N3gTqNRww2ieNxR3WhEuLOXZxCdyDtK9pSkRwL95wH91JSvpe636QfZuU59mfaHOQo3gE6E4y8WNv5sFBoW7rR04s+i59E1gGfNeUWdevnePbdxGcBS/1Rrtu3Wu6/b137rV+xv//W/am+9/n1LyCbOMg+fSDvQvd8KNGmBmrlp0msKKCxMYSDuQC+EqauwgKah57KplR9TXkjg6ekZe/bZp21iIt/zb/pgX1bvZWp6ygE7v7jkS2LrepkZvau2ygDgselZzReWx3qlpCmkrKu8J1krL4eEHkulHYRM+W1ubVtD8ZtiCq1G3TsLW2vHx8Z9KrGr8mOS3Lx529bX1mWi1Gxnt2zlMusE6qpHyzo+E8FBmg2p/DvSGHKuvvP9NBzmCOVmZoKDOZ59+ilnHOMyZ1rqmOzRZxWgCuztFH8vEUV+g54No/44o7hRqD98/P7Yf3haJ8M9PMXTOUpLPw549bNhoCfk4f/tP/gluyJV7sID5umjhEk0vggHOso0RoP8oLh/ZNNHNCzOKHQi3VPS6Q/Xf4+tCZBYbMJINgtm1pbv2Mb6qi3fecuasm3HpOYnDsQJ2pJPUuOlHwjUcFi1D9JbgGe3GiqwRK23Y06gpNOjRSBFWQmHWg1Ai5NFl4gwi4l8RqCo+cKYewLNxStXBZqOwLdrOwLi9MyM7OIbsu83Bb59X16Zl2RPpWQ6yBTYl2mxX29arSUtQCBPybauSMpDSHWa28cVxBx4uzPTJR91z0hjaAic63sVm5bmN1Wa9CkfjsKGAdGJMCVIAMbl8+26SyUOLK+8YXC5PMyu64OOiwuy22UCKZo6IYOLLcuozp/6mU/a7OWn7PKNZ6wzlrEbz75oC0sXvGzoUl5A0Wmq97Bnj6qun1e6DzNlN0oeo4TxXZYyD5myq/Sm7FZ7U3Z/vn/KbrJ/9B7pBOflJfAvDqS+OkXP+I3cMIo/I21Pv0enxYsonkfcxSl+3x9umAsMTtcCzqE6NWrxjDp+SR355ls/sa9/9Su2fk/qb10NK+zQkQ8TktyMUgNoqfIJzCKB3BWssYRLsmqz6/YtUljJWkcSNZcet7m5KYFdDFbhGMTalWq9tbEhe3jXp/0uLM77e1hZXpYkrzmoeE9M+R2wZVaFYCQ+n0lZaSLrdn1LqjXTfFXlJ5HtdWBp7+6+pK38GDjryLVkhrS6CdnUzK0rHen0Kb13uhSMCoBvSQtg0RBSuFpp6tmYwJ5WWwWmhmnBAiK0AgY6EQYJOebsc1mZRWOqt8oNY2qLccAiVBpbu3fXStIEcoVJ2fbzUvXLtnRxiVfl6UYUfzfvN8XLEnfDabQyx9MaBdDx8P0uItLhD/OQtfdolUNt+vtAr86foDfqX1yyk2C8ToMy7ic9PfobdB9RPI14unE3CsXDDbvWnd/zcYdQPV9L53U+VEdu1Sv2pV/5R/aP/4e/Zd/9+u/JXu+oM09KIk4oJh2cVXJqDQGfAbudPUndqiSbnuzXWra5WxHgZefqnu+ET4h5XL1yyaamira5sSq7uCLJWPDRdHCD9MUuTgmsqPqVatVV/Vmp/BxHHWxmFvGwgaZh4yo0K/iwxTsCLoN1QqVJ8XBtQ3j2FXVInaTeJ4N8VDOp+iGxc3rPBTGMcdV7XHVgcBIGQZuwHJeBtYgRslGHvfxoA9l8XgxPzMPHAsYsKwbG+EFTZUarmJ2ZE1Nq+qAeS3oZz4BBFQsZKxWyNlnI2727y1YsFe2lV171tmbhTkaaTpD0DybKOMidVSI/Kg3Lm2t5PZDiYR616Efl4K+n3vuU3VlAT+ePQN/v4pXFPYgkNxUt/NHzPB5/p6TTf/8g6k9rkLs/nO4xMQC+/lx7FRWkLv/ou9+wv/PX/792+52feOetVupWU0duH9Ch65YBCKpXo3Uou11xE8FGZZpsTzYvI+PsUitI6s1OT3pnx0bfr1RtTLb2e7dWbb/aVJunBOaWNIG01OyMlSWVmcXbr8imliS/dGHR9iR1J3ITVpL5tSgNYHFhQXb9uFTzmaMBPxbkMIXGopdpMZYZOXa6cYAG2kRegJ0pTiqdnNTxcVso5ZTfmC3Nz9j05KSP0NMeTANyOCbviQFGH5vg91Bqo8DN2Xhs9a3WmpYU4BdmSupU+25KMOq/v7drY3o+Wcg5QyPdpdkZPWOJ8JhPHzFEwixBYWrKnnn+RZsoTivvMCA5iKL3NQodv9tj9yQoDnr6U/gN5fHGHEj4BzdsPONBFOV7FE/3rPTklCOYOCs9afM9mYYDQZ/P5X1+9QToRVFhHlSoYc8ky3pXgaJwp6U1jIbFiftz/SBH1bx6umaevCsIC42Wz+ds/b2f2N/5a/+VAz4rCZhk0EkqcaWyr8ZsKTxRMnaQSFvjYNy29mu2KUkPY2DH3NPXL9lTV5ZsfmpCYB63zbV1W1nZFCDZNtuygmz4UmlWfut6KRVJWjEN+bNWHtXYDpGSbdvcXBdoJq3V4HpbGoWkqd5NV+BDkgLgSUneOdnlC3MzNjczDUQVXoxFwJufnbYrUp0XZ6cEOoE9i7ROSuJm7ILAXlBdI2mOdjBZmvK1Giz1Ja+OtBtUeH5ZN482xODhoWzGlpjbxQsLKuehMwXGAGqVXZsQM1ycDcyOdQFIeqYrWY/AKkPSog5NlX9LHXE8lbOCQD9ZmvH3AvW/q8g/oscl0YflF6dheffHDdcByMf3w9NViN7voxFSnjI66IeN3j9Q0otOK2xUmdPCxEEfDzdqunE3iPr942HjzyL/4HQvDosk6wr0vEok/L1b79p//Zf+or31+nds7LDl03a7u/u2I3V9bDwh8AgUkyVrSn+uCIxbsknL1brgYALZjECa9YGt2Um1papdVNuiyjKQx77mbDanBhnzEfrnnr3hS2HHBBps/nqtYoWJnEtqVtlhFqwtb9iFhQs+/Tc2dij7uC7sdXz9fl1MqN1gZ5yMCPkVFffi0rwtzDIQJ9NBtWrLTGFkf1FMgV1xzEJ02w3VrePaCmfZb2xsqmw1t/+YSaCcmHeYBwwIseaAvDFBctIkWo2mGMykZaVtbMvEyMt0SYgZLs3DZOZVJ/Pz83nrOzu7bnpUGAzkjD/S4IBNdczNjS3f/PPaJz/l7yC8q2PJFe4DnZSk8fd47J4EDcq330UUvz6NqNqoYYfRcd5BvT8V9J//wuetNCXQS6L4iry4pO8VpL9AUQb9/nGKh+Evorh/P532LKL+MPH7uIue0Vni99E1Le2XSHk1UlGS8M67P7G/9Bf/nL3x7d931ZfVZaxe25cEL5XmwmYXdfp6q2u7kuxMU3EM1ex00S5fXPQ0shm1naQsoERaMiJOvPmFedciWvjzMqoVnyqbk4qelYTHjm80pTFs71AofxccRrkjpjKWkBq9tCCVuiyghqm5ycmCzYrJIK1TAqj+yX6r2tbGuoDasBvXrtiUGDkSmmG2qhgEkpoyzOh9Hyg/tufSDqwLKCKVlbasHbfXyRN1HqkOQAvZtJXUR6gX2syFhVmfrmPfPAOTly/MuqrflJaB4GAUeVuAr0vKp1S/STG/KWkkpalpHxdQk3s7bau+V68/ZYuXLvmiJe970Tvqo2H+EUXvt9/Fn51G56VBxPM6Lc14efqv42mcRv3hQn4M5KkP6j2yB2NfTJcVeV85Ar0kPVMsgP4+Sd9LbJTMoXi4E9d9oD8rDUsX4r7fRRTuB9lKuu9dHQgSeamgt9990/6LP//v280ff88mpH4jkQEM8+QTEyVFSfkKN2zu9c0tB8LiXNFuXJ6zYo615uN+ZDSqN6v22pLeaAJ7kpZMtwH2rCTrhflZK+YzQlbdNqT2Y28xZ92WHaZGl/rftW1pFrw6PjPFGoq795ZtTvHYWuuaAEtvxWDGBb5sLiNtJOPALUh7mJGKXpKU55x6VOm8wnFazq5e+t2VNanrkgIqWy6b9zny69eu2tXLFyW1lXej7qvkAOTERMGZFu1WkqbCgKJ6klXLZWkSMhck3dlcw86+pYUpm5LNvru96SsM92Tv37qzovwl2NWXmAaG2TRqYpRqh0lpLuzzT8GMyjKL1DE//NrH3GSiGRhEjL+z/t9hNApoo3QHpRV/htkTXZ+VGcTDx9PExf2i60Cn162f+ssUpYN/WGTWdS2urnfKmAvv/1jSf/7zroJOTEpdE+iZugknrw4qWCDuBzl/Fv3hF/uLKAo3iOJpxV2cBt0PCgfF/aNrvUr9SamXtxRWSc2U7awv21/6z/5je/P737C5Yt449ILPOrFphdVzFdmvt1c2BHipqVLlAQ0AXpQ6u+BqriStkII661/VUYdhLT2753g35FevVW1vZ0cSV3aswkzmC1Ljp5xBbPRWwjVZIyCz4eAg4QN+DAayz92X14pzTxQLtry65ivabt9bEXMoSzvoKLwJOEEjwcygZqCH9QYJSWymXi9fvSLtALNhzLk/6t6O8q2oXGgztA3diJmIcWYBDtqS6OzsS/l22rri1CQxCgJ7QYxGRpGr8TPScsZUdx/xV03rKs/q+o6NKS4mQV6MiNF/moXTefelcWxsiSEpzwzTmHqAWfHMCy/Y7NJl9Tsm90KH5k3F31//b3QdUeTX7+I0zB8a5dkoNEo68efhNx421P9+Ova/P53wLGIGYcqOhVsMHiPpy5L0Xwmg/1m36YuyU6XeoSpiiwn0dN6I2w2iQf5+oL86WDS/f/R3onDHFPfvfxanYWEGceMoTPSrILrWhfRWPivAyOZYohuYmu5zYwf2//6//yf23a/9lqvKhJqQROXYKOaydyotu7O6ZbvVli96yCBtc3mp5OwhT9ieGrQtcDLANZ5Kh06rstSkOjNtQp6+uUSorogJbO9X5WpSocclFbOWE5PJFDICH8wEsNd8lRwmBFtnYUDY0YyKs9Lt7r116xym5DJ2e3nb1rf2bbtct1sr27axWxUDKduumAKjtmPSTjpt1vVXbGX5nqvl1yXVJ5QfTARbe0Pq9frWrt3b3LN763vOOFjzz6AmS7NZlFDZ2/HVeC61paWw0IY2xCSgDWu1tpgOq/xqYgzSaKQ5zUxPWqmo/iQNiPEIpgk7nYSlxlKWly3iYVW/nNqTadOli1ftqedekQal96V3g5nhMytwsd677CfaOXr/0fseRMPCxP37n0X96TQaFvcsdBw/mJshqeO8XYj0nsX9w3XcBaLYuGDTH6v3jN4fgT4ayEPSn5inBxQhp4E06JliuP9p8U6jYfEe5B/lOcip5/TaBPSPuxrdlE2tolom2bH/7r/5L+1X/uHf9Wk1n8NWY7HApS7puScA3Ly5og4aPgdVyKHKzkm1zbu0DlMzCi/A7kntZ587cbOy4celqu5LzS3rWUUmAptkOmry1sGY7YuB1KoNn9tm5x42L6vy2CUH6FnjzrQdC2oYE2D5rF6K3o+YRK5g7968pfeUlYY2JUZhtra1Y2VJetTqHaW7rXLvy7SoCvh+ZJW0BdT21Y0t1xBQu9m7Xy5zOm5XJsSMzI+2r5tf3963lZ1925Rb2yrbpsK0u2Jdai+27jIegYRmnT9jHrXGgeoNgOuWzmYEeKYeUwJz1hkoWsvW5o7qy+EZfI1nTJK96tuIAXtSjsVM6ckp++gnP63XpG7Ja4sEh79DReXXf07+jkKjALifov5zWj5nKUNEZy3LWfMgfRgsi7nuV+8/AKCPwj4ozrBnkf9pv3Qd/6fO30Xaq6NKIbZ2Y99+98v/2P76/+8v+xQWg1j74oZlAaYta3NH0pE15qgKDNBNlSZsXra02IKrsgycod621NkxglH3mXpjKs2n06TWTkodl8D0hTSMeKuWlpLqzGYcEmjK/q+KKbh2IGbERhk2uQB0pgjbkvxMdflqOmkeMJ7XPvYxX4zDEktql2RgT3b1mCRqRcBvK1RTjKDckoSX1GVzzNZexQ/dgAnt6H5llSW8VT/kcmIiLAFOqn2oI2Vm6a2vyVfH8aW36kjMRLA4ByOAY7N064uEdtVejIuwy44BRbSJktJgJoH1AWgpOdUL5sjyYurRkNkE6GEiyUTHx0/WpG089dwLdvHyZZf2LCrijzrzE71TqP89P4gIN4o7Kz1snEFuGJ32bBBFPCVakXc8kBeT9J+PRu9PAX28cJGLKO43bGouTvHwp1EUJswjn6R4GriIouv4r/95OKUjcCYOAU/Hbr7zI/s7/81fsVa17Ec+sf8dic2GEQDHabMcjpFXmwDGUhFJLLDt7/l8e85dWqpywUetmaZjDTz+4ivWFjNgYC+d6tqMVPhpqcolmQ8ZMQAW6rYOWurcrGcXGHzlHOMMCUn8CZfs2O1IPUa0kcZsfmH1HfPxrOHflnTnaOq6uHmz3fTBWBhNWdoGoIHbsDiHQzqYa99XHqTTZsme2oLOgV2P/dxgvKG8ow7RtWmlAXg5vDMniZ4QSJMyBdByKCNfzIHZcTw3JgLty2zCoerDqr65maJPXSbHOl73bDZpU1MF9a+cFQppqfvSGpI5aSFttVfaClnVUfXKFooyNXbtQy+/anldo+nopcnpnfEye//3U/SuH0aa91PoJ/e7+LP+64giv343KvXHia7j9YqH6XcRERyHpD8GPdu2Gb2PJD2gV4c5DfT9FPc/cR17McPinkaD0h2UzrBn/f78MsrOtBc2elo13l6/Zyt33rJf+yd/3269+aZNCmAtSW7WrTOIyYETLFFNS59ljp4dbYzuc8oMe96RTiWBmLlvpBiS26f11Li7rMQT0BKyw8EWEpsXkELasS1WNj8r6eYF3Jm5olikgC6JJtxL5W1Kyk7KdJDUFjNgapCNNgwcYuP6e1G1mI7jFNvle8sOkgO0F4GVehR8G29KDAtNobeBJWqiXkcYFzNgs0+hkLeFxXl78cXnfJ3/M09ddht9c7vs02zYhKznL+ZSkvJ8T496NsRw1IiH6lCS1jkxy0kBdzKXFNBL0oRK3j4cukEdmNLzJboyeRgUZU89ZdrZEwPSL+MCmcSBM6x0ftIOlUdBmsfTz7zgjBdKuFHvV+H/Ae8+7he5Ueg8GMWj0OPInyRxjwz6eGP2N2j8Xk97Vyf94xRPp9/FKbrv94eGPYvuowE+Fin46DUDRzs79vr3v23f/L2v2A++9Tv2w29/w9KH437gBRK0wDp4qbksZeWEmKAVSD0VmNzOl+T25a2y/dmBhxqL9OW0m43dim1WmrKjO7ZXbdqqgLOpjr0r9XpfKndd6vm+bH4W8TADsC4pPTWZsU++9qotLSzJBpYdjLYhkFy9sOiAqomRSCT6WoCwqUXSnjlxSdX56Sl79eWX7da9ewLHgWX0rjKSoAcCW1ZM6vrVK5LQhzIdav5GkNxIfRgYoGUxTa6QlZ/qJTNhd2fTP4t1+86avX1n3bZlx7OQBjXfT8IR81NDenwwjy0+NztlJfWZGUnwzJi0iboYp+zH/XJZeaSkOQnwTTQBaQFqR0b1x8bSfjIQsw4cz8UiowIak8wFTguav3BR9e7Ysy+8LC0rJwah3qu8+NEF/znxbvv7QOQXuVEA1R9nmHtcNCgv3KPQSKD//Bdk06szhxV5HPog21Qdmg8Y4Fwt9gYPjj8/Yy261l90DQ0q+HEIvQzEmkrVCx2S7dGoFY+eR2Hjo/jxGQc6KdYBHbWrjlmp7lp+/NBW3n7TugI3EpTRZUarkW7MFzPS7qvD1HE5I66rToctClBk2guAbDRR4ofsXRcwGti95nYuA3w4RvJZR4+qPjvPnHbBl8z64ZWsppPav63Ofyhmc/3Sgl1emLTZqZxdWppxxru8vG4HiZTK05QpkXHp7qvpRBxAiWRfmJ+VKl2y5bt3xDDy0j4kZRWXRThJBS1JY4BBsKuPQccJ2dgs7PFdgMqXo7AYkIOBTUhrQeqWVN5LS0u+lJYZjCm0Dqnw2OfkW1IDzEkbmVG4mYmC5dVurXaYJoS54hidPxCTYxVfUu2A8EClh6nRtqgrXZUP277dbLumkmepsepYKExKrR+z68+9ZJPTs87kxqVVOHk/HK2PAPhh4U6LN4z604rfD3JQxHSGPR+VRo13HEasUgLL25dFYBJWAfS7Av3RijxAf7+kj2cUz5CrePbxZ1D/vVOM6Ubperi+oAPjiuJxojDx3+gaOvYfs9XVVbt1811J0Lo8ZKfX9+2rX/pVW37vpw44OiHShME01oKj3jPdxAk1zI+zuaTT6QioBwJ93gfk2DTj01SSZDVJedT1cUlSpF9OYGEenMG+7kFT4GSeVJqDbOZGpeZMgO2p84sLUu/n/FNSANq30TKnLfDNzs7b73/jO/bMc8/ZveVlbyLWqsO5kZxub4tRAdIrly76IZU3b0niS4Vm4w0LdXZ3dn3KjsE1PlrBensEJpIbwDMoB9A7zZrKVfbjtfE/7DRsfiprN67M27VLs/ahF27YZCHpC4mKrsarfspXVrjV9vek5bCIKBz7FT6TxZZb+YhpjsmMYJaEtq/VKnofZsWpKZ/W5IgsX8Ak8wVw0IZ5aR5oTnxG6+UPf8T3AXD4F+X2yGqJ+HuOaJDfaTRq+EdVvcnnLGV71PwiIh3cSUkfluE+EPRB0h9LzYi4i/vc93xAReMrrOKunwb5QXH//vjxayi6RsJQ8e//4Ae2trYq1bdhP33jdfu93/oNq+xuM7zpI+XY4+gdgJ1mx5atMAUlRgDgIdoE4qMTYqD6RWKrQwo8YwL5OPa/TAM217AgZW62aIuS8IWCbH5UYqVfmgjfjNuVY3ddR+IuKQCUdc/SVga/2FXH6Tnbu3vexszR37m7EnaoCUhK3ZkLH7WAueSySd9+22x2fXUf++6ZKitKYrJHHq3iqaduGEdfV/fLLtmJuyATJSeNp5jP2fNP35B0n7cLCws2W2Kwsm4HYkRtGIJADXPIZ1OWl4ZvBw3VEZMnrTYZ90MzWLZNf61W6lZvMV/f8ulLBuL40Aavg8U5tG8mm1OZDq0ss0fNbBnGPsQY0EQK0hzSCstA4QsyXWYWFgV5tg/BRKm38o+95wgk8Xc/Co0aPupX/W4UOmt4KB4n7s5KZwa9r70H9OK8YflqUKmOSIVwAPMXK1jc9ZP7967vo1Pi9vsPuh7mB1FxlhZfunrZVleWbXP1rt38yRu2fveWq6yMPAdp0/XVZkh5dsCxZJa97khv2oR0ODmGOU+OiCKOMvG2YjFTYC6kUVMjc2adgCV1uCCgMhU1PTVjl5cWfC89mgWr7Nh6y2IcBuowp9g7z6aZa7LF+VDkjaee8hV8KoLdvrXm5hZSOykmzGg/dnZRTIR98GgIly9d83GAtqQ7J9ow46A3aA2ZJSwiYt6cdW6TAumUwDUn6c9OuCuXl6wgMDIFuS87u7JfVToCaUomSmZC9w3b3tkXo+OIbbSGoi+0YXp3XkyClZxoRGokl96MfeRkaoSBR04MYnVfQu+BhV8Fa6rtNrd2pVmpnCrTZG+6kFN8mB1h9oBZAVYjvvyRV/0bAF2ZUeGd3g/y+PUw4v1F/SIKH78+K8XTirthNChcv1/k/yAaJTz1hY6m7NQn2B3qU3a/ecKmD6APe6n1slBXXcrfD3qyi2d5aoH1yGP0CgKdCM/1kOj96cbvuR72/PjZoU93Acxnn3nK3vrB9+xLv/wPTTq+OqYksMCAuQhHLKjuaDZs/mDAKzozELUTggHQFnTQlDoze9fRApgrZ6UT58BxUGVDjIGBui117Aa2vtJnuow5/KykJTMIFy9ccBOB1WgUk7X9MFpeEINsfIWGRUITKjc29gpfxpHqDpiYDiTczMy0rx5kEwwDaKTPBptgVoRNMkwnIkUBVEbaBkdpZaXBcbINR1LXqtI4ymXb2tz20fWENAkZD7ZTOZBr+mm6y+u7tlNu2i73Ozs+z99oh5N3KjJvWPfAUk/agn3znAQEYymK4RWLYnowQAYNxYQ4WGR9p2LVlpiepA4jPZl0TtpHYBrs+KtKIrFQZ7e8I0k/b9dvPOOgD3g/7kNQ9L6jTg7194Ho/lEpnscHnSgr7qSk7w3kDQL9KJKeZow35YMa1hufv0Evgfsh0fvDxu8HpRXd80ulKTsnxjC6vXz3tn33a79jd97+iVRtTrpBDZWKqQ7LDjgaiFNa2VPOtJrPnYtDAk6uma7C5GmKYfDZZzSDsKy0q87KyrgZm5Xkm5qZUWefUViWzTasXEbNld0q235SQKjKDp6XzcoJs1XZ+Mypo+KTFsU/UHpLUrVnJInv3bntmoqUZNvYKvtzYQi7Rer+hA8Yypqw2WLJVtfvqhxJP6uec+Y59pq6p6Q+qzWcEWQEegYD83q/VantTJ+patLc2PaSVKeo2J2VDbsnRrAm5rchE6MiJlZRG/AVnaqYWKNttrNXlav4BzLY48+2TT9xRxyUGY2pybxVBVo7VJ2l8TBwu0ddxTDWBHpLyryYmzHOEGyK8cHoGECGsTIYubm5AT+w9a1Nn7orlmZVPt5tD3i6jPoTNAj0ENfx+0ehKK3T3OOis+YxGui/+HmbKkmySb06YdO7HaXMFOhIpde1uyEFifvHn8dDnXh2MrrTiXjxsAPuIwp+dA3+VC0fSebElwNJslV764ffta/8839szcqOz3VjJ9YlcQ4OGQcf17UMdUad1X8qkkh13Tba6qxSw/nKTLClFVYdFemPhs86eg6f3JV9vrUbVjxxFhwj9EhlBurYx7AvADAYNT017fP8HHrBANjT169aUyr+jsAVBg0FkEOmx8alrl/wtfbLd+8J4JNWk5rN3HtT6jPvZ7o4oXw4265lC2ISpcmiba1v+gBeLiU7W0wqL2YEU0BlnpBm41tgC6jLHJoo7UP58YFMPxmXo74EXtgTQ//UEX7PQCaOG1YNorY3GrLdmw3Ls4pR6S2J2WUyeWcEyyoD4x1T0pSW19ft7uqW7184HJcGoTwY8OPYsUN1xmlmG9Q+DHRywk5ephBnDPK7I2ayL7Nibm7RTR29TGd2PkOgNlK31p9egv73dx7rD8P6B+TCwP/k5z7hbuCfmuIoXAg8gKIQCh/LNwjM4/t4uCPm1UdR+OM491P82bCwo4H+81/wUVX2bgfQZwLolWAEes+AX1Lld0Bm/XSigL1f6ETcAcmciNeXT3Q/yN/XweOvjmGAGZum01QHWrEv/9N/YMu33vHtrwrgG1lqAhEStiL7kt1wrMkH5CzmYaquIX/61VQRlVWqtdpFWPB5cAaeXEJJJS1ISvnhlNKUUgIKHXhnd9tWNjYspU7OjrSyOjwSfX5u3gfuGIHfWl21F55/3vNBPca0Iu7G6po9+9QNqe95W19d8ZNsS6Vp22OlnZgPajpbczsdlv9KrS5OqmxZt92c0bFWX2Vl8I5lsEXZ8LxHJCnn59MR0gIwe/hhZOohPuAGo2IHnR9qqWZkhoC8Ig2BwTum7ubnwpFdFy8suZnhn8aqt6zKnHwy41/zYTBialp1Vd02NnZ83T+zFn4Wv5gWS36x/5nNYCqUtQIcwDkzO+0mQVoMmE7KXoCrN67Z1OycjaG1cAiHTAr9k+uGPomfv9WTfWIQeT/pXUMef4g7Qfd5RETeg2IOu4cGg/6s1I+BiM4g6aXec4hCXNIrURw0CGSDyBu15+IUvzvxbEAy8ef3pdO7H+jvXrxUrhPqRE3VI2Hv/OR1+93f/JKNqVOxtbMsELEEFOmFRGOUnt1jYeCDz0OzkixI7OmpgtvOzHuy/RPHibJdpTVdmrQrFxf9tNzpUlESOqU4XZsRA2UTzeb2nvKSGq0OzoBerVZ1qc1AIdtOk0qHFW6XLl7Ui6lI7U66BF+5t+IMAE2A0XgGFxOSvoxP+Pnw3bbU4IKfgcfWVwb3XHvRC5Z8cWbh6/wFeMYAkIvhOhy+kcI8QAtQHGYN0Bb02AcFWRY7OzUhwCslmQRFpcWsw9x00S5dXrKF2RmBny/ZtHwTDbv3aD/2K3SVbluaFV3az8GT9sI5BJgYTIkyxZnJhK/t+ie45OA5nESEWQkYGs2qys+mnTBmUpZGBANZvHTF8kqLcRfSD68fqc0bVyJ+f5LoE/39pb/fjExDow1+EPLmt+cRo+B/P0bOSsPijwb6oxV5J0HP0UiDpuyg0wo8MHzvFzr5vCedRfj3u8g/+j3N8e6xyb0TIBP102zW7Hd+/Z/ae2983/Z3d126oJqzB51OyeIdxjJgbnzIMSlQYKMXBBAkJIOaHH7BAN2+pFG9M2aNgzHblioL49gSgFktRztVZAsz5cYoO6PbZYWP5qKRorQxTGZrc9OPoWLJarWyJ4Y76Ut+MQ3mJOkAUUtS+6kbVwSarKvjLL5hkU5ZtjbTZ5x7h7aACYCCU69UJdkFAtWNQzNresmo5aVJvi8XdsX5RhgW1KhuOZVjQr9oITADNBUWD00V83Z1acEuzs/ZBbklOc7WY2CwIjNlv7zrR3UzHsHJOrSnM0qVgTX+DTEDZjPIgzbBbq+rPtSfj13wdqgH4w087+qP47iYn2f8Iqzvb3s7IfV5H5wlsHTluk3OzCkep/KSiv7o3ACfd9/rH4N+Izry50/X/c/7KQrj4eLXJ+j+NO4PM5yiNPvjxP3jLv4suo5+4/6ngR50/KEhVL6I/DhpAfD2zXel3q9bs8qRU2ocdRpOq/UBOKm3MDim41CNGUyis9FgDObx2SXsXbbF1toHvtXW7dOxtKSaOp9s4nonYctbZVuV1OMYKL75DnCnJ3M2LYk1KYCisvNNOObJmTqbn52VSl+z1bUtMYcpu3PrloO+2wnr1K9cvuTTV4xkM2fNNaPsaBbP3rjsOwLHDg9sd3PDDvViATqT3gdiLkzbNar7dmFxzrUGwIr5wfUcjF1gLAncM5N5u7I4a5cXZuyqwt6QxsJBnhdV9vGDjjXKe3bQqPniHWYI5qS9cGJuSRKZXzbWjBsDd3y+S+aA6thpS4K7SSH7XMwEhpLPpezC0ryAnrRLlxYFdDpj24UKJwVP5jk4NAyc8lGGvd09aS6ciouwCd/Eoyx7WxsCf8taLWkUYgK8anXxAZD7F4ciiR4H+yh0qqTH3ovU+346LZNBz+I+9z3v3Uf+/c/j/qeF6YJq5QQn40x6pNLq6j375ld/3Tr7O5Ia2TDVVGlInU8HNVOSBnVRbSf7P3x+CqkEgLDv+VLMfr0tcPN5KrO0Ai5IGvIRDEapZ6dKMhkaPufOLIFSUty6LczP+Ll5qN4NaQSAnOk6QD89Jc1C4RhX4CQbVgZC7O7bk8QuTZbsmaeuSi0+lHmwI3BM2f5+07a3tm1hpqh8i97xKXhWcah7VloLJhoDY4w3sKddOFT+ZhcW5iXBiw5+xh0Yn4AZpaQiuAbgLuUMgtkMltAyZVsTI/QDLQU8zJ8LSxdkgxddwrMfgfUIQaNSu6ssTI3iP55gHrTlzzm+y5f/SoKTR1JmA8yM9Qy8LTWP+tqY0g3f4EuPidHKhGLsIaO+yNgMJsQzL3/YnnnpZUl35iKIx0DtyT7QT8Oenx5rCA2N9ODUKMexw4caPDpFaUYUv4cZBHNVfVfvMRyMGZun/8LnZdOr80YDeX4CzANAH6n99zl/2vtfP1z5XXRxdNMjAvnPsV//NRWIrqNn8TCQPwtXcqh/ulIn/sF3vmFf/8qXLIPkP5DNKBU+LYCw0MZH+9XpfHsoHTkndV72JwtUdqW+ViXhGYBS2znRudMSqylJq2mpzRcX522yIE2hsi2T4cDnrQtqv32pUeyrF4psSYBbmJ93ycyRWoCQcs3NzPgKNLbpptXWUfkPpYF02g2bn5ty4O5InedDEDCiijSFpMJxTDnjA2zjnRHQWT7LQp0ZmQsz01PO9KiTErVp5cHhmOwELOn9MvcP0JkbZ68AqjaAcxDLPyXQoapD9AFmP1hH4Kfyrq4a240XVR/m42dnpvxsexjJnK7ZeYj9jwnBDATr7SdLEwJq+Mw2dggr8vi+GunevLsmriRGIMa1srau9qv5OEVpmu/0S/XXe2ftPmbBxua2vfbaJ/yY7E4izCa45iYABcv+fiD195GI3FvOY/Suj9wI1B9lkIv+H0T+rnuu59Nzx3WI+jw0rB7DKIobgZ7ZFk43Rr3/zRM2vc/Th3PvUXvd5ooVLF7QyA0iPTmqgoeLfAh/5KIA3Oppn4souo9UmLhfdB394nzAChmqTkGnb8pe/t3f+DVfZw8IkVAAERsSiciAF6tzUkmWz7IZ5FAg2/NVck3lSdOx6IWTXjnqOacOOq7O7F8FVWOi4s5MTQi8nBCTsNp+PSyCUTgZqT7Itrm+7mHRDNiw4odJ6GUAMA6XnBJgOKU0qXID/oI6OWv2OTRysjApk4BPXnNOvBiGOjqn5XTFNPhwBnFhIgWp0A5AgY1DLtDUsJHHFX5Wajkn2LIFmH3/vFfKx5QaB1UyVsBsDe+alXyMcWTzWdWcrbQc9604Ypg4PmXNl3Y4V4+lxTjfeKUyTDrTCQyHgUcOx9RLURrSNBYX1Dpdxd23vDQF8pwWg2oKzHdl4rC5iVmJXaY8xcAyYnYlpYW039za0nvpWkVtRL987kMfto60NJRUBk1xXX//8hIN6htx8vvIBY8Tzv/45T5G3B27+F//s+Ci/++n+0NG16EI/Ab/geXo+fX7xwm84CKbPv5Zq4Ggj6v38cRPyyROitG76oszJPpp6eMX9x90H/1G1zA5JDOdtLa/bb/89/6O1crbrtK2BHZWwTGlx7w4YZPqcBwcyPfbtmU316TyMzpPekwdFdTR+bgju9V8AEyOPW5oDhyEiU2N2jpdmlIYgUcqPINirCGfk9RVy8tW3Rawd33FGhIeUcpsAKvtpkpFZ0iMvOtB0CaUry9hVRq8OJ6hAgNAPnzhH3oUEBgrgLksXViyhTm+e8fXZNj227VF3ZMfTGZ+YU4MruAzCLxbxi2yWan4xbCEFjBzj4bEqUI5qeN5MRXWy3OYR0lmCmVD3V6YX/B8+Egm23b5iAVMsFqv2RbbiXf3/diuSkMmgtJmURB9ivw5bhtgs/CLcYLrVy7L/FqzO3e3lUZYjswg6rYYL+MsmBMZ2futat34XPjy+po9+9JLNjO/qHcsJi7VHzbP1N150XHvelQanlJcip+kY/+oT0f9ehDFw8TDkT5Snr7jx2UxkMeej93+0fszgj56dp/rPYe4P6KT0Y8oCnMibI+iNPuvI4o/g9y21DUdYbKQsR9+55v2G//8l30qDFt1V6A+pKNIOjUcSElJ0hopWE0MgWmntDojjsUsSGa+sjpTlAYkdTML8ASCKWxiBsQABhJQ4cbV0IQjPBrAlNTfnJgBkp/5bZbV6pFdvrjkA1z7ezu+Mg4JzAc2WEvP1CD7+pkzZ/7bv3DrmggzKUy5SQI72Jljl00ufzQGDsNAmuYEEJgM8+8Ls3Mu0Xk2OzfrZ+kBKMYAOCSEJciAHRWarlZyc2PSQc6IuWsEAj15RI4NPynlQR8hPaQy6jfn4jFDcWd51e6tbdouC4m6ahfSEl9CU+HLuCXFefe9m2GJd6flHPryxQsqctOZBzvyONVnWio8g3quGSh9tBWEe/OgZQWl8fTzL+iV0XVxvPM/WKCP+nJ/f46D/lEoYiqnqvdfOJqnlxoYAz12+zDbfRjFn5wIF7/sSysebpB//DqiyI8KRs9Q3/1jjeqg7BH/Z//o79nbP/q+L7tlWomz5nxjjADOLwNvnD3HVs+KVKBGkxNtU75WnA1lSKN8RhI+iS1/KBU/2MilHCPgAGvat8QC8gPZ4UnZ+tjP2LNsZWXRCbMIgJrRbOxppuewh9EYxFblDnU/4dITwPtuPYFtdlqg1zvgQENUb86gZyoQoABITrjhNJ95Adr374uBMWpOnMU5SXa9R56zpwAg+0c6xAx4vywSguHlsfGLRYEw6RIfSU441giwkIbpENqS1oUB0YZI5nW+rCuQKqJaNuFjIAxhXrp8TYyjGBbqSKpXVXa2+rL1l7l49tNfu3bVtjY31FZiJCorZsnlS0v+mfQJ1YnReqZWORocjYVtx2w2mpqWhiOGxpmCTz/7ovrqNE1BR5A77gP9vxFxH7mI+sNA9/s8LI2W0skyDAZ9f7mHURQGTOBOVe+/cDR6fz/oz5IZFA99Im78Mh6+L/3TnkWEf+Ti964Py8BEUt27c8v+/t/+G9ap7nino1Oy1ZQ98zWpO0g4OizrwVtqHFLC7qQjjqvtO02plAIioGeUu5TP2NLctIBesnkBd1ZuejKv9pKdrmeAmh1tFAHbli/PoMbS2ad7ajZAR1Vn4A3JzfRWVuBiQC0MpOa97ICOpah0ata0s0NtujQtZoJqziAc8+9F1wwAB6PyaBEMxs1LYgP2CdnNxCupHGz44WMTAJ3ZCdYVsFJwTJoIn+VmcI3ReT/LHxMgxfJd9QGFZYATWxo1m+O7GNxtNDn6ShKkGbYls2quo7isLyA+WgoSnjiMj3B6rrLxsYqEGOOVq9dUJjPO0GdPBAN/TOnNKh5TjbQP4y6+D0RtluSIbBpWb4j9EnOLYhKXLuuW7jsYKKNSvC/xF6f4s7PT8DiRJIZOpv1odYmoH/S8l/vU+1FAH2+AfhenaPCv3z/eBvFn/eGGPeM6ckPv9cfiHDrIGz/4jv3Ol/+ZJTpN29ralF9YL78v+5CtrRkGxNTGHCpJXQEhajoSCC2APeucgDsmm5Slu1cvLgpQU36IBKvTFudnbX52yufOmZKKQJ1KjzlQOY2HUXG+QsMoPPdus/YckhybngU0fA2W0WzsaSQqnR3VjGu2vLLrj5kVGAEDZc4kZI/zC/B9KatscpbisqUWNZ5FRdjR43qXLDX2vAVCOAnvKDCAoB2hjdDfiKOWtEPdO/NhUFf1YgoP04LvIgB8GCbMU0U0vk/HtwABPl/hWV5ZM76SQ9lZgMRJPjBBDsYk3jvv3Va+rLYLS3DXVu75FuKSAM8IPasoaVuMNDY20S6s+XfGI0Ylrmc7MtOefeFFy0krkWnvZX4sRLKROzMeh0U67rdR3z2mxwP6wep9DPRhl10mqHWxgvUXUJg40SaRUy8a8uCY4iZDP8X9ojDDwt3n5H84JhBJrr/5/a/b23KsHKPiMDM2yOxVG3oOAAUAgWEMcEkMMVDEZg/OsKtKdZ2ShOaQyWJm3J6+smSXFmbVkYN9z9w8S21Rq5GqLFhh4cu0zKMMzJI0VUeOo/KDJNOS+NIK8tIIWCHHCjeGoFhowt4AxhCQ7l2Bn3owyKcWcoADHpey0giYDfCVgkh5lY+BPd4VdjrHcbnNrl8/xUb1SwjEHMKBZKdt/EALaTM+kwHo5c+70H8qDcxSWo3aqZuSNiCGMibthfQUwJfQMuPB1CHaAZ2KujGQyXhQLj9hddnjDYGZxUxpnxWQpK/XVHfVTXZ364DjvFO2vLyl/NAS6vbiSy9atdayn753z3b2G8rLfLqypPYyvUc1hdpJ71XM/FBawvzios3MLVhxZtaKswuqAwt5Qv+IfiOK+kV0DVHuyD/yOyJu5efQu+/RkDj+ljziSUc+SmnAE/3n/x/RcXni18cuovj1MIrCxEF/JvW+P9OI8NGTcNNPQwoWpdWf3mn3g8JHFD2LnvuvKuqd47Bj3/36V+3Wj3+oTsdJsrK5BcSyGABrWviwBABihRdLU1lUQhi+7EIH5LjrWQGzmE1Jwi/Y5aV5MQbZ8yW+5zYtDYDjp5DeDHQlXXKiIQQJysIVPhA5I3V11iUki01YYsscvIroMwWYFC7VAZHK3Ol0fKSVQS82uTCICDNiDpx5cRgMkKWsTLe5mi+pyyi7D8wpnzxMQIBHuo8pPuAc1++4pDZSFqbmg2gwdDkZ3EFSigFwICiMYlzx07mCX2P0MI2ZlKrPYhq6N2sLqEOY5pOElzQnza3tHVe9x9UmPnIsFZ05fcqfzSldaTp8dSc1nrF7K6u2vrdvG9v7ipuy6888L1s9aAGscYiW5DKOkRHzqdWrvk4ArSE7UbIbz71kqbw0nfyM/GBKxxLyRH8YQqc9G0anpNb77afjMp0khY/lDziPaVicsxFpngZ63uNIRENFLl7oh6ETaZ0nISGVJOpMeXdXHYo8aGa+laZOKPuSzs/UHauUWDwyO1UUUBO+MITTXNiYwierCpLwC3Mlu3JhQWqymIBU+rm5GbfRWWXGRyEj9RoGAiAzyZQVJfEWpmetJMaQFzCuXrhkLz//ol2/eFV5zQgEst0LaFQF5cOhJbLjBTpkMeFZWccsASbFjDQHFr8wEMjOtxLjCNMzUpdnbU6MYHZ21m39CQEkpTKPCfhjAm0K8Cv9pPxQh3FjktIJTAldo76zevEQBiCm4FNruk4orvR3MQExjWTWMqrLhMqcK07Z3MVLfmS1HqgMs2oPlUEM8DLTaorP0V2YOUrGZxJYBcjhHeub687k+FjmgvxQ3596+podKI/37u3a1777Y/vG938o7aDjH/bodPn0dcXW1rd8hoEVfAuLs2IyKatV+MQXn12bsAtqTxYtDcLJuferx0hxLAxz501B0n/xCy49ho3eRxQvQLwoJwoYexD3j7s4DXrWfx399rvIPyIqw2aMnZ0tu/fuT3wPPcdAcxZdtdaUanloDUksyog0YoEI9SxLdd3dr6Ptu4SdLRZsYSJlz127bPPTAp7Ub+bTWZvPoZPY1khpVrmxgg0pzzr9IPnl9OvtJ9dRfn6ghdulQT12NVzgYrCMTosdDgNh+s1XsymNsJhG70N5TUoLK8qGZ0qNX94PC4uQ7JSDkXdWtaGtcK2MaQmX4K7Qq67H7xL1VhoA6j1tp2uYgUS/by0OhgWKKWhSHNWBuuVlfxOdbbNoBZ6PGCiHXna6bQb6PX920SlJ1YEpv4xs/47y4iy/sO8eQ4KUn37+Odvd3fRBVU4ZQuKzFp8yYrroDfmAXrUaduvB6LZ3ypZUm7zw6kft2jPPel6qBP9OUCTp+vsIv/H+MoyicPGw8Vgnnw9Oj0fB9T/vPRhIAzhYH8Xz7ncRRdrD8ZQdG24k6XeR9L+pd3AKRY0X0dF9zG9UiuLG0ztvonOxI47pKqZ72EbLAB2LWfxYpwM6tUgNVJySdJT0YyPNrkDPhymID8BLkvKXJF0uLMxIysquVydkoQ7PATWSOQnAcAnGBzJB3ZfLEhaVm/ERgRJGilrqi2DEMLIpqeFyk2kG/5jCY0BPQFZaaZWLEQls+MlJvuFesKmZOf9oJcdBT0riItULksDMmWPvMrqOmj2ue0bdscuZCHSH7s60G2Hkw5J4prTHaAS1BSNxwe5UfOXp58yLMbalKTHLgJnEICPzHKjrE/NzNnvpouXEAJPSPoqS9FevX7clSfa5mbAPnl2GbEvmYxdLSwu2xGm9Sv/evVW7e/eeyqv0a2XLHdbts5941WZKednwM34ACWMELL9NyHGgS0bawd5uJZxoJFV1aWnONYcDpZFT21IuBlzPk55EPx2F4uUYBOxHoVNBH1E8U8/4ITI/Ef8c6Tjd0FBcs1Pt9u1b8pD9LFvZ35+PUgPUMbeFmfNmQQlfa23rOQNYqJB5AX6umJMtv+SnwDIdlkmPC+hhXjksUlF+StIHxHoSFGkYvt6CBixGIFBk8nxQQmq8QDLFPnTsTwXoitEALraJstafgTbmxzkCixH42Zl53zs+NT1ncwtLVhBTyOYmZN/mPTwzEUhqAO3XqhcgBhgc/cMWW5ge2159Yw7MQf7hWs8I69d6jiYiacw99fFNMVLVmQJkgxDjHooo216MUww0I4k/IYBTJ0wD5vkvXbrkUpzdg1NichzEgZT25brSIjgxCBBztBan8zA339xdt8WpvF2Ym1Y+LZ8JSYl5cVb75uaWSyjqRpvVqk1pBWgDJhNrTsxb5RLHY5ku7/086bg/nXPCZ6THWY5TQU/XdgmhjnqfO6dCxTlqPD3+HyXvKD4qK8tBGaSjk2xvSDocyg5sS/qrw49LvCG5mC5DneYLrayz73a6kuYCvDqQ/kkKJ+zS3JRdnCnahKR+WsBkWkvQtpTKk1J+SWXp69El+fWj52IAuoApcPCGjxYKgKxLD1OBAmumIMAUbZJz9GQfTy5dlF0via0/ztPLF0o2ObVoCxeuW2l20UqSqkXZ7djlqM3pMZVFjsVHTClSbzSPBPXC2u427bBds0Sn5r+HnKrDtQDF7jnfVDTGGL1I7YQpg/ajhgPdaoeGwF/TdcuXt/rgJO2vehx0BfxxRv0VW89Sqs9EaVaMaNLTCNNy0wJ8waczS7Lt5+bmfR99vbzn5WRwcFzq+PLatu+7X1A70GbPPfOUz3J0FPaq2qSQzFi32bVbt9Zsc6dqRWk53TEWUI3bfrnuOw45hYhDOdyO6PUDr9ZRXwjMOOojkV/8Oh6238XpyI+XPNApnZ5jOXDkAtHalAPmFDkwxXs4dgnGovjty3sQReUZFDb+7Mgd/fE8hPM+MJTUMDRO1ECPQlE655HWYFK66gQkj8rNccuMPHNOPUctO+klIZH5PBWdhpKwPp1GZ2Uc6ikDe0uL8z495Y2llkISYyUjGZ3IKlw5RY2Kmu2DcgL/kZ/iwjRcU5D6jx2aRNMQmAsM1E1PCeyy12W3M1ddlEYwwRSYbPuEJK7gCkcBa6pe6MisQwgvlSLJjJE2w3Sfb42VFERCsw9fT72szFz4JiGkfNT+3Os61EP+issqRuLyjCO30Bb8gBCvC2HpoCENbH3GOBiHoG6sIvQNPNlw8i0j+gx87u3tSLqXjVOD0/Ivqr4YFYwLsPZAHMqefeaa6sRqyZaYwNM+WMraAvZJ7IlpAGCOxGYjD1uRL1y4qHLJvOktqX4SFPXdfvek6TzyPh303rGCe1SK0jmPtIaSkmb0HVudDuWCTB2GDTTKWKom2zT5Jh0n3CIpg12M2OMb6Xmp8Qvz0z7A55JCj+jQXBM/+lOTH9XDw8Hx/T4wCPJhSo170mfe3Z/J0eAcWgljSAk0ADzL1JQAky9OuN844wcyEQ6V7qHKxWe1UHHchlUCxOXegewdgO24AD7kA3OjXDAcDydAS9f3FYDY6NTAGYdCowE4o4AhwBwAPesXlSYqOqYSU2jwDwQacXnGOo7CJGv4pQmRl+rPCkDAj5lEOBjCpaVFq5T3Xeqvr21I08qKCR3a3eUVSfymsUOR03ouXVowjsriKzcvvfSCTIKi8V08ZkaY1iQPGAXv8tq1697OlP8R+v6ZKN5/4+5J03nkfTroH5LiBRtUwGHPIu7lfjF/6MQzERCAjtNQNwMAup6QBGUACeAg2YEC01IsHUViAHi+IsvClbAizSyXGrNpdb4Li7Nuk5J8sONRcunwABrwk2soT+QgyuAj9khGxg5kFrANNhpHYCzApSAj98qbGQCkPRtWmEvnG/M+dab0qU442Vdpk4eACPCceQBMAdVfnO4ZYMP5LWFVN8DPHC2OuAkHvJ65jJXWL3uZOHwWC2ZAOqAa8Pvnp+VkH7g/cdFgnF0pb9R9P61HqcE4mLrkYE5nfPLjW3msc2CzDmFYQMT+AMrFNOnd5WU/uahca9m7791SNixJ7vqU6LRMqkpF5oCyYiVjxHBZfcg04/zFCza/tCRtYUb5sJ0ZZuMt4e1P2FGJsFFf6qfjPvVgioeNrv2+5zcKRfGho/gjUBR2oOOvd91Pp7dSX8c+K0VxHzb+2YhOyJHXXcvm85IG19RHuz7ogxQKK97U4dW/GUnXI8a+5A4EQKma2ZSvrUfCoOrSMAAdQtAOov5Gpjmj0XRnJmIYSERXkV2yKozSYscfhcFG5hkzAZwIw1lw/tsU6Nq6FriEQvmJAQA4AApwBUYYAMBlyS8MAUZAO4sl+Huj7hxWwbOgs4gZyAwgjo/IE55GILx+3RwA/PoF9Gx1DSYCUZWe0vGjq2m0Xl6+QCgrM0gKBWD30244HswZHMuBYaqs58/Y1StXbHFh0TjEZGV9w+otxjomrF7lk9bkARDFoPW+OCSUlYO0GScB055MdU5OTdkrr35Y2kJGTEaZqq2eTN86O9HiUd94XBRha6Djr3fdT6eDPtapH4aiuI+z4nHyVWfqKHTum7duCjcHPkeJZMe2p/7MAUcqP0wCCZSX5A1HSTHvTWfqqb+UXXEi0Lt629eGXjevI4BnUC7pnRe/0OhB5Qd45OV74eWPFO4A7g6AVnw5BtBkxPtLccCrHvwmYAaUX4CjLgCcdemk5Rt3FN4/xNlLl3bwvBX2KC/ALnADesIDro40HxgNEh4mgePbd2FcIDAS1xbkD+Nx5qJntC+/tBEbeVgrwMYYH8tQvfED+Hrs6w86lFVx+AzWkqR1vdGyzc09W1nZtPJexWcQUP/z2YJrCONJmQrsJ5DJgw3P5htf86CyslEI7YjNU2ol/Z3ehZ8kRX096hOPm+L53ef46133k7eYdzJvvsjhh8/9FCWkvjzQRZkMyiwiOmJEUXqRi4irQf6QA1ECJwJkcAon0CTUGetSEdf5WEKDDouw5Fz2miSr7Ho5H31XkhycmctLQgnnfIK5mJNKqWesnUeaJnqZRPVC7ilFBeAUVwoSysWIvQ8G6je6ZjR2TKATclTfAJZDSVBijgs8bAQaA4jNhiWYngLgqCHq2KggDKR1G/Jvya+l+P5MaQG4XhhnJA5KxVVRkM5I6YN2U0BqBc3A820prhgMaru0jK6YzRhpKIxsHqUvRkAZWEgjb+bxYUBeO9UlzNV3vJ042NKZAxIfrWZckp5Vcqm8z4LkBE4OEOGsAUyKeqUikyYpx2e60nZdZhd76Pclzbf3q1bvjPt3/DnooV7d8/UBTokDW1yaFYPuyoTIW1vlXL13T96qM4xSFU6MqR1ZfEDw3rvo7yv9dF9fIp2Yi9Mw/0HUH0atpH5D36G/yB11VD0kbM+dwM6JYLG/uH/MPSw56MGgS4YjF+6Hkgo4CsXTfBKkvujgYkcb9jIfSyRrJBTr2n2kWdKYqTWfz1ajp7NSr2XPY2dzbhzMIMy/08EZDFOjU19ejH5ILwzM4ZSG/vcHLlWZ3uKk3TD4hV3Op609vEcMzITz8jjmScgRMABykMIuXeWQ4B2B2w+pbAm0qgf1QvLyi9QNL05x3A9wtxROAD4CfVOgbsqbL9DWneEAfB8f8Ln3HmPzX5VRTMDD6Dl1IU2Yi5sNOBiX6kY5mYJD8lIlx740G8ZSaC/a0D/LXauFPQOAXw2UVMPyBVxl4l/HvXzlso9lCL++MIq1/SymYo6ebaBoMuRJG9bZtaf8+MDm1sama060u0odQDVCh3xcfTGebtz1nvacqNeH7nNDaIQgp5JK0VeWY/K+Q6eOc7Xo/lEpnuaTIO90rD93sAZJxSIPJH00yAZRnqACwxSCKs/JNnzd1QeGvP6Kr3D3NxpqcBjkcumta5ew6qAKHAACCAG1yBtfQIFchRaQUMVRqx2wDijloWcuUT1dGBLAAi4Kg/OyAnKeB5XcVxqSF+m7pqByiVEkGDNAYvKrZ+TFxznIH4JVdRTfv3IrBuC2OwDTM1Ry7Gmf08dDZcMcol0wLbxde23DtW8NVrphlJ2Tedmiy8KhQ1/2yaIjwvmcfb1uu3t7yrNts1PTYhBJPxm3UWOnYdY/0qnMBHgYN1/w4TuBGT9FZ2Njw9uSclMeL+wZKOqHuPOkeLpx936TSnF/mXrlctCfhQZxj/7EPYMYDXr+IEex6Tj98fvv+/0g5sqZsmONOktk6aRMLSE9GdzCIY0h7/By2JJhO7E6uUvtwBBIEynGr4MWCYhtjRbRu49Wt2HrBsADfCRqAKW3mZ6TLnHDYBgqMmHk+BXzCANtAqqqQV7hIxKKJzMDRxiYy5HdretI+h+qTgdIR4GY03aR6i7RlR5qvmsPMAnqi5HSYxbOpPBTGUNngDGwOq/HAPQKKHvEMCmPfPQstEnoD5gaLFhK+FZj1jhwIAYa1/b2ts/bEw5tq9Vs+kGgHJHFAieWNTdk4gBwDvXI51jRV1Q4zIlwajHxIWz7e3fv+bWK4LhXEU6lqF/gIhrk9yCKxxkl3qhh+8OF9nwwvtz1np+V/D2Tx6DMHoaidEZNKx5+1DjDiIYALAD8ueefs3mpl+E4bwbswiIWmooOSycmPINMSHrURySPD4ypNSkKEsrTlYvKFqQtIAVUgDTMZUfAIU0HBOABsPgRFSlJ3rokDJl4ushx0lCH9rRhAIAYYCl/8uVz0x1WzClPV8nl3ASh5ztoVQ53gDqUDfB2pPJ3BXTGGQAwZaSsSEvUYi9Hrz64yCxhXICz/CkH8ZwZoUEoPIODtAhlYwEO3w6gLKxOJD6HejJfT14MAhIO+78gP7Qt6rO1teWf02LNPW0Fg2ZrLp/KbjOGcQiDQbOAMQathoVA0MTkhHIPLfewFPW16J0+DnoSeTwsea/m3fNCvRM8IkXpjJpWPPyocU4n7Mdx4yu8TCmhSrNYBtWUDkQe4UUEaYXkZZyF0WdyB1CALyoLYbmK3h0N5gCnQ/ZAwjXg1gMHrUt8x7wkLmmFqKIwCAYDcmnvzwA3ZQpaA2F8VIcfEkHVdoCqA0na+7p5xddFiAPolbeuVDhnIdaShO8wz6448C3iOPMJFZSjyEj/lurjteulo7SVbqcjtd9BL+ah+5QYZNhgRGl5Z5RNDo2oF5d0OazTzylQG8AEUPepL6PwfKUnkvisfeCcvDJf0elyGKaYk9Li3D3andOJ+aDozs6uL9eNzgzI5fMu7fkoiVfiISnqa9E7fhwUz6PfDaNRwpwHBVE2jMh7kOujB3Eznj8oTJz6Q/bH5W6wo2PzVdaun9aay3Oya8I4WBEVv6N02DTS1i8NS3gkflZqJSpwN6GOr87rcka/rsr2QIJtHXLRSxEoo/zY+MHKOf3fAzOSGukLUwBAUrulyjrIFOlAcem0rtILjMw8eaqIVFJReq4l6DllIr1gMqjMAoaXSc6lrwDgZ+61JVH1zCcGlRjz/84YINLXNWXimYNcYXngYwaqM2Xxe6+DVHsf/1BIlYlpspaYm3+YciyjEKw0DKyCsYdkMiPJXrR8Jq/0Mr7PgXqxmo6v3qLi87FLn15ULNR5FkwdqDEa9ZYVJ6dtY2vX6jBKMRa+N3Bvfc22+MTV3r7tbO/a1GRJGkVN5Tq09bVlq1Z2XXtzjcC1goenONBGBdtZ+vJZiFS9DPoX3lBwEQ3KlxJHbmCkATQU9CHzU9xD0qgNG2oyJKw/u9+pr3t9WXPP3nNOeclPcNACQBGU9JDufSDphTYAIDn1dYx5cnXsw7EAepJzKcs1N6TKvX7VpUN+kB6Sn2JJYpGHnsuDOkYvKEhlVHdCKR91eOI5E9DzIOspGwwI5gTwYAiYDFKvSVMg6oqRwWzQTljh5+nKMb3GCLxPD8JsIgahtHFeLnKgIpSJfCgH6Sp3JLGXIGIw+tWtx+V/mBq9BE2iQ/4CrS8+8uqRLvvmWW9fsOmZebtw4bIfsNGVLc4uO9dGALTuOenWP5ohE4AtwuyTZz89p/7APFqqQ1UMoqU2aCntqhjHzdt3bHd3X+nnfbtu50AaiN4VHZfv1AN6qkb9+l1Eg/yG0VnCnjspSzUxhfDryA0ri0rZ93cc7TQaCvqHJTp75EahePhR4wyjkIYAIOnNtR97LbCwQKaFbdsDC6fK8px7luo2ZdcDOjo7FBr5uOlCuuHXOUfMAaDQiIKQQIpqq0x0LzApfSIeqeSAWP6oyWgG5AOIIcoCRSPjXgZnVBEzEDSVBnlQXh4jiTENSIOVhT7wdwR6wgeThmJ7fKUfHM+VJ3iWh3+lhiJ39J/K6mXmVmBF6nPvJ+PStnqCZuADoeSlfDmWi/0DOdY6TE76hzcuLCz5VCN1b9TqavOUfqv6ZdHOoXGIKCZAs9FQ+mTedSbB8dmTpVkbT+Uskc7ZbqVht1bWja3FrMHnu3aYbDB4L7TSOiuF9znYPQ56Enmchc4F9N5BexR12LjfaRQPP2qcYUSDhnTYlJKS/XfgK744BBLJ6gAB+AoLGDjZhd9Ws+XQRXUOkm849eSyMgNcAAq1GSkcVPOgCeDUuHLkpRK5FE0wwNaztf3cOuXV3wWiThExCn5hLvRtNxt6AGHgzuN7vkF1d7vd/6JrgoY64WAMR9diEGgFkSZBXh5PeaGKh3EJ+XneaCYB8KwpYHCww4g7g6CUR5kzqMf03NTUtF28eNleeuFle+2jr/mXdnLpjG1KZefEYE7UKRUnnHFwZDjvilOCoq3KjL+gfRWVTl5q/dzSJWuoqVdW163Kl270nHfsAPLW62/BB1O8v/W7x0FPIo+z0H2gH6VgcW4Vr8xp8aJnETBPJdKP5TGIBuXHfSgbm1+SVqs1XBhl01mXhkGKRhJVcRWUzydx3DM7w2AALvF76fr/vWJEaTvo5FyiOii4DhKegybCNFoAIsAkAVa3sehHKBFoWHSi5w6hAGTSJm/WFPgcvn4BZJhW64ESR75K1xfHiKNQTO7Jl/qx8MhrpyICXLIEJM7oVHa0EiS3A1+5+x/1UiTMAMrj1aVeNINctLYftT+MVzCvL0dd5VC5D5rNIPWVRyrFUdlTduHqNXvllQ/bR179qD379DO2NLdgC7OzSrMrkMuuV/mpH8ufmeLjODIO/6xWyj5zwKwA6/ThebnCpMrLibzKS3GigU9ndlR2CNGukXsUivd3KJ7ug9yDaFjYuF+Uf3+YforixJ3+6z09pnOR9AEMwZ2V4nEfJv5JijqA7MFKzQeKsPkAElKdDo9KTGOQF4tFGGxjlJ/BNcwC1pHT81WaE2WKrllcE83Ly8OBdSSVCUNklcOBpY7p4ER9pvcKOA4OhWE3XTSFheMaB3gBKefkYTuz04w8ACDEMyR2WFcvcPbeawCmArn/scSnPP7yRZEfafiKOpzKh0rC9l2OoeLaf4igdHCMIRCzjU0tCc96AFb9ubkCY4NJ+T6CwPDGU5Lo+UmblYr/yodetk9+/OMC/8v24vPPSv1nhV7Xrly+7Of8cXw2JzGzNVgV8IM4shm1A0xTWoWvLtQvH/Koiwlsb+84c/T9DCo6dR1GUduOGua0cI9C/XnEQRn3f1LUAz0FCL8PQ/FKnJXicR8m/kkK8enySLB0ls8ic7R0xzd+YE/qiauuKLN8qQW1lMMtkJ5hamo8jMifeBly+sVEQB4iJz0rOZf88iOcF78X3iWQwjMt1hYw8PZVbQKnawIeKoD2OB+1wVjSzRHuIukL04KBhHBh5N7NFcWNmowwnDpLaTx/mAN+aCG6F9/pSfTAdEgXxkN4RVPhGG0I/rQdzyDaJnovLl2Jr3Q51x8TgnK4KaGIfqKPl1k5Kq/oXIOlxSW7cuWKXVhask998pOy+Wctn03btcsXXQPKJMdsujRhi/Nz/q0B1u4X8xmbmyrqvaUd9OXdsk0WinbzvZu+Oi9qjyNuOIBG6VfxMKeFexQ6LY9h/o+THkrSRwU8raDxypzmBlHwl3MgDM7nGChxUnXU29TPbXZ+wT71mc9aQvYkJ+UAwlxWgBIASa9j0gCkBfAhikTKfFtoSsjgk1YOEKVG8qiQrrLLFk/wqwBtuY7sdmYBHLjApdcJKakvhtF9Qqow32bvjgtYYiqCqYrHdtuUmIsCUhaBxlVnoQxH+VHEmd5jpNzXtMv8SKT0zIfM0QqYNlMZZC4wsIctzMEbHChJwkxLBsmtNKW5dMd1L7+O1wOmIw0IBqOCJbrB5EFy4iCKAQMJh3iQk0h1wlxhw4/UouC45qk0BnEqDxvASE0ZM2AMQ+aVbPmlxUU/GpsPgjz/9NM2VchZqcCHQtKWUXtO6N3wkdAJMQq+/Z/T+8AtzMyaWsHX8sOwOYdgc2PTpb33CzIdgaK+MqzPnUajxomHG9w/RyfSwqGVOXcf5PRvKClr+KG73l8E9uj3kSiq4KiVPGv4UQmpE6Rj16XMF7/4R212bt4askv9O22ZrEsuQIIdzuARIEfUocL6IRl0ot7LIz3KiGR2UlgkGXY/ZgLqeCBWpPXmtpHmet5xaaxwJOXMIVyj7rsqrvzpxDzGvgXq5M+7RE0nffL2VXK9cmCGEBLJGvKTfS7ugIRVaXQfDu/g4I5wHhuvl1wC+b1usDS8hioQ5YKidxFpF9SFuvq6fdoVjUHXfDOAumFz8x07HwdRgn46kYh0iCcPOACV8RJgrrBSj3w5p3BxYc74CCd77jm0hPozTQmD4KOdpFvm0+HVin+EhbhoOLQVH/wgHzSy0wDpZem5YRQPc1q4x0XxvCOg4+L+503nAvp4YUehs4YflZC4LnRAju4uXrlsl65elcTicEwO1AjAATA+ci026BttZO/7BysEitDE+tWFD+qJvOGVpJc3KjMvJFy5dKOTBgpMwju+/AGyUvaOj/KdkNQFey6dlRZlCFoCjCV60QoJ2JQmuRHbbXnGEvRcKfg4AmMFHD/FlmKyQ0vg8A5MBAc9y2G8vMG51CC24oWR/JCeMyH9IslpOv9aD3kItJTRTRIO9eBaGeEYAyEOZQF8nR5j8vIqfdrX5+dRu/Q8qXqz1Jl2Jk3Azsm5M5wHKKBzzFa9XnUzjNNy8ZuZnrK9nR2rVPbFGDL++W8G+lj4wyKfyEwaRlEfC20wmOJhTgv3uGhY3sP8z4MeGvTDCjWsoA6cEclDkkQvnUFxB+dNtB54dMNhk888/7yr1VQViQjogSudm09V5bMp43vxAJ+PVHiaLiFJq5eP/wUPAODpq0yA05+oeC7xBErAwpw2DAR1mblqzAJAj6Qlb7+mwwI8JD5gQQ+DLQASpQUwWK7qq+tUbgYPPY6ew1A4536MxSnSxTkDHwkPyDttQKwiSW2XDgHe5MhT6r2A6/vgda0kAoAJQBX41QXl1o3nEQ0iOhMQk2KwzYGtsnndovfiTRD8ke5M6aFOMKrv5kDIzBkdZg+gHZepolsxLb6vn7W52Wm36Sv7ew52bylVZG6er9skrVHdV1qNsNRX5o4zKJXBM38ARWX28p2BojijxhvUT8+DzlqOB1Ho3U+YAmCCO18K6fE/SbPN9qWXX7Hi1JSfj4fkJk+kLypmNiV7UkyAj2MU+TSUS3sxBSRVL2yQgkG6ocbS8KTNM4DONlF+AbIfoKFw0S+Sjs5O10Si6wFv0P38rHmlx2i9eI+ATxhU/VB2TvRl9No1BhF5A16YAmVC6h9Kc2E5KwwAB+gBgaAlJsA9ZaWjAFBPxlVy2sG1GqUHI2CprS9kUhuhvpM+sdAIGAj13Xnkj5/K21G9AvPTfU+rwj9ifJSNI7+Q9r6gR/k5+HWPpGfzTENSnZ2D7XbDKuU9Mdxx34Bz+dIlSXO+cZfwvfgwABySnvZg266bYmJIKn7vjT88Re85cu8n9ZdlkDsPel9AH3Et3HlSSC00jA8oyeOFl16yq9dv+KeV6dDkiW3PjjpsyKTu+SAlK8Zc2BFdjcul2+bqWYwHdNTpOW+Px27v6gIguAngGSObQhx+fQ+6JBHMwu1ihY0IW99VX8pIHn4dmIsKCFR98Qyg4xmZBXUbcyGaVuzloycHAr/P7+s5xUGaA2SeUl/MHRygxPGM46TZtoptzp52vjCzvb1lm1sbtiuVel/2dFXSlQU4bIf1rwWhvYgr+XiDuJT/wsB66QZtQUVT+kEbQROBMal+uqeZYDaTAjP2PB+rbDUaXsby3q7vjkTj4tNdMA8qs78rf5krfAdwRnb9jYsLlpPkh2FRp/CmHp6ifhi595P6yzLInQedGfSnFeC0Qg17hoSLO7dfe9dHnI2XS6flF7EoGsT5XKaqoykYg9ie56Wr1+yP/vwft7FkWh01qPgqvXd6FrWgKmJfKrC7A2V+IMCyPUQswdpKr0Oa6pBCWxh5R7XGT53Rm1DXgoDSV2fkGtVaqrc0UHdjTA8chrBMxyGl/IuyUsmRxHwwoqu8vTYqPAtciDNmKZfgfB/e+QF5qM4+T69wPsquWoul+P+dg6YkJ5t7erMCHQG7sW/16q5cRQDnM92qm0wOAM/XYMv727a7u2G1yrZU6B2F27FdAX999Z4t333PdjdXrLyzJrdqhy0OsVT7qY3GGAHlqCrl5dt5eyZMmImAYdHOFBpQsl5BTaAr6s3hGnsb26oXS6XxYyOP/Hd2bVvg39vft6S0sAOVs1ap2s7mlqUOkvbRS1fsU3MlSy7ftSRLfGG+qnechvXNOD2onw5KI+4fPevvf3HqDx9350akRWcf4I7zC8Fw+t+jnRn0EUWgO63iwyge90yxVebTw1OpUDEI6cOinF/4xV+05194UXH5np06pBqFvJGaHLiBlA+Df8fph2WsdEX5qCOzSg5+g8RyNVb+MCBf5KK4gJa0JYBcwyAdJK8yU149QPOf0qWIbt9zLQoqvtKSIyQviCk3vukOo3JwC0RoEZwV12kFswFV30HGn4OR8pANUh+zQ2XG5m9JE6i37KARDtpo1WsC+pbtlbetWqvI7YsB8FuxWq1qVTGKWl1O9xuba7a6vmIbG2t29+5N29pa83QjbYIPToRZBeWryrv2omvK4u3MncrtdZXD5GINPd4sjmJaslzed7ODY7Fa9YY1azUfE0C7IBq7/JZVBsyCxWzOtt98y8o3b/rXfQH+edJRvyTj95Hi5Yi786CHbrFjTsLrPhvF45499mgUpQ9Ily5ctFc+8lE/656jk+Xtg0os/2QKjwE8OmxElGlMYFKvs26rIYBhWyO9BHY1vMs00tYvc+jhmojKU4yAU3gBalLaAe7ApZ1CCBBtqbNuI+uaaTCfjlPavoYdVV5qvZ89PxbkNwdhuJQkA6WPeoy67INqqMCozUrDR+JhEl5GbHSp7gJ4p6n0Gh1r1aTGC1zbAu+eAF8VqPdqZdut7FlZQN+TKr8rW3pLknZte9O29/eszhl7KheS3L98Kr/9StkPwagKsKwrYJ89VYM5emcSs6IN1EXhd97WYbpPdZRfSoyA7+6z7HlmZsa1j2AaMF7RDQeT6rcl4LfJQ/EYqShNl2x2fs4uzy7ZJTHa/bfesHG9G9r+PCneN99Pipcj7s6Dzgz6iOP4dEnvOqLoPvKLfvsLGw/TT3H/KN6wsFD0rD8M98QP0sjs5yTtFy5c8PPvUeszmeTRZ5hc3Y7KqLA+aAUIdcN1GDQLQMI3gXRHUisOX8JlShq/sJhGXVTX8BAptQK8Oj1SGwAzSMbAWG+wjDR9sE6/fOnVl7j6Mtew1NXXuQswAJwxAI7oYjENhcDmDwwDwCuM0glfucEvMBQOl6xWJdVln2/tbNvmzpZtlffsnqTmisC/tbdjOwL6ngC2U1G4/eD2a3VJ+5b/VpC8LdVd+ftuRflzci12PtpEG6kvJkaeXh41tst6itljGDQtbIDpUVbgscAGJsKiqUkGUMUAFMPD0RZ8LjwrZgqDBPRT+YJdmp2zifG0dVVO21y31u2fWnN305m4RxyReM9xdxqdFg6/sC7jZHqRO41GDTeI4nEfNo0zg/4PCtEYdEAkCnPIN55+2p569llroRLrOXa82/I9ZkFYrniRdNouElXNw29QsdVUkmrOCvxaz4VsBvoQaYfqfKiaHNQB6LE0WdWGVsChHZy7z8Ccf0DDGQXx+AdjgRGgtoupIMH1azAYAavL4COHZMBZZAMzYBcW3QTGCchhRhxw2ZJkRnLi+HYc89vblR27t71ma+Ut223WbbtRsy2BbRNbuVwVM9i3ze2yLa9tWUUawV61IWYgFb8u0yCZVR4MRiKZOd+eb9QxtZnxMnMs1wH728WchHrXSPjiLU5av/cuZwHSPHhGHEwkvhnIZ7pZhOMqvh4ygMd4STYv+1718hF6JTEu0BdlEoyLeX33K79jv/bL/8R+8t2vW2PrjrXFtJIJxkUU8JzI+8EA90Gh8ygTr+YPJcUbhS/azMzN2+c+/zl1WD5m2VUHHnc7GgkWOGZoCkbWdeMSG8B2HcxJ30Tin53SY+Kwyg81nkETmERLfiz+aflcuF6KmtaZBS8IcNPrdQ1fZlQfDQTpjKRnqsynBJUGc9ucH9eRfctBFGPkQVhJWLfnJe1douuXHXBNhWNPelPaQb0hsMoO39ySei4VfXN7wzb3BfZG2Tb2t+3u1rrchu1JMtfaXStX6ra+ueOf627K7t/ZrakeCStMTFlhctpBn8sVbWJiRiBlHXzJJvIlMUvOuQdsMkeM+XI6Up/0oQ31x68zYNWPujMSTyP6GQby4+BM16z0DOkPsyyUJp2Zsb4fVf/K4gXLq3xSSfw7/okE7VQWM2zZuBqXdM+L4nWIuw8KnUeZHgB6Eh7sRsk0CtPPlR5Y6F5wwIILNwKMOgvu7BSm6a5cuqzOywo2MQJ1KADHohNUc8Abhu1YkKJ7wIqkVueT0mot3VcEPOzfSr3SO5u9HdTdKkBF8kkPUNoOSgbbBH46JVNdEEdONbC15VzadyS5lS6zEi0BiLPtGH3nm/AwFgYG25KSLanQLUnVjly3w9didK806vWm7e5JPd+VxF7ZsOW7K3Z3bd3ubGzYvZ1dW5UUX9vXM6njNdnfBxx11R23+n7DdrerVmtI6grUM9MLVirNWqk4a9O49KRNJjM2kUpbTlI7PQYAO75PIZ0T8+O9AFRVUazTX5eXTWVl7p1z79hzEJ0zAFPw1lU8xitYkltSvjCASi3MyYut2ji20JgYsiIUpFWMS4ovLi3YJz/2kl26Nm+ZUs4HAdPpHEpPT6NSm0d9ZER6FCnZT/Slga73/EEUYeE09yAaFCfCTtxFhUKD+rNf/OIXbGqq5GucObyQo6PdzlXjBwkYxTh2SveIyKSf+v0GhQmktHpXEbkPnn0PojRO++33c+JagLz93rv2lS99ScBpqSNL1VZHnJkq2sXFBd+BxyKSiA8eHiJ9BXdFZfS4LJDvSzVuKm5DUiosPQ3LUdEOonukm68R0J+XR/kAXlRvfMNYSLB/YSiBh8FglAbzV9IUAAhp+M45bHeVi3CR7d5UWhwz1RSjqep3YzucC7+6vmFr2O17u7bLtNheWdJ731ZXpN6vrPt5c86IVMfJ7IRN5CYsK3DzSa1mrWkNcQE/lZd8XQNh+6zKIwe0xzIpLBwHKYN1fDOeTT4wTc6nx1xiFoQ6UgdUfuqJFuBjJKoE6j7z96l01jZ2dvzEHb5vz+rDgsBcyMp86HI9YYsXluyzf+Rn7BkBvyFVvqY6ZYX2vEyAwrVrduFTn7ODwvSRFgGdeO+PSKMwh/PL7SSNkvewMPjjaHumZjGhEFJMlf7Gl39jVNDfTycxdX/V+/3i9w6GyPX84uS+POh7GKVx2m+/H+TLb1WfH//oh/Ybv/5rAnfvXHd1QLZwXrm4KImGhBdQ1VhMtR0kZCvrd0928U65bHU1ns8dS5L5nzp3U4CvYkMjjRnUknOmIFAitXE12dF1hWEqDCmO474htdy/XqM8fPmu3h977n3NvdJ10KE9yI/2oDYwlobU+AofiGgE4FdrNdnvVR+Mo4xVSfaGXnINJiVpXy1XrN1oW1bmCQdY5gR0JWmVPWkrOxUxi01b39j2zS17YhabW1t2d33dllfXbF1aQ1X+XZUTU0gtI7ubwy1lb6cF+rS0gFxYUMPmJbQPVHRWA7p0UXmR9DA0Bi79rAA5X82n3+nZGZtbmJemMWPTpSmbn5uzi9I6Fqbn7eKVK/Yzn/2MPS1wFxS8KYbV3Ny0rJhWfqZk2aeesYWPfcpaqbznEVH8vT8qRf3ptDTPL7ezU7x8cQf5ArDTQf95qXdT/tHAs4A+nskgij8bFM7j964j8nCRZ+yhh+25iKLrQb8nw3EYxZjdvX3LfvPXf1WSq+OjyEwfzRQLAv2S7+nmG3byUmfFUhXg9ysO+sh2ZxI8oXAMDOpC92OWkn0bDeCxZBXVvVKv+ZTWvoDIQpPyPqvbqrYvsO75SjcBk0E62eVIPyR8GAGXui/AAx4fnMNMUN7wc0bOfZOMmA7jAaTPuAK2cUX5MKDIYCF2fjjPji2tWStIjc7nJ8UQOrbOgN3Glq1LA9gUc9gR42hIhd4XkJpqr3GFZxFSYaLkjGG/vGcr95ZtS2CrqewJpZ0SwBiF55uBTGWiBURz9nQy3pkvAWYOnfZU2ZnH9zUItK3XkS23YrBKBw2B0Xzc7MyMzc8vODOYFSOev7yk5FQv5d3c2rHW1qblxa1TCjP14des9OKrVle7xHto/L0PoygM0rC/rwyjKFx/2KExh4R/EnQs6Vnm3HZGXFFfRvs7IekD6M8m6R9UofjzQWG9UXrXEZ0IF78kbF8a0f2g33hYv9cf6v1vffnXVWk646FN5nOSKpO2qE7GNBEdmHXrKKFVgZLvqbNoxLmlAIKEre1LspYlVauSsrLlK5W6bW3sCtgV29nZ85NbK5WaJCej53U/xrlSlqvKT2FYiFKt1QVO2Io6nZdQOYoBAHBmF/zoLZUFtZlBSKYGWfzD+AOqNSYFDMbnzlUmQMf0Gap4mg9KUudxBh3HBPSKvXt3zVa299y+X1eZd9tdW1EZ76gsm7q+tblrdzANBCpOHDpohrLQD/gCLd+X56MhXWknDDKGVXey81W+Yh71PGspqeWMl3A2/ZhA7i2sTqee5+Vz0o/6omsvXJCHArk5wTXp8JlxGPKS8kzAejtMX4qRbm456CcLGRu7cMFmPv4ZSy1dwVpRuF76ovh7H4VOCw9wHkRDY5+tGOdCUXkD4EP70ne9n0j4/AsFehR5doqtrdyz3/zSrwVJLylTLORsqpC1JXZyqacBd9R+oNgSCDkwk8UwvmIOqS4AMoKUaCcEfoFebl9q8u6WbGeBal8SvLInCSrw7++yuk1qvGxl1CvUcRgHI/ucF4+d3gSoKoevXZekdLNCzT3GzAKAFyPi9B8AxSeamc+mTVCdkaxsImJPgX/f7UBpSYIywHYgG73e6trN5VVb3tm3Tipnewq/3T6wHT3fEsPZkemwsd+21XJVaYRESwL4C1Kbry5dstc+9pq99pGP2kc/+qp9+MOv2gsvvmBXnrlqF65esamFOZuSKs734vkGXUJth2RnabIK7tOXbmUDetXNwQ+pzvJ1CeSrCemcbsqgJYQzEDAVNm7dsaZMjDExXmYveFdVaSf17Q31UfXNi1ds5mOfsXZuUmmS9jE4T773B9Np4aN+1O/iNDT22YpxLhQvX1zSR+r9iKC/v5IR4T3sWUTx5/3X0X1/CifSjF/G4kR0lMaw33DjIEGqsnnkm1/7muzUXcsIP9nUmCRV3hbVgTmlFfaGOgmXZHSY7sS30HOFCcsLEMwtZ6Qqo9LTRpMTBbVb0aZmS1aUaZQeU7spUooFNEhugYyNOmFxT8AA/ZMpO9VGjKS3CUZSs8MiFhn2fFMvm01bOp8JA1wCQhrQo4kw06BOTr0CF2fWILhOm1F98oNhma3JBq5RhmTWViQlkYgzM7OW5yAL5ZthZF6uKEb2yZc/ZJ9+9VX7yLPP2Cc/8qp98hMfsRs3rkrCl2xupmjFIl+YkdQvFWx6bsY/UYXpwBoI9hJ4q6lyfpIPIJRtgY3Pt/UPxOh4Ab7+QfeYHb4hx8Eaxik6Aj7rFlLZlMysQ/vWl75sjdsrVtA7GkuHw08O1XGrG7LpJ6Yt+8yLVnz1FWspb8ZC4qAfheISvL9PjULEidzQrM+e7LkR9YtAH7fpzwz6UEl+g4v8+ilqjJPxjsPFr6H+FE48j1/2pQNF90N/w41UY36ksku9/t63v2Vb6ysCXMcmBK7JbN7mpN5nXFKpI6IWKRrQ8s0x6eCYKsqls5YUCPNiFBNqpxyLRgAiAk5MI52UpOLjGYrrK8Wk5h5IUyAt+hm2Llt53cfBG+xwBv8ODjn2KmF5AYltvyxUwczgpF6YDe8DhsAOO9LhHZEo5gcDd00xl5YKfiCVfoeFNwzwtVu2sbPrQJsvFm1xesouzE7Zpflpe/GpG/a5j3/CPvnSc/bRZ67Zz3364/aRF561q5fmpaKzwKYrO1t5iov5sV/SSsYknf1LOmpPtB86lp/M692I3o+WwfgEJ9yonAI738Kn48GQfHegygmDgGm52aJojJmgrfABkrRa/+Y3X7dUmc09YhhJxUuI4akuzDAcZmds6pWPWPqpaz6NyodKwos+Sf19ZRDFw3D9oDgRszgRLnjdT7EgUdqD3DAaFBY3Cp0r6PtpFL9B91HjBVIevSvoRPj4pfyHpT3sF/JrOaaSyru79sbrP7CttXsCn9TZibyxl21BkjqfRtIzp6ywCu+mDfEZOFJb+Oi6yj2OClCXyiTbfuXeuq2sbtn6xp7dW9uyWxu6l4S9t12221t79ubqpt3Z2rW1Xan/UvXLsusZeKNtlU1Q5+W8tEImDCEwk3Q4QENl8E1BAj7vJC2mg5aBtJ6ekXaSLVhZdjoDjmNiQNn8hH8VZlt+HWUwMz9vzz3zlL384nN2/cpFe/b6NXvlhefs2WtX7blrV+za0pw9c2XJFqakyaQTYlrMkR9IwqocMDskd6thWbVBOsnBoWFjjRdXfmw4YokxrxPTBz+YHZtw/PQetShrDtiURF1oV9QdQM8mJdoYKe/bgqWKwCiy0pZu//BdS8h0SrPwR8xwvKOUVP8DuURx1hY++lHryLRoC/CwnOHIe/wUtcd9NPTB46cPJOhPuJ5/RCfCxy974eMU3Q/7hfxa/+ga1OtHr3/fVu7cssN2XdJ9XJ07bfMzU5ZNq1MTzoGGIw1U0CD9UVU7DOxVG3Z3ednefPembQn4ZdnOe7WWre3X7abAfnenard2anZ7r2F39lq2Wm3bdrVl5eaBVWRHV8QwKlWp4jIBfLmq/lBx2eLLYGIeVV7Aobx+tBeAlxqOms9WXJMbk+O63mjZtl4klvLc4qJNz875sdYXLl+2D3/sY/bC8wL75SWX7hfnZ22uNGlTSn9CYUp+EOWh5TiUMjPmh1NmAb60HWzpdmXfGuU9a1TKvheANfDY7JSJb9Hxea5DSXkVxP1dSaKtaG4xLEBPx/O5ftdq9FzSHsLkoWUVSB2TD1eKuaBBKF5yPGO337tnzfK+5aTqp+QKxZJNXbpobTG5g+k5m37pZWtJ++EzW3TgJ030qciNIumfND0I9PStkShKKHKjUBx8UZxhcY8asUeEAhBQ5D8o70F+/USHRG4zsjwpGxz7ntFoXy0mSYWa7So5gUlL/gxFjRPxoK0OL/VUQKiVK/be3Tv2g7ffFri3bbm8a8s7O3ZzbdVWt8oCgCRte9yqB2PuOIO3oSTbiaTsa7MdMYCVnYq9u7pjb9xatVvLa5JW6uwCtY/SK2v/uoxelNvCApprF2JAAV+9HWpiFnwUkhNnOD7qhiT3ZYF+UcD+2EdftY+/9mG7Iik+ncvIZh93V1CcghhbTunkVbdUq27pTsNScof1qh0I5LX1Ddu9u2xbd+/Z9vKK7W9tOaPjfDxxJgeqT0uygEc3SGYkLXsKUNPVxxzsfFceRkB9fDpPcfyMvV7z6qHCheeAndOKcK2G6q5nF569YWMzk3ZApWEMYnyH6YwdsB5gfs4sNyEGIqaJRqHkov4R70On9YkoXBQ2ToP8IhoUJ/K7z/WeP4gGxpUbRqeFOe1ZnEYG/R908iOT1aFe+cir/o1zFuv4AZnqvUw/MdIWFpPAAGgYRo0lbdWAXQGsxnTXyqpU+lWlRfdnpR2j5S1JyoxdnZuxZxfm7NJkxq5M5eyFC1P24Yuz9urCtH36uWv2uZeftT/6iVftMx972Z6+dsEKuaRtbe9Jgudt6eJl/8ouUh2uDIPB9pVIdLOC8rE19cBta9YYHFo+k7SMVJMJAbtUyNuUNIGiGEAhJY1FdnW607R0u2lZITEtYCVVL9RqRs3RL1gX0OKT0OWa1WR+VGSOVMW42pWG1OmuZcZSNl2cssXZRZuRKVGamrE04xqTRctk82ortYu0nI40F9YbuGYYzfR4xxMgGeyQ1uQnB7lTW9PG8gP4TEPCLGAQaDdI7a6Y3eLSojSXJTEV+Ukj4ku/aDeHaKClaTGDjGx5MRep94xXPGmKBM2prhf2g0iwhMM/9+f+Q7t69ZpdvHjB9zgzN4sq7NMwvKABdBq3iSh+TUNE9yfC9FqnPy28wxdkw5+XtEfxdKJ0Ixf5R+T+fsGLUHgB5//5n/3H9jv/9B/bXD5ts7LrX3ruaZudlFmjMACd1Wfj4wKIfptMb+3u24bs88revqXzJcuyeEXtoj7s2GS7Kwt9mNfnsItESmo6QJRayij5ZBYbHQYTpB2fgmIRDavy+KxTXqp2SvarRJ0kfN1mBC7mvzN52fey35O+aIbR/LxUfXV4gSEjM2x3d9ePnFLCbm/DilpiCmgyLNBBwh622dzSCmv4xTgAH4fehIU0tIjqKzbAIJufGSjGIXPep+KSyjPB4FoGe33c2vplNiM6MBNChSQVP5sfOx8w81RSmMG7lrSItswgcSwHu58QxGYdhWHqEvWTVYSsTUBDYIzlQOr+5ptvm925Y9NTkzbx7NO28KGX7F5Hqv6Lr9n0sy8rbdVRbR0OGwlAiygCXkTx634a9Oy08P2krAcSvW30VO6nUcrQHybq97wTxkoQdKwtYVPT8r1lu3nzlv3Sv/9LkU3/xd4yXJZpnjZ6PxxcEfX7DQp74rr3G9FReHf8BYqu/X5AHvE0IzpKq/dmulIhM+m87NS6/caXftWy6tAzAv38/Lyr+y7Z1WWTfKdev8whM1rNPPFUccIuXbpgFy8v2ux8yeanizY/M63fKZvT7+xMyWZ9oc+sVO0FW5yatiVJyCWYqKQweTFQxyAdBz5yRhxt7gA7bJmUVzuU/csLY/WgH+OVQhsJg3ljYwBSEpY6IQEFSEa9UfnZN8BqOsCYFrDSqmdKCXNqEOfIZ6UNcKQ0p/4WVd/8RM4mZepM5SesVJx0Pz43VSiwbRapyqwBA4gw/DC4mRRQE2JewqQIRsuP4O1tTwcUoLHjEykCCAwdMR22C0vDAtAKSydl12IiyfZZGVCYDGpfBvKOdiOq7MRtbKzaWKVmnLQzvjBjuYVZK3fHbeLS05ZR2/LBDi+C6y2wu0AREOJ9IrqO+51Go4ZzItgApxSO/kB/3+MR3OC/eFoq5FFZ4+WlDbyt1ZfiK/JYZv3ls9j050lRodz1/M5C8fijEKHoUIrgDfHcC8/b3IWLsrPbNpZR20mqj40xyCSge0fGbgZksiHHw4g6n1+em5kK03xpBgCTVpSEni5kpS3ICTQLYgSs8ON6tlgQqMQ8BWbWrrMVtoeYIA3lmC3gyKeCpCuHRnBYJ+aFL2bht9eZKQ8aF+/VfxUzAEW2ucDISjaYSU6MKy9HWrmktA09y2DPw2jEFCZUn7xcQcygoHrkMuNiRpx+IxC7FiI1XeViIVBOJlBG6SYFOqQ8Uh9tgq2tPk0mSetzmwKuq/ryCm8j/I+U949TqNC+BrzT6oFarSwmQK9FqEA+mwEzoJ5qD95RQ++mpfbtqC3HJws+9qGCqEx5HycgF70t/Yb8HkRn7TMPQ/E84u6DRu8L6OPcKbz2s1E8/oOJMGGoDkKNvHr9mv3r/+a/ZWPZnJzMGNaXADCByI1MRqOxMwV4Voj5dk6pAdj3OXXUrFLLJbqWF1jyYhh5RpjlSpkxm8oJZPJLcUhlZcc6lV23pzOKx+AgEpwjtxmAYx25ZLekvNRzhWH5KdpGVC1fXitw+/Zfefrae+4FfFYY8pVaQIWER+H2uX+Vf1xuTKDjo5Kslx9H0krt91+5lNJhzl2qjOqMjR/AzmwCq/8AOucJoBn5trrxtEOLpcLdpuKqmVipGOx2SVqVAcbAQaHE64gRsG+AWRDalaXD7Jpl3wDkWPcxFLhGBHoYWxjxZ4bg0tM37NKHX7TZF5+2icVFq5GeGA+OVAQn/z+4B9PZ+szDUTyPuPug0cig7+da8cpE1/EwZ63wg8LH8/Z8etejEjHGfPmWgCOA/Il//d+wj37qM1ZtdNRhmQJDghIGdVHOe1YAVJo5c0XFFsqok+NQYscFmjEkWKtunVrZmvt7VtvZturOltV2N61d3beEnmcVOOffaRu3Isd0qRw55VJQSbKy5enG4wIfswTCBxX08gKGqJ4+n68bSilRKMwcuBaiVvM/gMUYSDQYeSC1mg8/4liJyAcoADfSnD0G/KK20+YsOEqKuTEd6MBKZVQq7HNJde7FBFwtpzBiKNjjbpPDXFRGpu84YEQ37s/UGyYJ4ZHqSHS24eoRLeuxvZy6x/FqGcxD2uPBIp3i3KzNPHXVJq9esq7S48iudKHgU5JsYfaIPfLWUiJoCH5P+/VcRIP8nhRFfftBfXwUOpFWz++s9NCSPt6IUUM+aoUeB3kH83KpkVROFohwmEWuNGV/8t/+X8s+v67OltMzSUs9Y2VdUDuBF36S+AJ5Wh0Sexlf9p8jUVlOGuxWDr5gK2zTT7JhbpoUADBHQ40nBPxkV+r1mAAvoB+0rNBtW6rTlORtuxQ+ZCOL0kCbQIoDKAa56NJI+zDO0gO5wuCoi8tSPWf4boz97VIXDlHXlTmSG2YAGMIe//DeIFRtNsYg1TkeHKk+xo5BSfUI/AkBeQxbXm3SVTt4mwBoFuLg9IwBTX+up8htIB19UotBQ7QP1jiqCb1dfcmx6sVRW6j9aF4cvkHdAL1/eFP+bDzqiFvWFa9RbYgp6l1wNDhlVerOOmhkp6OLE9TfP58kKdcT+cfd+00PDfojbiMXVYTrDyR57whlU7N7OVnr/fzLH7af/+P/E92n1fnoJAqjqlAfOihTaL7sVT2WteRhII4jpPI+wJQVSNinzhHaDAQyCFoo5GUOcMJLcL7oRp03K9U/ywIYAQDg5yTZGcNGYzhklF0FYIQ/fEziuBurhd2PwUR4EWq4MzLK6O0dDv9k7T4bdFxiE1Dkti9aAVqEHEDzGQSlzwIbP/6L+AjOFGDHyR+n5yy+ESuBOwhwKi1+agelFpiG4iRUf44Jg5EivdEefJegyoTWRD6+3FZxAHdQ6V2NctCjyjMjwWIjQM+AoR8rrhB+qpCCZlMyw8ZSllJ7+ui/inQMnSDdB1HUP9+Pfslbiucfd+83PTTo4+SDS73KDKtY5D/o2SgUj+fp9K7jFDGf+C9XgMQ/raQbBzbVpqMnM/bUKx9VX097R+uqY8kK1vO2bFB1bZmzpODpdZRGW4xAEiyrjllQnKLs31I2bTNy07qezqVsJp+x+WLB5iZzNldkhDwjsKcsLemXQUoqrURHtjSOeX4BxbfNioGMCbDs1+fUnsRhy8cROPCjtV+2dnnbrL5riXbNd9QxIo7WAVjGBdZxYcnVfwGfE24APp/WIh9fhERDqO5IVM7uC/Y4704mi8ovfCsMMwcqC9cwgKQ0oHRe0p2ddJKyAp0pbRgmh4ICyEMxTJ6JW4jBCMiYKMo7pTQPBOgWdrraFU7DykPjpB00ErQBPcPBUFCL2F2oxBSP8wgLlqyLIbST1lVbd3ITlp6asXZKjEMvj/rydg78gsoNp6g/9NMgf+8zPfco5PJjkOs9Pw8CBfSBQY6+EHeeMU50LqAfhc6rMaHzSEvtL0mj7sOFen9H4PABKd37sc1ILPlhS0dEY7pNK9GIog+QULhR/1OKGF2zey2D1NJz5p1x40qGcQHSCCfJhDPwWAvhc+JIOKHNpSOoU3oK5nKMMnD4pR8+IZ+wYQVHGyhN5TU+nnG7t4WqL0ZxkBDjknTnTdM5FExJBjucdotO8uV0W7biJplG0/ODA8IKkDAS+XE4JtddhSG5w3bIH4J5sKEIaZ9K59wkQCtgxAAzgGsfnCP/XjkhB3+PXPNQs46LwfmvNCPXMpQuDZBQW/v4heqdkOmUUXiYE29A0FfadGFe4vtD8b44kvM38f7SEwN9JOXjEvth6VzSIq5eAraubwcVYYP6V1VQTelwvB+FcaDrB07tS0914U6dLYDf/5cKHlRVH2BTp/W16vJLCiQwBY7D8s9CyQEcFquw2AUtAyBge3u9FMc/baV0MDtYAcdmmoQkJiByrURhUZmxr/0DGF3s6jDIxYk6NT/Pr9Y7hYfVfKojVdHzMICn8LKTAbyq5wzATwDWb5uVdnLS70MYpeuSna/k1NEyaBIxCJXVN9yo7v5JL2cWgifPFM/n3Hvt4O0n/6BpyXnjKg9eAwWTO5qv1x3+7LzjdGBxMxuv7dveu2+bbe8I+CozTFltET4X5jHeF4r3xZEcFXuf6cygh1s9iCKuFqdBfnEa5XlEHrZ3/dDkaSgVXgSSVYRkD4NPgQGopzv4yU/BvLVOxMETySwpzVbYlCQdA26+KcWBGw6K5Eur2ORCupIMko0BNjbRoGlgD0cDbWTjA2VS2wF/NldQ+lKh6eAqAABFIjPAlhSDYaoMScpgXlCvD/w8Ps6825dZwIoslvaiKfiKQTSMNmvnA5Ohzv69etWVxTLkT9t0vC3kJ+2BMQf/5rzSPmyrrHJM2/nAoqQ3r8aPsfb0mFbkWr9eWOoq5kd9VP4w1QcAxCpoQprep/KUt1QnFSGsHCSi0uiIeakCpopYa2XZNn/8pmX0HPOFBUFxAz8Orjj138cpHuc0d26kpB5Lun0UzyPuIJp8JOqP+CgUAfxcwPsIRN5MN/Ei6OQMPgEEOm/0TXgPpHL6ibR0au4FShTnLoAXyNWj3YVRbnVG+fvSWcCKtFbn5Q97HXX+QLp+R6jhY5lh2WpYOUU+vpXWpXnYSRdJTuCI2ktnR61HUvsgmV6hn7nfrAmIMlF03ao1rF1rWavasmqlanvlvXAun0AfHF+iDUt++ZJOW79srOk0w2+XKT7861XdVyRt2V1Y8WW9ahYxDjQS5a9yqVpiCKob4xPSKtSIcpziAzOBmQFONZbK6XP6fo+ZoVqL0amxvd50KxyDgHAD2oQZkQOV50BlT6jMOdW7dm/Vj84SH1GLSO0n/hCK97MnTfG8T3PvB40M+vOkOAN5dBbyaMSKNqSlL3yR05tQmfSnjh2kfpgv9z32cgphbSQ2keWPmslvAluUQTQBXaLe7xn9Zs95Jp91sDKVhgxrwQTU8hytzZdo9vmirABDJ1AW3vsBdDTf7YNv6h++JVWAoTz4CTdSxdtByncEuG7bBwpZhjsm2/ygoUj8k19DwK0qn1q15mv+AX233bSDNufe1Vyituu4qgDf8H0AnUZVgBcjYBceTAFmqOKxupBv46MJHDSDCt5phnhd1iwozmG7oTDMGkh6w0C9bmoD0nA/ldkBK7YF2Gl77vQMgikwhnEIM2SBke5zCWlT4gnVnV3F0XsRUxnvxRtE8X72pCme92nu/aCRQc/LiF5InPoLHoXp9x9WSYTFMBen++OezId8lYOr5v2uv+zRNZKGabmEpdUZUVPVIZUe9ikDRUHtRzopjvpn6Ow9e1/X0svV8QQw2do+Ei2bFpsbNRa9HWkojuIAoUJ8ItrPyMNOFihRuRtSxTuSYpST7tsRoI219GkxkgyMg/KK+ajTs1suo3SRsD4mwICjwD4mcAgiylcgUHNwdFepVApHb+9VbX5y2ibSOWtK6jekJjf2q9ICarLPke5NtSTqvOx1MR72G/gGHQAsZnDYqllX4B+TJGdTkZdSPy2B+kAu0RHTqEkLENOASRweKD25luId6Jm4gMqkyqld3YRQuQGqWkrPVDclpyZ1BsJ7SaJDqZ6MUThPQHuR+n/A6L7aBWaSYH2D0vNPjx2ZC8f9AOrvL1GYuH/8ur+PPE6K9/G4OzN5u6qRHuRoaP8N9RsZ9I9KUaM+zoY9a7sBckaLAaygrA4kT3WunimqFyHA6xe1n8Ewio5Nio7LVlDJYbUn7CEMVkU2K/Y8TYutzOIeV4sVh8Swm2EefKiCr+PwtrMcw+VqPNH4EARjAyw5zdqh7PYuI+O5SWuNZaypcA2F6WTSNl4s2mE+bwfSVnLZSeWlOGOcYFu0pUtXbXbpoq1v7Ni779y2lZU129ndc4lflzRuSKrXa3W385sCPuYL5aOezACgebQFME6/hQEwINgUg+LDlUEKKwxmAVqBNAzaIfoYhx+ZFa0JoGP2OlsAmZie0vf20L8OYwSKS/Z+xn+vj3CSL+MILJjCLGCVIAuBmmr+idnpsFbA3/hob/1J9L84xfM7zb0f9MRAP4jTvu+kNk+ysSabE+h1I0kWbNBQRpgCR1H7V2x0jUrqtigdTi8sGnyDvDvj552/x1XlGTp0UHE72NsCBfY71wTjgEkG6/gopI/M+4g36jwj+zkrTC9a6dJTVrh4w7JLVyxRmrHxqWlrCeidwoRlL8qvOGOpTFHAmBDTKkhDKFpycsYuP/chy03P2/d/8rbdXt80ZHpFQN6t78tVrCI1HCZQk83Myb++AlBlDmvmMSc4cVfgV1lD2aUNSGV3rUC/mENqCZdSPvugesIcfGyEttOvt5n8T3Ry+oAcrcTUqJtOuvbPf7mTpiMfpkTH1RbZzISlVbedettyfJrs4pI11Xh6U+5GoSfd/+L5nebeD3pk0EcvM3JRRY5e8GOj43yivM6aJ5BlfjxTKFhHyXWx0T1dwM88NscNSXVWB45G65WbS/MoL5f8IubS8YsYQ/QLWAANA2g+eu5g13MBgoG6ZBIpn1LhUVN75oFQxFQa89yF2TnLFKesIxOC2eoxjtmSG2NarYpdLq1jPGfdbN7GJoqWmJw0m9Tv9LRlFxbt4vWnbH7xkl26ct0WLl7y9est1WdXKvlupWxVzAvVEVMD0CPhOajTga46YGvD+Hz6rHcP2LtS98MHOZq+xde/u0cYtQHtyi/xiAPzDN0imCW0IYwCF/kJAlL1aTdYgUjx6UtjSHi10U7r0Gq5CVt89WVrp2kvMQT+8zQG01lA9SAQRs8fFO6s1J9u5B4nPTLoR6UInP3ufSU6jgCXFRCkiPq8M6PprjZyrfLRRXtB/VnkD/Fqjq57L0qvLFzLIdEjqR45VFjUadRoFqsg2X0vuhDgZoGuycc3qCjXvc11W7v1rm2v3rXy2qpVN7estrZmh+U9a+l+7933rLVXFiiV16HSTIopyDEiX6/sO0DzsvE5THOyNG1zC0s2JenPQpqaVHM+yoGazzFdlInv9NVqDPaJQcG4VAZnUg5g6oIkF5PA5pc670trBfZWg8G8Vm/nH6q5mkDO2+2ojQJzRAMA8L7cVr/kQ+sxXsKBJJhJahip8wmZM2O2I/89aWNX/8inLLm4KI3DfGwD46vL3OEIRBki9yQont/DuMdJTwz0cS4Wd+8n0bbYixNIRzqgOpgr5vL3xudPv66e0v35DQ97z+nESL/jZ/y5dBTAATxqMNIOCoBvuEodpJ/ypNc7qxiT9EdT8EIpNxYKNWx/a91aOxtm5S2z6p7s6j2r729abW9dt3xrbtPKuxtW3Vi1xsa6fyRi//Zt23nrbdv88U+sLKaRTo8r7bYk47hl0gWbmpz303THM2lX2fd2dvwEHoBMXWgD1g5gijAdyOYXnztXmSk34HfTR/4wFUrP3oSwPgGNJbxvP/1W5OsHaCM5fPAPi5HQApimFHzVRoSTdxjcU1hmOOoYXoW8Pf+5z1j26etWUfyk/jKoZmrrzog9+En3uXh+D+MeJ/WajA4bfh+V6AwhnX43mI7Gefpcf7UdbA+gk0nE/k6Jy+BZaXZe0pVBOTW4/OhsqKdhIC/YnowU+6/8eaYH3pFdCgLulsDPQpaO/Bi4k+oLcAFSUJOjk0mlRjcxGSgXAJPYYshdjk9S+0Bbo2012a98oBJb200D2eKNg7qnV5VU3duvWrnCYBzn6Zk1q01bu7NiN9/8qd168x27+94te+ftn/ppuX6+nBgM/ASlOJVO28TEtJWm5qXllKyhRtjar9h2uezfxWOwztVw+btKz6yDrjmKy5f5qiHQwoV5a/MJLHn4Jh21IeHc0lbH9WOs9OftJueDbwI4bcmuuURvsI4uE8wAmIMCqpx+fqG0oB09n/3wRy19+bLq32Ma4gq0LflgCg2iUfrLB5nuZwDUZ5A7O6FDnuFjF/0FCXTszx22WPA7Scf38WdcnXCk0/vtpyO/EMB/IvJn/Ov9HlEvjqfbu4a4ptOw+q1a3ra3f/R9y0g9TqlDgX9ShyH5UVX6i349rjQCnpEaUsu7toDH8lSXVvqLpGD7oCVQdHyVnH+pVv7AwMtD+8r5/DfSTsBEO6jXO9YUQptiDg4wgJJiT55iiqG0pRG0pQaPJ3NWE9h///e+ZV/+rd+yr3/j2/b6D9+wm7fv2KYA3FIeWdnBgJG1CP5eU0kvGwOYHDftzEwVqStfPriJLR82UHlNnSmqYMoZdVs3lIV6Y4oorh44g6CuRAKDjH846GFqco4/hQ3+gZGOd1UmMiaCnO+DIKyeu9rvJkDXJq9et4sf/4xVGe9QGA4I4TWI33h+GANx6n/Hj4v8/Z0x/YgRDYs3NDWfeuO3zw0h8gkM9P4jsN+347Ii8sL1rt8Pot2YPuJswEyWIy3otHKAUGVD+kQdtyMwoJJSXhqTrawMXHEQJqD1UX45pHU0COZTdbquNypWrQmEbYG+2xJglI5+a5LUe7t87LJu2zscYMgHLmVTS9LX602X5FtSvbe2d/37eNWqJL5A3mYZrCTryvqa/fI//xX71g++o3IkrCiVfUIuW5yy3ETJMvmC6tEVwwqfsQKtLKY5FNNgqgxGwDbhbGHCTRyWBe/ul215bdU2drZtr1IWo4IRKM+ONBYxBge3WoENQ9j0pA+jok10487NGYGT9qWDAczQT3u/hKGNaU3vvKGDov24PpCgXZWmmCunBlVVppS0lXExKl9DweIFmIh3HljQgykCAu79pnhZRnHnTWeS9PHfOJ30Q9IP4oLH9/G07gsVe9ZPR3789MUdFi/uH38WriUpAIRU67d+9Lo1yjuWkTRLqTe5JCeOhwnyBOdHV5GAyJeV0mH9YZCKdFyYBBLdpbZAU61Lykst1xv0NfhKTkBUWBmk2zv7/n34tXVpG2+/Z2//9KbdW10V8Ju+RJguXZe6XRanrlXqxrHTSP7D5LgtC/Tsn/ePS0oizswvWHGqaJN6l5ykS5lSqtsk357L5/VOWcWnuqnAfLpaKHLgM2jGry/5VX18s06r6WZMr5mopZ4jkVHlVXjaRvH8dB8A60wAZkk4Pfc2gBHA4DwJ/cIs8AttFQ2MUscWTIhb5YQZwgk56Vza7m1s2Ddef0PXBWfOSTEvXzjlCYY4gb0Euv8dB/J32XPvN8XLcsLxN8D/rBQxC97HIEnfA/1op+HGf+N07Ef43qXoZNjj+BH34ro/tUHpRxQ983L51THF04WOwp7y66koDh+QeOetH1t5c83yahGW6qgnKYycflHhfS6Z4HKuLuvGNQKS885LR6czY78D+DDvDYBwJMhAl6dDmvyNpxWmY6vrGwKhpDefrWKDTToZludW9gUGgZOMlSdLbvmu/SEquvJkuo3DO3G+KAiG5E5qfTbjp+5OlfROJwR4xfHpNKGNwUMYCjKbsgN4t5Z1zZ52lhA3WaIrIHuLRqj1NpDzOFwHVRxGBuhdwiucD8zpDz9l6OD3VwPDUd5hi23ESBnAZAqQAUGKoHaF2XleahOl/ftf/5bdeu8dq5V3bWZ21vIMvPJ+nF2QiNqeH9opRv337zd5251SpmFPWOD0oLhxGhH0X+iB/nwkfUQn/e+Pz3V/aoPSjyh6dpzDsd/D/pIah2Ks3rllq7fftYJU76RsezotpSMcU1D+27ONyZ/jsmgfF9veyUO56Pio9RyZ1W7S4FKP5cfgWdhppriATtKWUf50NnwVlxVnE5LQxelpSWtpXcWiMwWkPLY26rhvmxWA9sQQ1re3fGpNGfqS1LSAQlocbz3BJ7hZijtREBNJ+ayEXqjXCAnLzjhA5UNh8kfVxt7G39crSNuhvqjzfgCHoqeSY75SkN2Ekc1PHG8CwC8P/MMLVYdDwsMslDarEH2sw5EPs9QvU5P+K8ku0IfWY+ddyg4SDDxyNkHXtbA3fvADe+fNN2x7a03+47Zw8bKfikt4/nqZ3kfH75hsCHc+NEpaD5Xf0ChnS4u8ccNAH1jkQxEFGeQeP/EyI/co5CUmDfVcjnuG/OMJvDAX4SIu+dXtAVLcpZZsYnVobHe339VpmePG1ua+JbDgKgI8kjqdyQkwOZVXTEN6BFYVy0yDOnzgn6aenMyJ4aYsk2FabdyBOzNTEjOecga8JRubT05v7ZVtt1L1fMLBmCqXXiwmSUHSnfP5p2en/QjrZO9kW86WA/Acj4XEZ6aAerN91yV/r35ebdULHpFX/mgInGBLiDGOymYNQIq1BYSTL8yCuEQkCR4o3TAzgXdgMiROHdTQPake8jx2IRy/jI0g3YnP+FVaSV5emrcJ5b996z375m/+un3rd75iZaYw1Z6s1vfUvCBxOulxXn1mVIrnd57uPOghQX/8uu53xxUeRqc9fxgOGaUXJNCDGyd6Tsfn086or/4pZvUyunEnAZiwVRmpVkdVmej6AACbVH1d0jFhLfVUP4EGwHfEBPTMD6DoMYCGgM/32NhvTxyOhm5wBr7iHk8Bkiej6TIzUtj8bUuPiVHI5VIJW5qftatXrtjFS1dsYWHJpmdmfDNNRrY8B2j6QhivU9elMQN2Wb6OI2aRkipcmJz1ZawwHdA8JtPhMMVwWRiIc1ucRTesrGvXjWO4xHecARVnipYS+FsHYXkupwmzecYP4aDsAvAB9RVQlYrvHqQNWu5oG4WREGd3IABlIA7G49qS3hUj9YTnjTMw6QxC9W936sojvB9TnJrSWt/etVJ2wtprm/bmN37b3nvzu1at1hUh52MDPj0Is/C2ePT+1R/uqM+csX86czwRx1ncQPek6CFB/2gUNYS7nt9ZKB7/YSiKiyTxlWMA26WPejvzx7rnLsg4dV45VHQHOB0b6Q5glAYMwUfvBZxmuxGcgMPHGgACHbGBfc9It64ddAIfaYqnuF2NmsyBGxykWZyYsOJkQar5hKR20W3yxbl5e+bGDXv+2WftqevX7MLSok1jCkiqTwrgk5LqaZkISWkrfO7K0+ELNkqjUFJ68yUrzk1ZVpIb4FPmcexlgeugXXPQ85ktVgrybfmOGBhrCfj4xuLcrB8OquKq42MCILXDFGaQ3oBabSIGB7NzJqb28JkP/fKGaOug1ahzR2DsvbrARHkmDw98DC5nLfJjIPL22rr98J33bH+3bOU792zl9ddt6/Y7KndVYZWO3g3pECVQL4MPCEV97lHdedD7AvqIE7vr+Z2F4vEfhuJ5A/pDSd5iaV4Q5XRYVO/Ae+l/8F/xA2urQ/mcuTpTk00zqPrqxNG0nV6J7lm8wvRWy/3Y9tkQ2JtyzHF3MB2QRpLIjE6z1p9fDsfg6G0/Y1+/nLE3WRCY8zn/ogwfx5idnrKF2Rm7dumyPXX1qj0j8D999Zpdu3zZFucXbE6MYHZuzgoCSI7BPYGSrbgsZJE27yf5FvBnvrupsjfZB1CX+dGyap3FPjXb3Snb1tauraxs2O2bt21ve9u/kMN4DyP2YSASsyQAzJmemKCqqvseU4BhquGi8/t4RfhDdFriRRoZjMFfIe0c+asNwsEhwY/E51T3sXTWtpsdu7W8ak1J/eXXf2g//d43rby7rrCMKWA2uXrgeX3Q6KjPPaI7DzrTQN6wTEfzP76O+/fHHJYWFD1zfqfr/pBxThiFHfQbhQte1GvMpeXNn75tjf0946uwftS0XAjHrxw/cIGeP5c+YKU/B7/U4LAgp20N3bMmDzU2xQcg0VflGO0mXZf6gEgdHMd0GkdgA3wkrH/BRs+LkyWbnp6VtJsUI5iQFM+6bV3ISqKLOfDFXL5Lx8cticMClk5DUpuTcmT7V/nG/H7Z6nty+1XbYVxgY8PWtjbt3s6uvXt3zX7809t28/aybW9uW10q89zCrM3NTqscfCdPJoPyYCcix3w76FVvb0EBLEh/NCPaP6jyOPoPGoGQrWpHWkFoR+Jg6vAevF347TEG13587ENMRiyWJOpisl/63W9YzdI+mMiXgbJqv31pFxeffUHazJwPkkIo+J5L730/LA2Lf9Z0CX9fnFg/PUExhhWPQ//i/1GJdo0Y7CMP5EWJDSvzqHScjlzP7/0g6uHqtzppcX7RXvjwx6ymHt1Rp3M7Xi+BUW4HuTolEt9tR93S8RU7DOipY4fFOk2p9i1X59EGkOrJXMbGswKLgM9UXEJOqJVfxtJisKjkfGEmLcdZeny0kkM0x8Q8+MAGa9oZhUfdTwMk5cqmFvyZp24AboG5urlnW3dWbfXd23ZPavDtt9+x995629596yf25k/esB++8UP73a9/zb7+vW/bt17/vn3l29+1X/mdb9l/9ytftV/+6nfst7/xQ/vmd34kqd+y5557ya5duWrTMi84OINPewF8GFOodgDpccdUx1ZX6rSl3UgdQhNA6uLrRFuqA3ZkFiHd22qbo/fvYY/T4S64ABayyCnvw4OEraCFSENZZcGQ0t+TZhLOJwgDrCeJVN4/OtHH+9wodDL8+dblTKCPuNbRu35IOk5Hruf3/lCwyQFnU33m4o2n/Ouv4aDKMKUlBdlVTa4AfpDYqP/qxEh5ObdjBUDs+kZTdrKuOS+Pk27TUtGZE48Gr3xhi+KjzrPijDX/PGdKLyPGwDFQnC2XZsBLZWuLS+9IMu9ubUlql116HzTEXMr71pCryq3evWur7920zbv37N7tW3b37m27feemvfXWG3Z7ddmW97bszs66vbV62zZaNatmElaVxOwUZm2bQQWpzteeftZ+7hf+FftX/8T/yEolgV3MpyANIsfx3NSF8viLVx3QKFQH7r1LqpxM+1G3wBwYVYdpogWFLht1duLAAHBRGMDuHcF/SFuajtpEDeDtmxGj5LPfLD9eldby5sqKvScb/8LVp+zCxetWqTbl6ko70ibIi9/3j4769wA3Cp0Mf751CaB36aWGSuhFuOOel8HAC1w9uCDfcOEFDiKKd7SYpXfvLlaJYw42OoXKnzdJEqscycO2ANuxCUn70uyc8V25torXkYLJ55cP1Mn9aCaFBehdPQf03UPZ7gfYxpI8UqPYIutmkfoeU3F0bNbP11sCabNp3WbLEq22H+bIWXb+5RxJT5rCP48lMEtVsLZcU666W5EE37HN23dt+Z13bPXWTUnym7Ytt/vT92z5jbftjlTzta0dWy7fsfe237HuYspyL1+wxPUZq2XMUhfnbfLpazb3zDWbuXbZZm9ct8ziZdtomC3LNkZ2f+7DL9q/+YtfsJ/77Mft0sKUYFcX6GX7oZmkOHE3rbry3gBkmInAbnfQ6s+Zo5gAujjLkAEyb8vP9KOH8WVOPY/eO9Lez+SXN1qT5L9xliAnF5F2inzEjEiXQ0T5Cu9EQZqRzJrpZMGatUN7V5rN06/9jKWnF2xjr2vbewqteGKToUws1fVSnKSH7UdR2fv7bRj9ud/5ZoyBTvF9xuh+R1tEDpYYObQehE+/c010gAs7N4eTchuN4pXur/go9ChxHyfRB2hSpq8KspvnFy9KNddLk1RGtecTyWiOXmoYlv8i7WKMjQ6t+NIzfSAuo87JZ6AZRKvv7Vplc8PKktZI5UZTDEVQq7SkGZRrdihgtzdlb93bs9V7+3Zvo26rezW7vbJqy5ubdnttzW5JsuHeu33bV6b9FLd+zzZTkq7PXrZrv/B5e/rnfsEmXnrVLrz2abv8iZ+1q6991hZe+JhNXblu05cuWbIwae/dWbGWmEmjIhNkecMWah37d77wefvXPvMZe/7Cos0V8sZHOdkfD8OivoxBuBPjo/MxcAcxYk9bIJFZnXfIfoKeoKBLsnaAk3mRFajw0ZFcQcLD/MVIsZcgtR8zIOTHmYWM6MMYeIpjpgANgpWOmBgMkD79oZft5U98wvYbHdveb4qxtkNvVof3xU8e85gepv+NFIdnPTdS+A8AjQz6uKR+GG75KHEfGwF4L5P3FuN8+fkLl6w91pNs6qz+Er0LKQxgRyXHR0zBPzQhkAMKvmfn35hXBy5INS7Jli+kxDSq+1belr29VbY33rxpv/3NH9mXv/4j+9obt+2b79yz7/z0nr19Z8tWtmu23erYuzub9s6WGEQubZvjh7YuMBWevWbzr75gS688L/ecdZemrPjy0/biv/pFe+YXPmezH3/VnvriL9iHf/Ffs5mnPmST89dsevGGNQ9z0hoOVY6CNIgxq61X7N1v/8Q6q3v28y992P7Uz/+8/eJHPmIXShOWz0jrSAt4SQGTTivHaDqaC4OL/k0/MTM11jEjkJ+bNgK7L+JBg8F8EdPgu/toEX5qrhhcV6p5S8zUv6ojEJOOHweutqStvSsqP+BCm8Mc6Co8wRTiG/zNdtcqzZplSpP2J/9X/47lSzNWaUgzUh5JMVnek2wVpaT3orLwTiN6XP3Py9tzjy0P+uAA97CEDhQ23PRG7/Oy4xi99+kZvYSoAsMq0u/P3aCw4YWcJML1+46UD5dD4kYuoug6/htdhzKRjrqeA1qqdqdlP33jh8YZ8kwXBVMltAOOBTzYu77VFmkvKcd37LF/s2ICjPw7i1DSrFijk+eKC1KVJ+z28ra9/paA/uNb9t23btvXAP17y7YvqdZSp529LJX8cNcaAvuzH3vNZq9dMZuetOsfeUXq+Q0rST2feeqKpRdnrLC0aEtP3VDHn7J0bsKysnlb1apl1RcuykTZlI3/o699w1beett2bi/bwW7Dipa1p2aWgltcsAuL01Yo5ixXkt0+KQDLHOD0HT5vHWx2bx7/z5mefn26jrYAoGof7/AK4zM9uuabgahGzhp16W2GNiAfRcVDjhkMZgGUrktlGCgsQteK5AujFHY8qXTEhPii8O//4E37zrt3rSYN4o+JWf3p/83/1g8KXd5qWK3WtEsX1HezSWs3YBhKh++IKQfShOIgOQ0wZwfTGcMr+LAszprzMPL3osZGW4pG78vSMnd3d882eh9xl8j94SA6c+gU9MV258AWL12z4twFSY+ghuLCslI6aHgxfq/wSPm0tAO2pPpU0mTR8lKjOXcPW50prpnpaZueKtrC3LR94iOv2i9+/tP2i5/+GfuYAFuSvbwutfR7d1fte/fu2p29HZ8uS0mV5WOagPrKCy9YZm7WsrOzlp6bs/G5BVt45lmbvnxRqBDz0cvNqjyTYkSt9Q37u/+v/4/96l/76/a1v/8PLFvetexe1Wxt1xZSefvEi6/aay+9bC+KmSwsTFtqOmdjxbTZRNoOU4BSIHEJ2wNKr3W8zvIHtL4hRxLaw/QcZ9upwRzwXKMNha/YMm4h4eEsgMHLMDUJRyRN2lM3gYHoOdN4rmWISJ+wzkr0j28EUpbJXM7+F//Lf9tyhSlJ/kPbk3kkhcomVYeGtIBqvWs3721bi4GVXj3Og/r7f+T+INLIoOclxN0fNqJGmJgZSc3L1592BkDnDbIMW5bhITo/Nr6uFMHV3nRKkp+lpWwSUQcXkHP5SUtn8gJ/1rJ6Xkq3bSbTtcullL20VLKPX5+3Lzx/zf6NF5+3Pzo/b+PNlv34p6v2xo9uWrdesPHauO3eWbPxll6QTNVMQkxF0i7dTcqlLS91PZXkm3m8vgOr7O/am9/5gf3km9+zyr11+96vf9XmUjl7RfX41Cuv2s999mfthWefs2s3rtni5SVbuLxgM5fmbOrCvE3MTLm9LDhaSnklfVNfeL90arfB9YtfGCCjFXqMQP/jUKzHsMGl1ke+fCef8P6lILVZAEhQ4UnB4aI0GTTGnodvwAz684ZgBDmZTszEf/bTn7bPfvZzPkVXwZbfr1sxn7WczJOGJFrnYNxWN/ZtY6ei9NFGzgecUb/vd8Moyvc88j5vuk+9z7EKTBLKR6FHqFz/s/hd/BnqLrcnXO/ZiatYnDid8OdS9/GQ0fP7ykO4Pj/I/f2XDtgLow6NTYqkffN737Fx3af1LIW6xGhzpPLqRSLJWQyDrYucUmvh7Qn69Jae+UERAoOEsA9o8a16HJtq0lLh56Qd3JidtmdmSna9kLOiQNferlqm3rLK3WV77/s/tJ989zt2Rar84sKMf3yivblhqz/5if3O3/9HtvK9H9nq6z+2d7/xHbvz1d+31M6+fejKNXvu8lVbmpq1mdK0zc4vWjpbsDQn5VBW5d1NJy0ns4FNOWyjVemolJlMGztsi40AXnVYefuOPF0DYN8B5+JeTFBtwnw76xP4gCeDZ5FtDlZZIcdRWBwiIhEvD9Y+wKLUTmNskkm4NoWq34vmpUjCIBS3q/BJqegMIzBr8vobP7Z33rtnf/rf/TP22qc/41uS31ves+1y3Z66NGUzxQnb2WKg1GyzXLN6O2Fz0xMqh1KV1gF7xIzg/fg7FAHIeN9ALfZ2OHLHRKjIhRd9f5iThDYTYvAbd/yLnGqrv9NTOitRLxdOat+mNEmOXdsvV3xxzm/Et9Y+btAPJpqAMMfhhsU54e9RQsyIouf3lYdwfX7QcXj/8VZnjhyglqambfm9n9rm6orsdCmnhywXJYD+uSqqeHIAmI8xsBecPeSor76FVr/Y8+xHx65yFVeaAMzEv1JLPBiA/Cakrs6XivbMhYv2tNyMzAM+pJEeV7q1hnXVgdfeuWnLb71jb/3+twPAv/Mjy+23rdhMWOkgafPJgl2fv2CL03NWlIkxVZIpkOXT0VmhiO/pKT1MkGzKFwUlxWC6YjrKRgBTR/R60UnYQ99W/fhTDVUnH6zTJXXu8oVYmIAzQYFRdUMK8yaOds7pnnP9eAbz8/RpIzWej/ujEena/bmnPZV+eB9oDCqHGAFf+MlJtCcTB1Zt1Oy3f+/bNn/1eftT/8f/i6UKE7Zfadp7d3fUlil78al53/yzvbEjRtS1bT3rdMdtfjZvGZktvLGjt9bLJ6KTfePYHwpSepAbhUg3ck+WKHcA/v0r8gA9DPCJUAS+fvdBoVCWUB5Gi1/48EetLcnW7O2Io3P6cxcGh77BhO20qKZ4+a9LCj1WMB/VF7CzAnVKQGMpLtNR7HnP5jI2OTVh+emCZYpSTYt5MYuk7NKCLUyX7NKVS3bjmeftYx/5uH3h45+xj1950Z5Jzton55+1Lz77Cfsff/KP2c++8in70I2X7Jkrz9ri3CUBYdoOMwXZApPWEtg7uYLs9Sn5Z0zWgR3KmVTgsZwYU55v7mGytJlad00kydZZMYaEmBL7Aby+qrePbaif+9dpXV2jHcIgnKrs6nvYUiz9QFKdrcRhKS5z8XQ+tAKi0ChjaqfAKEiHgVNf2efdUE5hAzMQi0hI60p0fGB0a2vbdmtd++P/0/+5LSxccBV+Y4cDPFu2NDdledVxZ2db+bdsTvfil86Io3EI1yYeAnz9fTVyf9CJ1h5Kp1XyrA0QcZ+HpXhcz7t3DQ0qy1nLFxEx6MA3XnzFpi9etaaaiIU6NBWdk2KM9RZ+NAV89s0zl+/LdYUgtpdydDSLUpD6OWZDBCaXg+r0zGmPS/okWdM+kbF0IS2XsnROpoKAyBbZnMCQl4QuCLxFqegzi4s2c/Gy5WdmffVcO5UxPbCD4qRVJemaKbas5gRkSfds3oqzczZ/+ZJPbXEgBup6V6ryIZvTU9y3lT/jEUy9ocV0wIUzp6Q0vXHfhsuXeRVeD5DSahIHJPWiLhywAciR6KiRAB0G4do/mo7iOegxiVRv2sdH6wVymtMlEc9pSf5TXFU9tJHioHng0dHPO7dX7cIzL9knPvtH9SxpDb2QrXLDmejlpSlXX/fK+zap9pidLaq9k0qOevELEzlmJj7FSH6iQX2mn6J+G3fD6EQ4r1mgE/597v2gU0Efp2GFfZiCD0rnLDRK/HiY08INIuyhnFTlFz/6cWtK95XVqs6jNBiRZq5ZHRQJBnNgfzw78HwXHtJFLxs11tVeSfug2qqhJT15guM77OIcDEnbuKRuKi/mUJJkLsikEvilFVtGSEDaJdJiJHL1bMLqCtuWhtAs5aw1lbPDmaKNzZYsrd/8RNYKcjlJ8uRY12rlHdvnvHzZ6GlJ+HGlkVC6woxsZXVwhaEMh3p+eMhqQjEG9QYGIhNiIjAPxgKIMC6NBweQAS3TkKFJda9INA3+LlFdQwjz+B5Wz9oKTBxA72MdiomfS19PR780kq7VtIpH+RReaW1VW3Z7s24f/dlfsLnLVxTk0PZrTUn+ls2q3lPFpE9HoUjMzc0KuOZz+mhrCR+DMLdrMcs8C7VrWF36waP+PntWNyqdCvp4gpHkjNxZM4pTPJ2HoVHix8OcFm4QAdiaeubLH/uEzSwshk5NXfVPqemPZkO9RboJ9Ki2rrYCfO7bLuWQNr7FNrJ3+aMoOAAH8ATEQ4E/JamfEmjTU3kBDlSqAHIMZGXUYSekNUyXSja9OCfJP2+lmWnfe59jvIBVfq267y1vVvesvLlqB5Udy3YbllFXZ5VgWFugbGEmwM7tcn5ZNceQvRiSkMNe//FMxm3l8bRMkrTKJa2DdQnRMmQADPti4Cu0LNIbSRqukeyAGw+X5gpEXG8zvQsYoZP/6N7tBMqllpUfuwjR0Q+l8bx1e9kmFp6yF177tGWLBbV33TalyjfEYBeXZlT8ts8/FyZlLklL2ZBdv6d7xqZgWJRje2dHzLklRhS0jF7GHzjq77NndREmH4TL+0FPBOI8IOIw8qgDXEQPyyieJCEV+KJLaW5BwP+01TopawlcTQEofEZJDcsfnV+AZvAIiV9rStVHtEjCAXhUXz88kzq7JFSn57nSAYB+kCVAZNBuXOlJGiel7qcms5YssjMPc6IjYd20w0rVWrvb1trbsoP9XTvc37OuAN6tl60rsJukdQI1/rApKScwSp1PKE0+3NFR/vyx4Ia8w6wCo+7YzvKjwwA4hx0dCPOFOihZgaaDxJbzPRgA3XtNSJMe5IPzStvr4s+Ui9oGwOGicQ9fW99jFGgC9DHaxxmD4vOck36Z7kMbqYiZre537JXP/LzNLC15WpW6QLy5b6V8xmanc7a3t69Ex2xxZsZPEP7Re/dU33Gbzqn9unUfRN1YK9v6+q6/A2qKzkH5445X1N834/fHIU9SiDfMka4uHpVI4izuAdR7RWqP3u8wOrcKPCTBySLysvSuR6F4uSOueBrRKbBkG1ILP/wzn7W568+Z+p46PrBSH6Pzq+lQedVbrYmaz/FYAn5TzMI7uVzIJ+SNRulfY6EsYgbRvTuFiyQiaXNeVXpS6vWE7HSp65lCRtIX8DStXt216r4kXW3Pmu2qtcda1s1I+ooZHbjmAEClgaikHWkTLfl1BUp2/rETMAxuqWw4XYdVdYBBKFN0pt+ESEcyG20OVKim0N9W2Xx1Iq0jhuFSHmmsSEzbCWHOvLxHEU4MDebiZpGRFmmGusIgoncC6APjodwqgoIJ/h7m1vKGbPlXbOrK01YsTVpHtsJ2Wep6M2FXF6eV6oFtbe9JxZ+yiWzO7t7dsuWtpo2lczYjppkel8al91Iut5UTqj5gp80955jDHzca8a4iFzSc+93DUISxfqf/RnLkGrnT6Aj0T5JOVOgDSAwoCUculVNSKV/74ufsIClFuc0cNJ+fkprL1JIAgX3Ky0eyo9b7SDbHRskfNRbJHyz5oOL6RzBc2gtmkmpoFb67UYAMjrACma5bugLAALeh36Z6a0tgaOh5VRpAXWCrKs8692MHVlN4vkjblr93cNpX8SIJH86mB/gCrf4AJ+SHhXAtwIedWurQAmv4E+k5U3Lgl3o4c+JX/tQxHAQCWkN819HlT30Jh1rD9mHSckZIHiofLuoD/KL5ZFzKj1m5fmArOw175uWPWVbML5PPiql2pb5v2IS0oYsXpqXG70m9r9tMKW3VRtfuLO9bRwzh4KBl4/mksTiKLbeZbMY/CU6TdBm48G7v3Imse7+UI5TlDzypGjTrMIy9L6DnxUfug0oszKF4FQHlxsuv2I0PvWq1lkB8mBSwzJ13fDq5wIJEYzCPwzNqzaZPXTlABAC+hgvMHAAODBgF13oBPemnkEqLEGIS+oVtsEm0KfA3BfCmUmvKt95V+p2WVaXy77caVlMHrynPlqR6R2nVD3UtRwp8SWecATFsdnKHmykdQc7zQMY7gL1fhFF6X2Yk9R5VGn8G4/gEFuUW7n2mggE9P0mXyEG3781eCPi69hF6OdcWfK5ecRVZVXHm4QdeeIf0WtMhvC1ggpyhn0hm7Y331mzq0nOWnVqwqdlZ1SlhW3tV29zatPm5EgqN7WztWmkib8XJnN1ZL9vGbtv3QVy6MGcpBi5Vxr29iuUnCv4e/Jt+aDS+FUgJUH6/9wYYmSIwDQLUHwS6D/QBjOE3Th8kkHpZYtdQ/wt4lJdCkn6ugGAgwehq7me++AuWnr0gKUuHz+h5UmrtMXiR/D6KL0kegYMpPfyY/gL4qP4AAEDR8VGzUW2RcA5++qGQwRZSTqDl2C2cfBRfElqSPpKOUd349QFDNAj9kgZwBvToCtFgHep3OBdBvwqDMCYFVPsjlVR14t7BrEAwAYrvmonuYWzUN9SPPJSXys86BuoV3cPsYDMOfNUVbcAH8vTb42t+Hd6j8hK56SDQM2+/W2nZ3e2mPfPhT8u8mfQDQBvNQ1vbLPs03fxc0Sr7ZfGwA5ufnZctf2hv390UwzObLKRsriTNIJWyRqPjNj9aCPsjOHuvcyDGzRwsZozeZWjLUAZaI2rbfudPe9cRFnD9YQZRPMxp7nGRp68/6gdR85HoPAt4Xuk8LlLJZCvz/6Elpc4fSNW8ePUpe+WzP2sVqe+AAGDQ+X0qinqoA+DfYiRfPRtJyhx+sy3wCnguORUGgNLnQ9NT/zDA5sAHif5PHUugYgMLZ/WRvp++q7wS4jSsWsMdtjqWaOteti6HTnA+HiByaRm9WQGdk2/8zD/SdqcSyPHn70CelMmnInXhA31Kx0/IEWD8NRHGw/USEUA5zhrHNF0Ae2gTAI7z6UoFdcArDIViFx1l6aewa4/ZgUP73htv2vzlZ60we8XS+UmFP7BKZd929us2vzgn6Z60vZ0tK4kZTOQLtrJWsdXdmnUU7tJS0Ypptacy3tjcVbp8SyBraTmKwZFe+/uVwHwc7AC31yf9fQym6Ln/ntGdJ51HuiODPs7dcI9C96dDBfrd+0fkzhFalK+nCPohDa999nP23Ksfs7okBZ2c/g+5ygjKGPVW52U0v8Y0mjoVu+UY6Gurl/mZ77JtlXBIlB9vByRcz1sSHzU33KCS6pnLTkFKqn1CqjzbfjlDD4dSnlY4vtLD5h6+Xcf0HCv8xpimk2O9AI78Qj9XnqSrX4AZ8u8BHEB6GMAKWwimiX+FF01FGgVMiCk8Op4PWOqPUobXRnqhPSg1oCc/nrtTvuqylhCD4RHTaq4RiDmxLmFrt263Nxv2/Gt/xAciS0XOBGjb6vq2M9orF+esVed8/rZs+RIHDdmt1X1pROM2Kdt/abGottA7qLdtY31HzKJshXzGcmoPtJi6mPaK/N+9dc+qDWlRsvF7xaaYotD/jsGlO/eifl4Z/aq87qjrg90jkRfuIShU434nous59e77nz+QRq3U0EbQyx7monb2tqYzRq5Hj9ygQ0iltPEDdVFJzsNEW1og0vvAP6L4xT/xP7Pc4lW39fnrSu1uqeMDPzaZJBJS5XXdUmdsqMe31Dmael6Xjd9QR+VM/ERStqs64dEmGNUJ1ZZDKsZR89VpxzBaWT47LmYhDKXU8xId1gdiYMh2TXYtk01KbWXhDWBCeivnpMreAzxTX9jVgA9wh8U1aBxBbadh/ZPTcoxvkdfhmJiK8nM7XGEbyrcpoDdbLQe9UvVtriTgKjnvAAC7lgGAsP15T7QDKr/qo7rR0Xz6kfeqJynio60ovg/4qX1Z2vz9N9ft0oc+a9PXn7JsIWGZsY7tlFuS2k2blv0+JSnf2N/11Yoscb63XbOVvZalOgm7sTAvP9VH9a6Ua7a+tm3igzaROfCR/o6YdV3vZL89Zm/f2bBvfv//396fBtmWZfd92MrMO89T3pznl2+uqat6BroBNNAEQIAEYVHiEJZo2JIlf3GEbdn8YpsRjnA4whHWF4dsSSZDtijSVEgibQgCJwBko+eaq96Y85x553nMm5n+/fd9tyvfq6pGAegWKQfPq1N577nnnnvO3mv4/9dee+1HVm/3rQtSUuYej+kQj55k+Pfa7gTRNRLvRrtcwkfbR4ZC3/j07QUx/7E7F/vU614//uLO/57tOvHZPvyf64vPtH3son/M7cXvj/bPuv1JvvOT3GRgVPIpNT1rv/Drf97OPQHr0emu5joCr113Jt4rmKyEHdXHc1AZgeEwnyNYvBcFkGZp3v1wjrkKT6KoKJN2rU2n9wpKyQg4aM61h55y+D1Nh1UOv6tU68OToQDhcJi/IY4BZ1EKBeDGUVyvYLj7Nhv34bi57pf7crEF3Ryf6v6c0iLxfYyTRh76IByl3LrFLDnNRfaf9YFTZu5H0X/Bev2Ag+m8lCIPObqUZYgI9IF7z7NfyNgI/Wg1m6tzFG/MtvNNq1rIPg+iOu82Lak0496l7Z5UXd7EwnyKK19Zu92xcDRp5yjq4UnJup2+RaMevHyYZ0ax4fK5fM363a7Nz8/STiHX/sqb6Pe6NjObtdc/96puxr797e9Zu8HzDfxcO8h9+nh+jCMP4+jMiAY9tw/HY9zOs32SXH7a8X8Zts+s9Oqs6/sfd3vx+6P9s25/ku/8pDepRL3fs7VXXrWf/ZVft8alx87x7OK+uiuXqSbh1pncpxSq3ekNc/Q1fo+uu3Fvjee7yToIDV/UnPyhx8dr8z3tguwOqmMEJII+eirg91nQj3Kj4CEpN8oeCWtFnKhb+04ZaSrc4ZTd+eShIRF/HSq5RBkf5byWlF+xhyECkPFSMFIlrVxZK14rffVHa8/zlSENkMhI2VUddxjhF5R3SAIl1O+M6vnLAGhzp/C53utaupzq3Cl3QB6YT6zUvrSNfM9W3/iqqwKkOfJCTmeVrhu6SyRjbtZco17RxSwUi1m+0rFiqc3DXaDcCdpk4Ep21+D3x8c5SyajGEef+QKBZ89EfzRaLosvnYrbG6+/ASVI2Pe++649frxvuVydm/Vx+QCX5Nku9EzO1PLIwz69gnKMsim1f5pcftrxfxm2z6z0n7b9pCzZH6fhPumYttGx0efX34+2P8n9jr4jgdcEliZQ94s//0179We+YRUVsEXBJMQ6S57S5Z8LMvO7zlsicMOsPUXkFeXXGvDD2vhuwopTBA2voarsrlN47yCzvCFvdTyAQmvJKo07S7mDeHS/4/Ga4stZOl8iKvTBPfkmMADAbOflHTTlUyk5NzqsUsMnSjBC9YbveUbue8A5ykUYLuWFcOsLvHfKzfVHgUs3tIglEzJwhk98naYecnqZqo825/XdKx3VLkrEZT0hO6IRCx2PeRILduuV1/gqXD6esGpbK9pU3DOtLEyZBtyq5bIFQ2GHsg/OatYGsqdSEZuaDNEOV9aqd61cqlutWbPFhVkMoOjMGAZ2DH7fdm3V7bSsXCxaKBCy11//vK3eWLdytW7vffDI3nr7Pcvny3wvyD37QTpCDlCDgeRg2IZ6fpfU9EwuRtt1udNno/2zbte/88f97h9nc/L1WbY/7c28+P3R/qfdrjf0T33jfifcEBgcnT8/96u/YTdf/5JT/Au8kgR7KNyjZuW+eK8FHYcLVw4j5ApIyRiIJ7thNu5dnl6VeNyClDSLAl2qJjsKng04Vx5NUFuBLZXclu4oFVgJN/qLM+L78vBQBBReXkpefsgN2Z95YmdQnFIKyoty6FYxXHBbrWPnhhu5Xym0zh9gnOgtJ+w61e36bWk4z6fnlDJoLF4eXsbBKQbXHym78/D6vrtnxQYGLnPupHVp1XEU/CJod177kpv5l46H3D0d5Jp2lK9bKuK32aTPmrW6aw/NpqvVz61QbaL8Y3j5FOgHGjPms1qpb/v7J5aailo45HPrArpVhPleu9WxhbkFW1pc5HXLivmcWzF4aWXB7r1029bX1xw6e/josX3v+2+DFgrcfxCKFbIOHd5qgdr6GCshAJ5A6vNJMq39s25/ku/8abfPrPTXletPomAvfn+0//dtU716xYEl4IbQ/uq/9pds6sZtKwHjpQziy8Puk2AMFcRxWP6MPP5ovHsI+cUNpTvDFWdVF07j99JS10ZSGRTGixfVl1zgTALCrqo0mjfuVnhxxkHH+WV2tzAkuz4b8JkWphzOBXA3NLw29yVl1OfdnlAIxonzOrx2qMQd7znll1DK68v7O97+DO7qGlzMjdvLBrhb4xd0jm5VAToH63mO4X2c00goPY/T6F1Yvjth44k5m4ikbQqFDPrGgOTjVqo1beuozDX9tjSVsCDnVyoVV3PAD8U5K9Ss0e7C7f2WwiD4vBPWafSs3RxYCTSwvCQvj9HBkKq9G80WxyuggJLz9vML87T/OcdKjmaEIyGbnErbzdvrdvPWTdBUAONxbO+889BOT8vm84XoG2X4gdDO1YgYV6ErtcEn7J91+xeo9AJt+lH1GA/kem4oeE6CPmn/DNv1B7n+cKP9+vbiMbXbMJlkuA/VZ7grjXT02iWfPHs9/M7zDX79/fUOuf76k7bR58+d417T2WBLFXe4OO+ZDz79y3/lr1l08Y6VOwj2FVwW5dFkFqcE7Kq8I6/Ywkt0BmPO68tbu8k6UsbzoTJqwony7q+8GvtmB04KFQiSq/SUClZISUe3JIVynh4lukCB+h08Gsan39Xqs+LiGBXu8WLQR/A5h3MVRDznh1xknesop0Ar6mqV3QbK3haSADlo9qCqrriVaHnmiwk/D6IYAfen++I5xgw0wfNqae9LZejx+dAQiI7oBkV8hBIwLHShYgfi3Ko4VD8fs91i08Iza3ba6OPlX0aZr2wSqN7k5KenNatW+zaFV1+ciVobBddim7GkvO6VnZ1yQY/fpmf8FvNp6VGPNXn2QuXUZmfSFg1GLBoO0b4Xboi1XG87A1o4ObKNRw+t227azMwMNKBrR2dlq3APStwJ+j2WBGncvLFkL9+/Z8sLy6CHhj19vEHbmQUiSWu2L9hpJz2UDDGPCobi/x/Jqfro0+RLMjHa3dDps/0nuX0kv0OxHd6K+99I6f/o7bqyXtPNn+r2/G9+tH/apo/+qHP+9Nuw4fRjasgeijI5NWV/+a/9lkWm5q3WQ4lQCnl0cXJMAI0srqu55XBOrRKLt8Q+YACA+HgNx/PllTlfxkHDaGMeFMop2BB+a404PdewQo9kTcLFReRx9YrrC9rrMwmThhhdIhC7u2V5Z90257nJL9xjr4ugc13NDtRa+ioAghlxELfX7aIwfb4G5VAaLs8gpdHFVcNeFx2285hDJwreqUF0ZLS5+IAb+rww71UPhUf5OVYb+OygOmaz669ZFUO1sLxgiUTYspMxl958ku/b6XGH8wd2YyVu0RCev1R1oxaBUMQK5abz3LFoyDLJuKtTWK+3rFZr2f7hgYvYK+fXHxQC6eHNq9yNx27eWbf124sgqis73tu3y/OOra8ucurAdvd27enWoR2ewvcbGk0AoXgvLDHps5deW7Ps1KRtbqH4/XMLcg89brTbkWEUglK/qX3VJvz09Ub4l3D7zEr/keUYWo//Lrbnf/Oj/dM2ffRHnfOT3Ea/IwVJZqftN/9H/7ZFZhetjECca8wevRxDQcQB9U+JN4iItVDYGnsb6WgjMG28kaL5QucKOildVOW20GKnuE4R+Sk3OiBvz/ckYOLbQwMw/B4A33nvCZTDKbm8B9dxXp1znLJzniv+wT33u+d4Ry24iaHiObSctvIFFTeQ5IpKaBEPwRDRCMmy82P8hu5B19LogAv2OQQig4WS85cvca8SL79NSOn5BTGBxuW4HbXHLbz4mrU9CYcQllYX8K5hly9fbg1sc7NmgzZcGw+/NO+zNl64XmtbKByx8yufnRYq2J6ezWEkInByoS/l2B8cHGIIIvB0P7w/ZF3NS+AZi/k2z+rFwE1YEI5/985tm0wm7HR/H2M0sLvrK66W3sHJmT3Zy9mjrRPb2M3Z9sGpHZ8VrN5p2zR0YHF5CZ5/7OoLuNGRMR9U6NJaGC4FCoUAhyql59f+L+f2Y5VeojXynKNdHkb9fX0bffbidl359PrF/cdtP+6aEqzRdv06Ov2TvjPaRp+9+NufdD+j3/9M12Nv4/Gn5lftN/+Hv2X+zCxQHw+OqF8iCILHCpwpi00cWBl6LRQd+mlthEWpvUoQQe8dZBxmqAkZyGPzO7wWiBx6+ZGiD4OBo/OV9OKm/KLoUlwH3VHUYdELVFWxAp5Rv90Btou7azpwG4VXEpELrXFtpbtqfFv3qvF9Wga7oUSiZ0OT7Po79GpDFKJmGA7lXW/boYEaNZ/q7lWhINWB3yLzd8yXWnAFMl567RWXSafCrB3uZfugZFU8bTTgtfvr0xb2X1gRLq5GjsVjVq33rdLqWCwRhAqELIAs1FH4ZqNth4eHdvvODZTeizfWijheK5Z6HK/Y4ycH9tbbT217t4j399r80pJFwmE73Nsy38SFvXL/li0tTNKuXVd+q1hsQSF6trPTso3NshVBETOzC2658GqlgjH0W5fn8Qbw+lCdZrvvYjYq0eUqAX+sPf7oTed+0v4n2T6S32cHrm0/Vulf3JyQf8JFPsv20U38CS/wE9qu38dP4l5GnaL/tzodFH/Z/o3f+p9aZAaP30Wh4LxaTFHDYwoguWAdBuACZ9pCyBvAwzowu81fpfpKP6XEw0gF3pzrK3im4T1kyn0uxZdCyWNrHN3l+OtzeWmUXHkBCsApwUbGw01rhQZI+ZU04zw95zQHmrUnpKHJQfxtNKzXbj1TeI+pnr8ShzSiIOCughri7Lo3IQndm67rpubyueIN2vRXVGVClX/E6X0Bq1z4rOlJWmzuriWyq/YhvPrVV+5bLOy1dDruVg0+xCMfHDe5dN9uroVtOhW0TmNgpVrNYqmo+Xx+O803UNoxm55NYxCulLQI0rrEA5/Z5OSkBQNhvHwQg8fzteHyWgyDk5KpsHv+bTz5u48PrNG7QvGX3dDnHrD96qJnr9xbtS+/umqrcylLhAMWDXKtUBgIf2l7hwUMTsdmZ2etURPVQHV4biGJQDBKP1xZpdqwTrvnQl4/Kfn6aWx/LKX/02x/Wsv1k9qu38dP8l7U0UqkkfedWVi1X/+Lf9muAlGra6FKKTK7IuhjYPiwT0tgBTg+5nLBnedHSevNpnXwsi7KzjVVWNPn16qxguUoHkKG73RKK2/PQfdenFLDf512x5U71rx+Z4V4Pt2P3ug7nW7PXb/b5y9K0eWmzrmuioO0+d4FRkfltz/aRkEq3f8zIea/YeGPIYx3/3g9FHD3o7xWboESi1TuSwFCfsuXsPjCHYtMLtnTzQNbX5m3uam4ZdNR6Y5VUKjtgzLP4rNkcsJWVwPmg27kTuvc45jF8epKdCqWmhaOxi2RVHnrMWs16m4mXS5XsBs3buiRLRj00x49VybLE7i02/dn7OXXFuzWnUVo07jtnZbs0c6ZS5VedB4/ZHs7G1bNndgC9/Py+oK9enfRbt1M2a27MVtei2NEPHZ4lMcI+iyRSFi+kLNUJolxG8MYNB3PD2EkqpWq5fNFl70pgznaRkbgxf1fxPZjlX7YoR/tgtVDzqYPXe+7Xe9Hx+QRPmn/tId0R0YXYL/+/kWl/NG9XHs9yv/WPjp2fRv95vXPPq2xR3z0xWtcP/bRa11DcI6/kHenlxOXeJe6PXj6wHZOTm3ttS/YIJTGq07ARTEInDtc6NFQemAuEFFcuIXHrWIQ6sDFJpxWaaRdDZehhH0MgCbLjPv4AQR2wDUE3y/424ePyptrBt6oOq0bx+daLnWW/eq8b71Oy9p4cMH6pgKJ8vQod4eb7g16dt6t26Cn4pJweLyyl+Pj3Nc4Aq3HU6adKs+4R0bB3Vi8+Cu75hqI315dgl5EOXg4Qdwr6I7enzbPrTWetJn1L5s/voTHPDN/yGsrt1fx+CHz+MdBJV57ulMD/l9Z1H9pr9yewlvD7/Go8tRR8fRgwAoVPCntMZ2OWFIunvstg5K2d/YsmUhaKOSxRBpsoZoDnQk7PslZ7rhkgTG/4fxtNhtwgbtL7m/nqGhPtvMYQy/ee95mpxKghT3b2tlFkfsgHTy4p2eZqNfW5zO2Op/EuBTtrFyzyblFu4JWnexsQzFi3F/AGk2lCvdBJFN25Yna2UnNcid5u6QvFFpx0qO8CdrqggMypy5hirbVEtuXYKJnZ/3EtxfF/ccq/fVtpLSj/blN9/rTud9P3UY/+fw9fXRfI+X8SEn/6O35aw2v8bFNn8lty5vxsbibFq1od9q2ubNlb737lj16+ghICg8NBG32xk0b+IPwZuAwHSsFGibUXJkfnqwsO83AawqOosB1FL3SauP5hxFkjQIooUdw2SX2qMtQOkH+ASjhvDeMILvMOI65evxcQ5F5eZsm3r0BR63DgzWkJd7cFJUQOgAR9PsdBA8B9w6Tg2T4XCqwXtPCQ64uY8j967HVBjomeM8b7Rp9UEaRYn5jVxqK7Nsl93hS61hjPGK33/ga76OWL9WAwGW7d28dGD5hIZS5fYHnPa5Ytdbmdwd2czlhSzMxbunSjrS017jHVb0d0H5nhSZN6gUdBF21YAXvag2er9W0paVFNy6visBKLKo3B/ZkY8e++5234OYFUMME+4XNTybt9vqitdo128YAbZ9UrT2YAF1M2uL8AobizJ4+fmr7u4fA/hM7Paja+MBjCzMJm5pK23EuR3tqxOEGxvncNjc3XILP1HTW0Z6iqvmM+y2VnaOv/HaSKznYr5EMV5Kbk0QFJDduVxtzpqt5cE1+f5qb8Mff+Pmf/zqQ5dkKN8FrK9zI8zm+9uOV6Pr76588f95H13lx+7TrfdLxFz8bHRu+/8iGPX/849v149fPfXEfBQ31evhXngy/h4Qr0FWr1e2DDx7aD996yx4jAIVSyXFu2QUpYTKTchVs87m8q1o7IetOW8hTa1hpONylPPQhRBewd7X08RCj51HZbQevpVwaGuLalxwbZdApAUfKp+i+K+Yhvs9vi9u3eN/muEYIOhwXdwY7gBCGSEBeyPF3dvX5MArPQby0ukwBQ71wiTzcm3Cb/rk6e8iGjqhUtaGw4xdt9h4I5Mq2zip2GcnYz/3Zf91qPbNa+9x29vbt9ddfsUTUB7RPWO8Cb1zq25OdUz2QTSX89rl7sxbyjeGhi1YtNiyVStrUTNIOTxt2lG/ilROWTfkdtC/B73e3D7ln5d7PutiA4iFCS5s7R/b2ux/arfU1++oXX8G4omjclwyaFrvs9Lp2VoIWVFqgiYalkf8Mu592KBZL9B3PiEFqNUWJzm1yCiQRidkZ0L2BUY4nUpbOTKLQRdvb37dYLG6Tk1OuP5VEVGm0LAANiSfTfL/vVpfRps9lrNVnEgHXdGo7pWE+a+s/7TZyXBqu1RCjKJ8CtG6Fm9//0bJWn03pP227/tn1sz5SlI+UaLT96P2zY9fP+dFnz7YXj734/qPto+Mf/+yjbfTZjzt3pOyjTedIwJ0nRFMqcLfvfvf79vt/8Ae2ubVjbYTIGwogUDHXeWE43mQ264JoGpZKJzNWU1VHFFU13a/gu/pVzIob49YyV8pll6LKo4qKKyNuOCynXYrGcf725OE5wdXq46B7zTmavqv4QJ9jHbydXjd5XcOYKOmm4z7D0+P5z/td82FsvFAH7VJ2bhzvo8g89+UUerjzZvjXyYIi9qIoHOHtOZC2j/FSEhAcAQ/bsg9RON/kov3KX/wtjE7A6u2BPXi8YcurSzY9lbLpbBwlv7By4wqFL7oqtmHvwL740oql4uPWaXbs7KhkHq/PZuaAy/x7uosxhWLcWEwYaNrqtZbVq13bwpsvAdmjGJJkKoGCqcJOw97/8AlC3rSf/Zkv2NrSlBb3sUa1yjOLCp5bIpWxXLXtEnOq1bqdd/o2lY7h8YOgiaBlJjNu12/X6oo1nOPN9X7ccrmiy1qMJxM2PZl2yGpzc8uhK9EMZQ0OaMcyiq84iiZJ6Zo9ZKTdbrv+VZFPoTPFXyRqmkmpa/O/oazRvqPtupx+ll2bvq6AqnItut1ry1r9cZT+xW10cW3PvX72V9vo+PDv9U+Gxz7pGvr7Irz+2N9rr5/fPrrmJ38+3D52vWd/h4L8fONpG73X0JX488b2pn33+z+0XKEA90zZ7PyipRAQjalLqRfhiLFwxIqFopVKFdoyYJFowk7xEvVmHSWDnqP0gnZ6VHlWTQzRBBltmt2mfH0NoYnbiycrr61LJ0rRu+yao6/a71LkHord5behxE6p3XEMgPivKEMTYZOQdhTA67ZdZDusYpE+QXrBTD0ff51Bk0io3zVEKI8h76SpLvL62jnGb0gZNN1W3kRtotGCMynb5onN3nnDfu0v/ZYNPBEr17u2sbmDMsXt5o1lDGEMIzdmrfMJe7hZsHK5A3c+t5dvzdjyNMYA1d7aPLBu58KlxSYzUdq54wplzM1mbDauCUYoXqlluxgX3csqSq/Anu65XOnb7kHeNrf3bW15yV57eRVkAZJBCU+OTqFhDbi/gqiXLn5RrzfxhD0XOxhV9e1DLQLhkEViYbx3kufk83LJAijvnBSfdijm8xgnvHnQZ9nslEUiCTs6OqG/oRIBr6vLd64gLu0ulEYvu9r8PtpcWZHtHugMuI9XQPnP+RyZQAac1v+Y7bpcftomOdY+9PQvrGX3x/X01/fr2/X31z8ZHR/+/fh3nvvetXN/3Gfu77XXz28ffe/F71/fR9vo9fW/L56jTcqgvVQs2qOtJ3aSzyEQwMGpafMrYotFb7abls2kbQo4VyuWrQCcV3tmM1mbuPRYtd21777zDn085iaQBC57dC+/gzB61M70tZtSi9f3ePyu7LSG1cQTe3ReG86nZab6eAmn8E658eYIlBJrVOhCE2VkIGQoekINHFPxzBZKL4MkhCLeqym6Ab/Wz4e3cwtu/P1HzyxKo/fyOsNsO4c2+D2HPrimlEMpsb3zLsretWa1ZMpTf2/zzN74hd+wP/9X/x279AXh8BUUeBcoO7CXXrprmYzy5j0YqoE9giufnHRcHYLbq/DslYxb1GP/8AQUpfnyMZtbzDgjt7Vb4xk9tjwHhPYrEadr+VrfHm88sft3b8GpgxZLeJ1XPT5p2sbOsUPKL9+6aatLKYwKhq8uiNul747cAqUT/PPTHmm8dQ24Xsdi1hoDq5SbVii3+FuDQiglNwZtSKGYAzs7OXG0amoyZdFgCKUejriI4tE8PF8GtBG3UDjgUq8rGP2NJ08x8l6HQrS8WQCDo2HO/uWwFmAPw6A8fxnQcwyydO9F+RsZAhmbj3/28e0zK/3HVq3F6qjjf1Lw/vlPhsc+/dznNx3TQ4xeX/+ujrrX7nsfKez161x/fX0bHucZJeDuvf4Ozx0qA0JPOyiCvrm9a99/812U/tCK1ZYVCjU7xnMUCnmLhEJ4lTk4cstOTk/dclCLy6v8DeIhKrShx/YO83Z8dmZLyzNA1z3r4cnCsRhK1Beoc3yTG+CBEEcUTRzbQWykSR5fs/Gc1+deZAR6GnJD+VT3VplnPeB1ByXsObgtaA+k73WA9V13HZXSGk7DRdgVj1BxDp7V0QYEdph0g8A57j5MAtL9oHMuMKYc9gs8kpS8y3WFGFqNGrz6zN59tG3buab92r/xb9qv/Gt/xSZoj5OTnBVKtNFpwb7w+quWigWRrxD3fWWHhbo92q7ZFUZteSpsr92ZsbBvHENZwUvnnHLMz6ctFAuAHpq2f9xxC1POZX3uvmVkHz3dpJ18tjA/A9riSTw+Ozyp2cFx1Soo98zslN1aiAPZw07I80Dyeh2UhadNIeuaG6E173l6FD9G+5jzwug0nJ3n63lQlCvntePxAMofgcK0LXect0q+aXNzMyA86YwPJFK1vYNh/r6G7lLJKEjKa7FglLaO2AfvP+baflMZMwX9/H6v0zGJWg4HUYSmxGJTFuIzxQMk1YoZSTYVuJUR1slCZEOJl2JL1lFueYvntqGuuFyOZ0qv7MsGxqlaG65a+7zSx6T0IXeDw7XAPlmJrm8vHtc7Hbt+fPj6hfN0zvDFJ5w73Nw5n/C5dj2qdn3y0Tmffp3R3+v7i8fUWPorry6l6+Mlj0+O4Ifv28NHT+wsV0IgBtZuapirZwna6876mk0iNMX8sbWA7nPLaxaMJW338BRYu+UUyA/Ue/J430X5J9NBe/udt+zNd59YGmSQSET5XfF7aR739MzrSridcrIrEUe7PldyjKCp87ZScHlc/qpqro6NdjWF+lAVdpyyO0XXhBcZlWF2oEYDtLshuHEvdyCFV1BxeFzwXqW8FVhUrnsHNNPttN3wlGanHQNnnzzZtspVxP7yv/e/sF/6tT/Hs0Ysly9ZtdK0R3z2xhufs2TMa5l0BIUfs1ytZ093StZrXYF4zL7wspbn9iCY5/YUVKBZcZOTUZuZSWNc4PJbeaiA2cpC0hKRCavilXPFkm08fmIvv/QSzzbuvHyzPWY7+xWozJVbfTfL791bQZlBNp3OAB6OESqcYiRmXU2CHv2nWKmKkUwA6VNQgGQibPFUlDYAGXQmMKR+eHnZvAHj84j7/HIwbo3acHZeahJDFvJYLD7JfZnVmpegiY5LXY4E/RbEg8uI+v0he+edd+lvKCBtKWOjxUqVNOQPhPjeAFrSdQYhlU5bGYSgqb/BUNTFZlS736VWyz0IfUk3BWWk8BLjF3anG1J8Kb3j9Cj9taWqP93TC94jYNq1jf5e97jX/442vfvYMff+48fckU88d7iNXrtzRzv/xCdH23OfCZk89364j7brr0fbMBqv4wrSaZza6xp8a3PTHj780E6Oj2jbC5umw9aWF2xtacbWl2dtfWXOprNJqwNtTzAMoUjcFpZvOc/21tvvOcVJT6alyjS+13a2D4CFk3Y16NmDd9+3HnC/WCxYEO6YiCccYda8eUPg1LGC/nqeCaChFFbVXD0yCPyTxXc8HCEYFt4YBgK1KyioufkSErdevr6LdKk6jxSdR9RDc18IBd9VsU7+p1CEC9Apq0/Zg5paK1jYbTWtWatYo14DBgvKVnjefTs6ztn2cdkuwtP27/2v/rp97RvfsGA0jmeuw4879s67D+yVe3csC9eegserInADrvzuwxME8NIivp594ZUVPDFwl3t6urXt4hjh4JXdWFvlXsbtNN+2naOCJdJR+Dxe03NllVLXHj7YxCj7bHFxBpolj+mxo5OKq6WHnPPZlS3PT9pMGp7Pc4lr5+HgcmLLK0swqoArwPmdH7wDffJiaHzmgY4EtaOMmckY8m9WqlTpRw9orW3xcITfiuCRw254tklbVCsN+nTKpSiHQTGVehVUhOLzfFGM34T3ykJRzU7suTjCW2++h8zM4Ux6zhOrqk+QfTIRMxU9PYE++vxBm52bx3goCNi1qamsmyGYAzVpslGjARWBTqhaktMCJ9JD+R1tIx0dBvLOXfBQSq81/q4p/deeKX0EpVd9NQ3fDIXuI+jrru7+/jhF0ruPHXPvP37MHfnEc4fb6PVzf/Uff0f76Pjw9fC9ttFn17frxz76zhXKMGaqpy4opHHX995X9ZTcUGFoCwViOnRyv92yy34Ta99G+PJWBNp7+Z4mYigH+9HTAxe4W1hYsJXVZWCo0jVDVip02At2G1RwhgDuQRXEQ6WcBeDdMZRgcjKDsI6j+MPovdvpPPWf0na9CKYb3hMvR0k1xqvvq7imjkvJNUnHKfozoy0PLnSh8ffhpmemP3luVfdRPrxbq87x9CEk1LBhu91D6BBshLhcKVoVr1auYNzwQCdnJ7yuWhFe7Z9ctn/3f/N/sC9+7evmDwYQzIYVUZD3339oaytrtjg3hbFUlRuMCM/zeOsEZeOB0PKX16K2iveWEdqmPar1hkYj7c7NBdo0AN81e/A07/jv0krW0njzNgJfKrZtF85+Fy4fDE9YJAqFqvbg8adcNujWrNesvBvLkxacuHCr4GgiTguEsEI/qYZ+HyP8dPsQA9airYK2vbNjZ2c5B8kzIC9N/IlExb3HrViRggbp/5YlkvD10ATXCILq2tbr0UcolUpvef20J4atWGyAwIKOBsUTyqY851pKZ/ZYwBu1d97+AEOCqaFNehhVVekN6fciATuHXp2cDrP+5ucXXZUgrwcjNL0AuqlYuzuwdHbKGbAC8qnRhY9keqin2iQz2qX0I3jfbGCknvf0P8cNJpzSa2jB6wXeS2jkWa4pirbR+4+UZmhZRu/dv9HrZ/twe/577viPPnv+eqNt9P7Fv6Pt+vHh6+c/1zb67Pq5gu+j11JaWdSjoyN7+vSpa9Dh55cuQKPorpJfVHDBeb9uxylGGM8+NTNvsWTGDo/OgPJ77pgES9xMQZ4aHDIQjNnefgEYOWFTmZi9+b03gXgXlkhh3fkN8eVHQNXjk2NX2EGryg6n2A7v8UcdiGJKYeXh5dl17xpNUD95nGLj4eXxFRhkx1wPkYHcqLuQ6At/eKkEO+X1K6kGQOKuN1BCj5J5eN56pTZUdDxPpVK2PIhE+QcVPlNp71pvzIKTi/bv/vv/W3vjaz/nDGYdnl0otezx4y1LRsO2vrqAooYwhl4UfsKl2B6fVRHEMVuZS9qrtzJuyLBcVkDvDPpyYctLfCeZdDRg86CO56vb7HTK5mYi5qVdKrr+oy0UYQJvOGXRuJTKY5s7BYxQH6MX4gHP4f5hdjzheReFP3DRecnyjRurdPqV5csN29jet/m5BYdqa9UKHnWS52+7zMVMZlqthFIlbADwqta0cNgY3rKFgifoZ9AXxrXJ8RZeVLGKYMBjEVBypYZyNbqgloELdMooyamEQ2GQit/RiY3Np3aGoZdTUY8IgYXCYQvF424MP38GdUgkoRMRjFwe+pCEBoRpv5yjA9NT05bn+1rwI5OZdH2r60jEtev1daV/LpD3ifDeRe9HSj+Ey9e368pzfdN7tz97rW0EM7S9+L3R39H24nttn/U7+jt8/dHnej8cinr+O9p0TF5SQyX7B7t4pvdtf38fBey54SyNp3rGVXstjTDMWTKdtWgiDd9LWTQ5iVcNW7N7gfWt2ZOnu24CyOLisivNVKWTFPTpKgsO63p55cWTV2xlBaFqVezxh4/pOL9NTsWsWak4bqnhtL2DE8fvlYwyzNij/fjrlFbKioKqPwTB9ZwS4mFWl0A+5kPcnPP0mpOGf/n+UNOfXUOH+LaDfUrq0QijODv3UEcgamUgMuilwjNI6asYvSqCVUew3YwyfrN7AVXIrNi//b/839mXfu7naAsIAYJ6fFyyg8NT5/k+9/IdV6o6DPTuch/HeTzxdpXfMpuMe+yNl6YtqvX2uyCrjV0HyVX5dhX6xKXsrNyzx3tK1/Xb6hJePjhurXoPL9q0x08e2t176yiJH0UKYDQU6KtgXBL0yQB64LOV2YQFxhStVyGOuvPyc0DmOO0rK/fw6RaeNWYz01n74L13LcK11teWLJPN2GmhBqI4x9hkafOWpZL0tVCPJiV16APaNJ0KuO90OigUSlWvVywLFxc9jALVy/Wy1dr8fhtZ4nNxex/GKaQRE3Yl8miMXunDDcUAgmEMpxeE4uW6UWuAojrQPw1Rtpt1u8AYTUIvNQ26AJJMIYepZILzKq5/5agl5qi6etf9lZjIUUjpNa/iE+D9i0r/DB7+KZX+R8fc++e/N/o72l58r+3Fc58/5yOF1t/hSz209o9+czj6MEwuceWg8UoaQtLwy4MHH9ju7jYdoyCK38UzYrEYXjgNF4tZC0HfOTjFkxzY9t6hHWFdT7HCe0enli+plJPZ7OycTWIUNORSKhzj5ScsFY+iAEfA64DVm+JUfRDApD147z28Q9dZeCm9ikuUgMyaMKIMN59vwo0DK5LvVruh/Qfcq1veWs/D8eF6d7yVEtOzLi9+9Nh6Xm5K+7BWHv+AkWoDF5zjfEV03ao7fQQCD9gAjYh6lPDk5VIR5a87IW90BCc71tdytXDmCS+Kd+6zsUjW/sf/8/+1/ewv/RKeVb9zYaeHRVBBy05pn1dfe9lVn8kC6zXCUIDfPt4og5LwZtDbN+5P27QS57nvjc0jrn8Fj52we3fxwjxntT9mHzw94fwLW1qagpf7bJy2reHJ33vviaXTMbx8xilwDyPyeOMAuO4HiXlde0C5bTbtN/84RjmvPICqa6vbd247mdijXzTysLy04iL6h/t7trQ4awm8tQKA/UufbWwcWRQakEqH6Is+RjyKga87OC/Pr1l8sRBGLeRDwVsOCSpAJ5Ti8Y5ZPOnH0NDvzQvrti9BA31QDQjMd24BPygJaqfrz87MOKXfR8YCfqGFMYspFgDMLxaqOJGYi1nkTw+RqyDOJ40jaVgF5Y2BCpKgc1dvECoucOqy+uiuIaobJlEpkCckq1V9ap8YvX+m9Ir4KlFgqEy6ykfb6P2n/ZXn+aRtGB94/lxtev1J70cQfLQ9f56udX3XcT53CaYojDuNVxx3fhEF0Bi1lP346NAePXxgB/s7WNO2S6JQ4ypzrqP10PNF29jat/eB6/snZYR/gNL4nNFQ+2gsNktnLa7MY3ETdt5pwh3HXYnqTrdhC/NTLqperDZQ7GXb2T0F7kZQ3I49efiUTvK5cd9QmPul9evA5xaK5yLnl327sZTiFdLFhmPlGejIiSsbXA1AFBd8333EJv7Ps4kG0AbizeK/rh14Lyev4TaN9A+hplJ7+47ztuCnLWf5lY1WcUNZ4nzyCIoWtwZXfEd5BLq0n77wuFJa58m79pf+J/8z+5Vf+6ZpDXyN8x8e1KyUa9qTJ0/sjS++jnf22NR0kt+6tO5gwh5uFYC8Fwjyud29Hbe12Zh5ufDhUQEkwXNy3zdvz2LwuN8Lr32wX7KzQtum4mlbW4zBeQdWb3Vt/7Bk+7v79uort/BsCmyG8cpN2zksmD+cpg3PbeKybbPZIZpQ+bBypWHnaOrSorx83ArQlrNS1ZYWplyBk/2DvDVpizmoQhxl42bsrFi1UqNnJ6CeVDphSRxBiHvUIiJ5vtuD37e6VzadiVrEr2w6L8ay6oJrmuSUiKs0udkM/F/R0Vqjj4eGGnTaKGGfBh1OwAlHfM54zM/NWiQYx9DsWEw6GA86KtCo99mbNrOQcll7Kt6h4p/Tk9Af+jHHs3lAEMq5cMuOu9x92X71vTIslTwleH/ujFxDy4KB5v7gj4L3zyvacBu9/7S/Q48z3K5/99Ne8+bZi+F2/XrX99Gx4fb88dE25K9DQ+CALArjPKb1XbGE9z94Gxi/44a3PH4vAhpB4Ad48RPb2jnGMyD8LS2ckLQsUG91edlWFxdtfnYKDzyJZY3i8ZSsQidW27aLcVAttqX5aTvL0SnhCN+NOWWbm1+zItzx8Fg126Zsb3cLyFxxHnhuPotVB5rzHFUQg3j0Bc8ygAPeWJy2eDhIM8rMDJ/xo5gJSoziy2urmRUQkjWX99Yw3bBQJsYBIRFHF7QTVeki2F3gZrvZAhLWnMLLw0v5xeOV5y/h0BTdwSX89aqNAqGcYz678HStMoCTTn3OfvOv/lv2q3/uV3AKwyW0ysWGlQt1e+v9D+zlV+/aZDJkM9m4u7cugvdor2DHKLCP+12c9NvLN7N4vDErlOtw/GMU79JWFoDvSQ3nTdj+adsV0VANvfXVLB523MVGyqW2vfXm+7ayqrJaETfaUW1gRJ8euACqKvSIjvi857a+knXKUSmW8IpV5zxurN/hNxv28PGmTU5OQyViPH8XT19xaGVOyAHPWW317OisasFwnHZpYXCuLAuUFoLwhwNu7nwdz6zAmLxqAogdwdtrar2gtgxoA5Sk2E4oNI5xD+FMLq3WrGBsz2mrJihKORT0H+jJh3ePci9xKIH6+AgjlEGpNUqg3IyTXM7GlYqM/ChIeHx0BG3swOmzLpuyAipTFWYhOQUKVRJMsQcpoSY+aRKPDFFPVEOe/sfD+5HSS9E4w3XjcB++/0gBX/w74tGj96Pt+vvnPvuU8178vraPjn3Kb7jHGXl+7LZn3Brtum08eWx78CdlrAm2+yQonPd0axc+eILgBG1mdt6WV1ZtBssrbh0JABfx2A06slYqAI8UhBpOdW3DrQ53Tyzsj9hL9+5YuyUBq6AMQTf2O794w8oYhQ2ur1VnhDdOsNQSZmXCpVAOBX80/irh1JCK6tApH352Mu6SRcTXNR7r4iJqejZXHYdHFBVwSs5fBcCUuKP4hPIKtIKLhoScsveA5wioIs8aX+/xO/J8ihorr1+7uKVbpw6voJ+SC9TcAIiQa6PWpdeSq2/Yz/3Gv2V/5td+nvtWoHccIYInVtr2zlvv2NzKgi0sz9hUajjk1dfMuTze/6CKwkzAyS/tKy8vWAxoKw78aGvHCb2KYK4sijubYT/s3ac52njCluZScGrk0IO3LtUxmAWn/Os3F1wqq9JXN7ePrIDBSaVnLA9FatXzGIopW5hBSWkLBcC63aZNzSzYwIL21ruPabdxW8DrazSj2ehC1fIond+mgQdef8AOTvHyOAFRQM3ESyUCVoQiJNMZ9OEKHUlaq6N2hcej3BdjXktFvC6OoHx7xXGk9CUMTALkEIGjR7mGx3fpym33u5c8x5VDLg34/jh9HoqELARyifL39Eg5/peWzmBwuaZqLJzl1YbnlsTApJIZvt+3CnRsMha1QCRhJ3nRsC6/ASIDrSoIrIKo41rRlA4VulOdhaZqCOLpf+/3f49efWGTkI0CcMPXeiUFG3nQjyvjiPu/qISjbXT8xXM+7Xxto3sYfef6uZ8Ua3Abh3TcfY71Ozg8tA/ef99OsejnlwFrNa/wDkf23vub9vTpMRw+bndfuW33X76D8MRR5hrKm7Nmu2AXalw6fG/nKcLToFOCbkw2HktaReWbUJQbCLt34hLhk7CqLnrbstPzWHKPPYEeqJSV0l6r1QK3Bi+GJiwsTLvhIM2Q0yoqmniRTKacxdciDuL/gmaOp/E8yuLyaF06Hm/o312+HK94LQXFCAyA4hcIhoyS/g4uxONQdGCdEmpkBKQ0EgDtrkgH3ss1Ge2lNFEZeVGgibEAQhG2S6CrB8649tKv2df/zL9pP/NLX4GryiHgxbs9PGvLPvjwoRsCu317zSJKLQ4GXFCzCp9VtF4KH0XRX7s/DwdGdkASSsvVTes3F0E1QiWd3piLwLdQikwyiuLGMI5XIBIEtdKxHRDV6hrKikEJhqNWqjRRhgpUCw9I++VPToHEZouzCZda26g16YumG8uOJzL29geb0K2+BVES5TWI7imir9VyEvGIc3R1vLyGHJWRF6C9F2dTlgGqa5XdfK7knFkYdHZnbcolG2mSk6rwPN05A7pfcO24rd++5RJwZEDff3cDz44yYmimEiF7+e6c3bmVtOVFuHgs7GjW8WmRvcxvjtF+YVtbXbJCvoScdmkfnMfcpEsAOz45sw8fPbHD07yls7OggWk73D8A9vVBoFmcTtf2js6sgGJfQDf6XE9BxO65pETDu8PRnpHKfEzpryvTSNE/Uvbr+0fbyFCMFPVf1DYhD0VjVSol++CD91HsTTcbSyuebu4d2+7RCYqtYRQa+MaKzQLbNeHk9PTMdrZ33YSMMIKbTSVdjnUBDyIINwW8SgP3m1jMre1Dq8PXb6xN29xsyHJnOy7iPz09a7dv3abTZ+zBoy3uoYUSiqdqMkqLxlfOe8gN4SgTS5AaJ+sMg4bqpqanUBotzDDkYsNahFL+caCiVrXxmUd9gcIPkzNpawzNJUojVyllV5nrAehEM8JkEJwhGP3jejIVCuzJiIimKKAoZdemeRYaEVAQNxJOWDCxYmuv/7K9/gt/3l7/0hu2OBO3AN5DALIK3D44OAViN+zlN162oOfKJhNh62h4qz9hj7cL1uNvEDF5dU2z6vxCnrR/DqMGfuCZ7ywvmCsUirfbPaOPgL5hPN48nN8PrJa37jQubGfz2JKpqOO/MowKfB2e5LlhD1572nZ3th19mZ9JwMu9anDLY6yVz7Awt+gi/vliy/pXfjhwCAUAJWEkK/WSxUFbszNZl8+Q45xWZ9jmc1NpiwXMQt4LVSS3Ikp/cHBiyqdPRTxO8RNhD314Dpqp2A8fHFi+3sHbBqASqxjxiFtA9L33H9ruxr5dYhSyIJTV2bSto/Sv3pm1teVp+uoS+akiZy3a32uz80koRcC2nhxYD8QQwfAtzyRdgs64N2inxSoo6cAiiUmbW1y1Qu7EPBdtEM4SsjZmu/unKH8OqgRKnQhbqdYFkXRBJEgLfTHSzk9U+k/af9z2Wc/76WzDR9EQXLfXtq2tp3B3DcEdWbFQBlbngO9+W7qxaHfu37LXXrtny0tTdGCThz9H0BJ2dlywdr0HrFy2RChphdOCbTzdcEsrLSwuWTyVdo23tXvgrrmysgjURKAKB5bLHeHtgKMz824qrWq1bWztoVwKgMmLDhe+1NCYariFgG0aZxasLhXLbrglzfFEkg7ntZJkBNGk0ApKSgiFIpQzrgIRYb9/GAkG6g8DODIAOn2AZ/1oUo0g6nAEgH5hH9d7vud2lF3txcXdd3Q/qhGvmEVSY+shv92498u2cO8XbfmVVbtxK2UBUSO+UynWgYlN29jYsi9/5QtQALOpDHRJ8YNLKBNKoDXmLvvw9WzMbsxGoArnHKvbWUmRbsM74S3DWD6eMF/r2e5pDYvtszkUNxGbQOk1dbYJJNbYctPW1hYcBFYuwnGuYEcnObdklXi0hlplFGem0w51lUpFvlOz6Zlp6FQAVNAwwJOjKq5NUHo3SajZsFVkIoyHbeMVixgdLWMVDWEIsikMU8/GzntWK5ccUlK/i4qpBBjdYDdXZi0ZD1r7fACfY6kAAHhGSURBVMJyoIgPnx64mIAc5NLCHAYKAzTRR46e2IfvfGibj7atrFV0xy8xGGZ31hdsdWkewwGXPykjX30LhMZwHOtuCvYjDEajVLKJq75NppOurNfcwqIrrvIY+VLtxWWOXYDkNFHnDt+bmZ4G4XRsD9mvt0Af4ZTVebaqqAitPcrTHyr9SGH/CKUdKfYIXn8yzNb7j/YRUtDPjXYOuH14C3r5/HVH+/Vt9PkwYDE8TxNOxV2QWSvTIe988NDeefgEAWvaBLw9lZ2kY1ddWmUAXhVGGXqVmnVoTD+dL+i0tXNEp/btFp0wOxm1k8N9O9g5sBm+swakDHFOCbTwFLheBtLevjFt99an6JCKnR1WzDeRAPqn8I4x63XP7b1HG3bh8QOzlBxzDu/NA9dUt82DZxm3ON7cD8fsAsnajZrNL81ZBDShFEuvL+wWlRAC8GC53aCbGgnFHEfYVKY5gmHQ7nPLVMP5J1Q8S7Xtnq2Qg7fmdHa1l5Rbik77yaHjWS/VbsPm5ztjCHnABaPCYS/PQv94wzbz2p+xW1/5RVu6tWw3b06Zj1+I8N0CilEu9ezttz601z/3Gl7JZ/MotirlQAZs77Rr+ydCHnjh5Li9fCPuItXt5hg06cwFUMN47KnpFEi/Y11o0NPdhtW7FxhWvPxUyIJ4114Hztw2+3Bzw82006o3yXDAKrW67QjiZhJ2c2nSPnj7IRBWWWp+y4TRJBRCSU5eDKP6QwZNdfQH9LsHgxDyKhFmHFnpWBCvr2m+SgPMnym6jfEEmc1nMHwRrTkyYWenDdrJB/qq2fJ81mrclObfq+hJPGp2azEJwvG7zL1SY9zefHiKAVBhzAs3QjA/P2XZTBLbOrATKOB7T5/ag409l68QRG7vrqR55giUsuOCmN2+x1KTYXv55WWrVyr2ve9/CE08tl6jblHPpc2kI6CXjNV7TXtne8M2TkoWTc3ZGAb/opG3e7TJS8ixkqM0XKnSXr5o2iGwZqfjAr/aPubp/2XaRop/3QDI86lRBXM1sUHBqJ29A3vvwUP78PEThBvlwmsqc05LGO3v79nZ0bGNA5k1ptwfaCKDSi5nbXfvBHh1bCvL85adjNvh0Y7LK1da7eLKDSCw346Vbcd1+92WvXJv3W5CCzQhYnd7m2vAIYN+N51ywh+wvVzFTvDeaBt3euH4tIphyuRlUjGX0KHx2Qk8kIo8SiFn52ZRBBWH9ACtg46zKqgnaoDauoQblbXQ2L3qrYHTLRTA4wc1rquUaQ1feRF05dCrVUAKeH8puAelHIM7K2CkQI+MQojzlO+trEvRCeUnSDObFx5reDO2/jO/aTc/9ysWCCftpdszrmZdMKCqvShGe2DvvPeBLS1PgVriPJMmZ2kCkMcKlb7toNiCwDEM3Eu3pxyPB8nb9va+g+tBlO7+nRWnBN3LAJy4ZHVgcQDjNT+dwIMqpqDZbT3bhsfr4bPTGRfNloFQRdpxIPGXX71jR/T59v4xkD1oqUSEZwNuK/egf077afYcbSGFpyHlLDTBxS19hfDXykU3IqOhaY3WnOCBxQu90IqFuSTn91B0jW1D0Wh3TaWNqe8iiic0XC18KXoiEbM7N+ZsaQZkIMcDp/7OWw/sIe2gWgZp2mjl5jJU8oatLt+wdDxrqjXyAMegcXPlM9y+uUQ7RlyhzX3kR2sCpUBCr33+Dctm0/bk8fv2zltvgzIqbpgxHY/ZCihnCpmr1KpQqR0LRxMoxpgdIesRXfPGEr83i7OpYbjOeE6Q2JUX+jIc1num9HInn7b/d7dJuT9tH23y75oVJS6uqqPvvf/Ynm7vAfuKKGDIDY2cwN0Pd/fw2ig7CjA/NWtxPGmhcIwwT1gajp6vdG175wRomkAAJrnWKTDr0BZQ+Kn5OTdb6/HjHTs+OHSz6L4ELZjOBF0yx8HhiU3Pai69iiX4LZWBawJnH2zT2cA1Bd9ikRAG4xgY2XSwU15UEfVmC4sOF6zQ6UlgW0IZeHS0W+wCAdUIyjgKOloFd8jdUXgN82C49F4Tc3x4ogBKnOB8Bax8GB8vyqYstlAMZeTvOAo5juJPaDQGd+8KdaAcGjYTRdAsPg9tqeWxzB+1V37pNy1996t2EUCY784ZOm0avb5AmSp4o4cbG6YVY9ZvrYBcFHwKuBhEAw/1dLcAuhjA+7t2fz1jWTy3EMXBYc5FnC/OO3ZrbRE8gBFEsffz5ygtysYzz6SjNpUMAp2N9tIQXdMlT62trLrsRX8obAc56EGuZuu0e5Jjb739vp0DX1Q0NEFbY++4FxAPz6rnVOrrJZ9rGFJtpliNDMPZ2SltcImiRR0FK1RlzFTE89wthZ2MCUWeW7lacg5GyS9T2QztrxGOKxeZV8JVtd7lqmMWB+ovz8aB6pMYUY+VMGI/fHRo7z85dCvxdM/HUcqkWzTztZfuIEtJ1MqDUdu1Zr1hUb6ztpLlnkApKP1BrmqNHqgEKHHr9or9zFdfc8b7+z94G1k8svN214LIxs3ZOVuemzMVTdnEACpTVHGBrSdPrJI/sSwc4t7aigv2nUA5tejI2Dgd6mTquW2k6MP9RYX7rJu+cx2qa3vx/WgbHdPuGpl9tF1/P/qe+CnPbDu7O/bOu4rMFy0H31JVGEmZ5q53Oop+eu3+vTv22isv4UECGIADx5mn5xYsBzRXNFTpkLfw3K1m1Q6B9bMzczY1u2BuvjaNp2ow927fwmvdRPDbtr35yCrlsk1PzbjvKhK+vn6Th/PZEzzTzuEprXaJAMw4XqhMKI3tKlgmQ6AAm3LB9SyayZfGg2iCkwJJqq6TmZxx8/D9eHsNBw2pvZahwCzooXk+eXu3XBauRUKsmm6aOhtyUznZZYh4raFBTerQJB4V5tDwnxcjoamrWlte6EBMSYqi8lvf+OVftTe+8jPWVLbazYzNzGtW3sBVnKmVLlHEPgqTt5//ha/yu1fwx4SLDvcR4Mc7Ras1oFqXfVuBw6/NB7m/4Sy1aq3BfQ8cQtLcDnWehsUebpbd0F7QefmoK2clNNNpX9jjR0/dqIBiDLFE0ooopgKxKvRyF36/v3tsh8Bs0+y2gBc4K6W/cslFmsqqYKTaWJF4GdMB/SQaozHrarVqMzMZFGkcA60U4bpDdDShzU3FaOcedgijXK3x3XOL41mD/IbSZIvFGqgyZ8enJTc0t729hQHu8PtelDlg83j8MNBaQ4rHpx17+70Te+/DI9s9LgKxe6Cxc1tdn4VWTFkXpLcDWlRi1nQ6bHfWZkCwQ/nYOzrCGNWhbj6bnJ61N77wBbtxY90+eP8De/vNt1y69KDdsYy4/uI8fXhpB0cFW1hcszhyuQv033z6CFQ3AbK6aQHaSaMCGrLUNvw/Fmu46+31/XkF/dNsIwW+rtSfZbtuDGQ4BLeebu3Y9u4BSnXhUkb7vY4N+h041Ly+AXRqANmXbXpyEiheQKG3gIghoOKiHR5X7MHDLZTNY3fgrJd4oZ3NLeD9NI226hY0ePyEz7HAr79217LJOFAS775/6ODw2tpNF5RTxF/FEaPxSQxPw95+56ETqhtw9Nurc26ySSIeR1iCztN6MTyiFRqKOzrYBQkE8PRxnkvw02MhFD2RSLtgYDiWsDFNekKA3TLVoBctYOlFWScQbo3bajaeUI8LFqLcAaCEjFsEuCs+qqGroIyBF08D/w+i5D6MwgQUYsIfQgjHrXHps8jCXfuL/86/b5//xq86OrT9+F1794e/RzsoyOjF+7StWGrbu28/sK99+UsYgTHgbgKFhUbw2/uneOViy4lKBrd3fy3jshO1xt/xaY7jly6zbXIqY9gIq/fH7P2np24xTyGlhTkluCj4aHDmpktmUvbY2uqyhWkvBbo2tk+sh9G9fWOKfhm3R1t7Vu4MA5yTMWB3EDTD72vIVN43AGxX22n4sKkcCD6Mo4z5szMMT8yNyFzyebEGBVRWIIZoClgzC2IDlAGlqy7gqNLU09CLwaBrre7A9rV0tSfM75y7UlkTFxjCk5wz4AA+nt9j92/OYvQzTg7bPGuB63+4eWhvfrBlxTpknj5cAHrPzk27JKk9jT7gdEQRXrkxa0meTzK7s3vC75Wt3qEfVaQFyH7v/j0QSMW+/+abti2vT5soA1BBy1K5bgcneVuAli6CkEQfdjY34Pt9u7m6gOGacKNa2hTe+Rs//ws/56zoR8k5cEA8w8g7j7bR6xf/Xt/wte74J517/fho+7Rjo7+jXQEYTQHd4EGUUCNv3EXptW577uzE7t255XirpmlOpjN48DU3/TV3emRzC9MWS6bs8cYhjZmzTCaL51mAX9Vte2PL0qkM8EtTYdv24eNNrHXM3nj5pqvsKoNA79v8IrB/dt6VUVKyg7z37Tv3gIU+e/PNx/DNHIZmwT7/ym0gbN8O9nZNZZUleGHaNTuZQfnglPCs7a1NN7c+g6enkfE+LTfEp1las7Mcw2NWi0ULixOIBALhRAHUJ1JwbRoKVLvIcyu2oTiHvL/Gk9VWWk1Hkzw8CLxGEHRMHt7NrNNw1+1X7fVv/IZ96Vf+onmyK/aD95/aIVQGt+HKPBWKx+aPAEXHIvbtP/wOQhqztaVl6IRSP8d5rivLVwd4+Yrz2OHAmH3xlXlXEEN3uLF98KOI+fqNRaegA5Tr4XYJCNtF8vDwszFbAhkEPBcI8Lmd4XW//4O3bP3mKu2F14xEMPB7tn9Utlfur4EgVKykav+M9s43VSbz0u6gYErm8SvTr1iG+ytAi2ID+VWQ8/EOCCGesRgGRgk8N2+t0Y5jCgHbI+gYXW4e+vceBiUT8wFKBtCIAgZ8DNqUdIkyl8D9/eOqbR9WeYYgz7MMJQnaZacB2hnDIIGWeB1D8/0TVxbhtyLxoFsbsNHu2QAZabUvLZdvmQqnxmMqwxXnDsYsn+MeUH4/0GguHeMaYfraZ9UWMgB6OleuA1RKbR6iPaJ48j7I7PHGNs9xSTslaack92COTirVd2Z2xiLIXDGXx9CdqqnRaQ+/f2o/+M4ffnalv66AOqIb1t8Xd05wLxAtvUPAnofno03vJaDDLw2/ptfuvGfH9Rv6TxF7LZ28hbIcwvVyWGIluqhmvCZ5TM8AmaanrYJV1Uon9++swXfhkwfblp2ashRC/SEc6wBjMbcw65JqWrWq7W49xZJP2ezSHau0Bij8I0uBCF5/6Z712g3bAn5ppt3C8grwtSndsw7QVF53fmnWoqm4HebKWPFNPH7EXn9l1eXZq6JMtdayENB0e28fjxWyldUlYLe8fQhPjY+GRmtBRiGBFh2sclTK5V9fA94Dw2Wl/bgdvyJ5oAG3jj1t4aFtfFJkdnFVKbPaS55OrxUIU4EJZwBoUtXf0yiAB77XvZiwmVuv2Zf/3F+xhZe+aJeegO3u79vGw4d2DF1ql0sYCURi3I9yaS33hoPGAGV74/VXcdrw3smwi0n0UPStXVUS0nj8wF5ZT9jCtKaRXjlvXW1oxqLHVtbmLBTQfXrs6PTcHu81rI9ipEIDoPq0oR/QDxW0bKHw78HRx+3erRVgddSOK217tHlkWQzN5+8sWLfVsA8w3A82TjH4lyhrx+7fmrPpTMQhgjKQWMNx06AKH219cFpx06OXZqasXj5z8Rt9hvnBIFzZ1h4QvjewdHwMhAInB24oX19xGFX5XaKPJ2h7dNqe7BUwzBcWd0k0SQM4cA8D+84P3wXp5VDktNWrGGi2aEJDg31LQlHi7IO+cjUu+V0fMtp2w6ORiGbU0ZeBcZc8pnRwDe1q6q7iDarNV+bcEuhAVYWEepS/oFEWyVE6PWUnR0XkwQtyCXNcKPjC8oWG1ZHlSCKCU8lYtVREHg9onx79eGW/90/+sZOLj21OAaVt17brSis1/lS4fv1ro9fPX+pHm6CY++/Z50OFH75XIEbjVUqyEO/c3Nqynf0Dl/6o+uLyZMpFTiaTLnijiLhmq6USCVfUoFYtOqOVnZ6BW3bt8Kjqvre2vGg9eOvuzr6lklmbW1q0LlDz0ZNdruG1l+/ftiuows72jjt/Dg+/tbvrfmOgtNXzLtZa5a1n4Hxj9uDJUzzdud1cXwRhRBCMgh1hcTN4cqXEnpweWB8voE7UktYLy2sua++sUAE202l4nex0CsOkfOuW1UACcZDH1OyiFUp1lOvCxTDGgMl9pdBq4gu7llf20EZSUhXU1PCcgJtiHpo6q4pAfmC9HyM+5uPa3oR94Rf+vH35m3/BdvINIOLb9s73vm3vfOdbtvfkoROOnOaCI8iKiqVTU25e/h689eb6qnrHpmcT8OALuxjzIZASRhWDuLLluYit4IVxvAhvC6hZQWku4JxhNx6vst21Lkq2X3VDhhG81s3lrKtvL4Wv19tuplkuX7S79266KjMXl17b3skp1wZ4Om3+sQsrYGCVjSc+rZVwI8B65S5oaE616BVoUxWbCIa3g7HKF/O2PD9lzeoZ7XRhU9OTPAYX5LkKKMdlX4joCkMQdZ5U6ciSIQ3hRtFqxVsUBtScjHwJOI89nJ2JukU1tVJxDXrQ65y7+Qxvvf2mSxyqYKhyZxVLhJMWxPiK79++JTgfo03a1kSBP3hyBG8vu2Ie2ewcNPMWv9mz47OSm7g0dtmz6WTQXoJ+hrmvMg5kY1eGVAlYY9ClNM4r6xKB9vYOXLxKwdmFhRnkctLFUh483XHBxrX1u+hIGgNeRG46Ts+c0kvnnL5d2xUY+bRteP5Hnv/Tts90jvZr5432Z/jAedenm5so/S4CAOSKpRCQQ9vY2AAKzyJ4XYQk5Cyz0ioX4EryjG76IZxbEVoVpFQ+mgJ1Stg42D/m0h6nWOMTQa535AzB/du3QTle20XJVZxgYWERdLGFcUg741IslBDajs0hsOMTIT7LwenKtrYyB7THCGAs9uDrmoEWjQWAtmbTGKB6uWA/BFadYKQUTAsB0YLRhHmx2AFg6PQc0BKYpmy54/wZXLBvk1CJPla8gLVv9xFU4LSm4p7TIIrYamhKowHn7Fco2DgwUL5dQT+QHM+BQMPjPcGw+ZKz9vIv/AULLb4GNH7i0jZD3FypWOGckE0EowaWN08ibT5gZyoZd8pULOSswP1861vfon2ajioMrsatWL0ANbUcnUomx4C7GuYSC7my/f0if72085itLqBkGIk+Hv99YH2V117aZnUmYdlkxN2nUnoLxbq9+/6HduPWTee1fKGI7R6UgaYVztNU2iToTklWmq8wVG5F0zO0rQKBF8iIyktp8U6lAqu0tYaqlGKr/PsSSq+CGJEYkJs27J97rIQSS8YjGEYV6hgHVVWrJWt3WsjZhZMtoS8V9NBsSwUtI9EJ5MKHobi0LkjmYOfEor6g/exXvmD3oR8PH75tp8fIWhcEtVXAcQWQTY0mdKCT03ZjVTLStEK9ae88OLLNHRDFedCy6TiyN4fBvsSpNV0FXaV5TyeCdmsuQbsPUPwmkP4ECqQVh422GLfZxYQtIotPnm4hW5rM5bM5zldR0W5nzNHZo1zNZuaXXSxDxUK0PfP0zne7faRugufo3nOKONr5nzvnR++vvR55/tH70eefvOn3Pvr+aNM1FLCT593Z27MPP3zECfBTFFaWrZDP2/2X7juPpnNVVKBULDkupcwsFaiUMCXxmPWmJi0UgN9hVwW1A0zXzLZUatKNiStAUypVLQ61mZmadLO1REkWFxcdVdDko/X1dVdnzYMXmVucsRDCpDXSP3iwyedB6MK8q992uK8STFWg/zyQvWYX523HNXMo+z/4r/5L+8//s79tv/3f/LZNQEtu3btnmZlVS08pHXjNprJLFk/MQCMuXXKRLxK31fufM298xo6LTechkHVXPlqTftQ+msPdR0j7HQUze3aBt1DgZtxNuKA90cTz8ZAtv/Rla06k7J++uWHBlAxdyM1zD87csqtQ2g33vPzSXTj5LVuaSoBmoElnx9ZuN4GgQYTk0v7g93/PNnZU6HMMhW/AVYU8Ora6CC1Uli0/d3hYcJ55gILcxguNQwdkDA5O2nZUUJVejGHQbCEbNS/IRUonWP/eBw9dvsU8niocDlgTKHxSqPN8l0DzNMJ8jufu2RWU7jRfcqhGNEcTdsZc7oUguFbn11z2FP2dxyCeu+Dd6cmBW44qnhzWlNP9lxtd60APRFc0RVaVepU7oPoBmoaqGv2BoPIXvHZWbtopiEvOYGFpkmt6QAjw/tOCK7F1c23FzctYu7Fqr3zuc/aDH75jP4SmTNDuhzgXIQKl+45bz5YWMnb3tqr3GIZ83E07frKjlOWr4TXWV3iecZfDoaCj6N3afMJW5yddHyin4enWIYjpxC2NPo5h1RRvrcW3ubnr4k2qD5jNJmxmRkjUbHPvFFRZt/SzWn7anim9FE4vtYvmj97r73AbQXmn1No/YXtRyZ/7zrVtdM6nGgTOV164SvY+VTosHamGODw6xcNd2mufe80peqFQsKRqmOMhVZN+fiZrWum0pIKTcCBNcdTEjDrCq2WJVKSihPfSkyUQAs1HLldbeI+uTeLZldUmgxGPxbC6ylH32SuvvAoV2HNDLFkabnZuGRjXt/fgwU2EfnllwS1iWEbQZCSW4P/qOBUs2N3YtDz89hThUMadYiV/+Id/aP/F3/u71mioKk3PTenNF4D0iUk8ScYC4Qwdeoly470jSfvc137Zlu99wXJwvjPutYNyK76hXHrFRFTJRYkv/b5m0A1TMuX9u23VZO/ZeGzaev6kffvNB25W1hEQ8lvfecc29nPWxiMv37xr6zdvujHyyvGhVc6OXJRXHHIZKqRqQJq4ozoE//Qf/lP74L2n7h4GF11LwEtnEngy5ESwuAbSUl779EzGzTDTElPVzqXtHNRQOOUHXNginkjBLg0XFoo1Oz4pOhT3xuuv43W99IHfzkpNOylVLIPXXwIVaFZgCxi9h+Ft8Ew8uovQpxNhDMJwopPW5dOwmgdIXUAWYiCzvd09+lqR+6gbAtTSYbqPU2RCBtSHUi3OpPh7BfrpcG3QC7I0NzuDB1Z5tAvbOshZ92IchxG06ckIFm1gudOyPXy8YQtrMyCImCt11e6pBoHPFlZv2OOtx/bbv/NfI2WXVoSvVzHa4YBKcfddrsftGyBOPPWlx2NP90/t8bby5f1u/f1bd27hxYMgG6iM6B/yvDaXsTsgSSU39THqarOnm2dQGp7GG7LVtRsYy6BtbW86FKd1+2azMbcijxZG2TpUwFKr+oC82J4p/WfYpKDX90/ZRop/ff+k7UefPffx0DhI4QTbf/jmW3iAKxREWXR4ajy3hsnEaVp0kIyJhiuKdLJyyRWk6XZUprmFdUfYschHp3kLAqGl9BeDrtXh+pqTHQR2KTBWgS+pykgKIemhxJpzHIGzS3g0n16FDGTRIxGVZZ6hH/2O/+eV1bU8jdLPgg40G2/PpiZnLTs1C7VouKmn2xvbdnxwbJqmEk9mnGCqBluV7z559L69/f7bdpI/sTff/r69/+AdvHkdxQwAQ8OWzk5bMMk+uWh3v/Dz9upXftG88MQqSEJzowVB1VzOVKMFV1eanack866bhKNaawp2dsfC9uaDLe59FmEYBzpu2eTcmv3c137Gvvr6uk3GfFarFKElR1ZuXtiVNwoXT8ENM86Tn5xq8YmSa59B+8IVYdjZ0zi61+7cnLIQkF8z3Yq5qptnH4x44Jtp7sElSdvjw7K1FN/CiM1NRzGQKjmNp8NT1Zpd++4P33KjIAmeWfxf6wGccq0LFHFpNQPvB/ngVVWVVkuJKQdDQVBVOIqAClS0W5OoNIFJAcyTk1MMesq91wQqBWIDGHe/H35OPyv5R7X+FIdJYAgmlXNLW5YwQOq3OF7eD+/Q7LrDo2MrQa/CsST3Lo4+Zq1q2x68t2Mh6Nn0CveXwHvSriqguXNY4n3C/uJf/Qu2vDZlv/3b/wAu3bJGhWc4rroEIa+1bSbtd+XTBhN966ADj/dL9ngzD7Lpu2Qt0U6FVja2d11twpANHCV66f6ixeOKkSgx7dx2tyvowcBRGiVMqSjK0eFwpdygV2vppy0Mum0hC4enRRcP0PYxpZct/JF3dvtQL51wPdu1ST3duXrzgvK+qOgKqI0u5D5yHz+78LVNnSJNVKR3e3MfBUWBe1UngAF/2nb2z0x1yX1ITb1RA56HXYCtmC9i2aYcx1SVUCWvqBb5EcJTqtVtfnraYniuKgpfrpVdHTPNYxY/VNApC9/LpsNWLpw6GBfF4nr9QfMHI45OSJjW1tbxHpP2GB73eOvItG68eHwAi310cuQSORYWZ+mIp/bk4fv21g9/YIcHp26ITN5AY+xVYNaY46IJC2ohBH/MKVOIa9RKOfvB979tH3z4Jvz2LftH/+gfukiuYr6BaMRSi8v2s7/yG/Yyyn/pj7ugjpIylMV3eXVuE+zDfL0x848B/Wjy+OrLdgk9mF68BTsK2eaTx/bqvVX7+ldft3hwwvL7W3jDDThvxcJJYHQgAWKAu4bwSbTN0f4RiKFhMZRRNCUYCTsD/I9/57+1s6NtvBedRpcdHRbdtFgZGtW5c12LMdg/a5gWqFRFoyxGYmkybh4ZKKC95jG8+9aHFvIGbWluDmThw/WanVa7IB+MTMhsZTZldYxcHUWbxEuVVGn2fAI5UUadEmo0P1/pslWOBd1MPde3QZ/tbe+4bMTpmTlLgvjGIP5IluXxul2gtWR0QXn9oHgZbZWhSsbiNodh10KfWnF3EzTkG5uwtdmkzWTw5hjb3b0jU/2C27fWoAWgRb7fEiLYL8K1Lx2Uv7Ewa7/5679inweR/u5/8zsOJan+gTI5o9G0K7qhZJ6bKL5nDFrRG7Mnu1XXXoPLCUdHNB9CaOPBo20MSg1UBxVJBOzz96GEsYC7/0KlA/op0SYXIN6Yra4uu6nLhZISooazBNfn4660V60BWitdC+Rd3/C/7oJDxdW7Z/+Xdj/bXYzv2SH9VcRY2iyd/dRteIo799ml2dwVhr/Hl/VPHlYFJQ/hLWNYplDQA3QJ2cEB3twXshCe6eJckVM8Mta+Uq87L784PQPnwVpzPIOADC4m7ADrFsRrz8LVx2iYYxo9EI5YEiiv+EChUHZDPDeAaQB7U0HIGBY8EIm57/6zb3+fOxxzJbK08siDh4/s0cYGxsBn9+6sWxaKUDw7caWSVADje3/4+/bmd79jBzu7tru1A0oZ47cyCLQHgcHilxsushxLpLmvGXjcFN5Gs8M8FgX+R0EzGh5TPOLBg8f2//pbf9Mev/++ffDggRu3HQRTNnf/K/alb/4PzB+fhV7gpPiGi+Tj/sYwLC7pVMMzSu7J3rTaYNw+ePjE3n3vsS0gjOtr01Y+27D9bSl70wU6k5PTrrhFtZyzKXiy4PcOKGXQ7eM1ei4zLog3GQd2tqAeUWjH7/7O79p//nf/AVAzb3VRClBGCpoT0hQ5+rbGd/dPgPVjPvrwylbmo27Ck2b0FVUB97hkZ8dn9qXXX3V9rFJRTfpoP0db8t2VbByhHXNzyVO0YavehqpVkVi8pZ8+SajoSAdFB/lwT7li20LxlKWnZCgqdgyf1hwKjWJIEbXegIbY8uUO7TWOEYm66bi9bgMuXHQyOT83g5dHLqBv72+cuCmqqwtTtjIdtgt+S/URd0Fu63dWHNzX5KkBcnuar4MIzzFC48M5BPRnDiqiQOM3f/HrtP33QEcbtAvGCEMSCsWhUxc2g+KLr3s1cjDhs60jUCBoS0G826sLyEMQuuGzD6GJp1BZ1f1LBsbsCy+tWwaPL+MjJKJhRg3gzs/NO4qgwF69MXDLeSd9F7Y0jbHFmSmWoe3aOL1KYNMxoRBezMePaaxRCjrcP7Y9O/RJn3/a+xfPvX6c/zturrHKH/zgh8DgLso8YTPzM66W+t7uqWWyCQdZ+vAveQNNSXVpsdmspdMJN8PqHP6nwEaje2FPdw5tZnoKjpYFwpZQ+iM4+aylM1N4pr5tAsmVf34fBa5h7XWtJTiZ1hn7zg8/cNl+d2+vO2/3+MkDl0lXqWpll13b33piZ7zfevzEdje37XBv21oYK42KHOwVgJwXTgAjCJwqppwcn5gfg7V25yY8+lWUJEp7h2xhPm1VvLwizoVS1fhpZwDKikUAQz/88LE9RGk1VVhTe09LNSBjxeZnQRUbTy0MpBa813CSAk/D5bG81g/M2EkvZh/APRV4unPzNko/Bd3YxnPW4K9NU7JOIJRw2VxntJ2iy368wwkcUNNnxUln57KWpG3jyawd4ElzxQ583O/6otOt2SYCOTc7Z1Mo6cLcpJ2DODTjbmNXi3WOAfOV3hqB+oRQeLxiswNXVR+/ay+9fBtl99nUTBojPeaSVza3jvFMfnvt3prVKznQGc+6tGTvfAiC2oX7QhMU+b+5PIVyFxx1qPf8IJkJu3Nv2XnEnc0d67Qu7eb6TSD1GH2AgUC+NExWKHctGh63l27NWQJEc3K464z21NSMK4BRa/fxrsD6cs/RxaUFnID/yiGTjY1drj/hEJ2KrlxpvL81sA34dR9vr4pI927N46xUlefYtBz23Xu3gfJr9s9+/1sgVK9perUKfKQnoXt4cg0Laiq0gqaqk6ihu5gqgvAuk0liTKBHOJS8lB7aoYKYijUlQYEl6Eincw6tG4AMwjxrEMoTtv29fVckREPLcsRKpNICHYXCmX3w5ref9/TytD+t7bqyX9+uK75ogMYpNRQlfqgSXj4g8AmcTtNH3WwqjJEWlJBRknxrm55W9ZCmNeg8v48HjySsgTSIorjSU3RP7gxuj0FLwq098DtxfWVCrS7NAbGUW66CGSnH1XYPTqzG96dnFmwcj1nCYPR7eLNz1RnL2+bjD+0QGF8HGZTw9MXcGYIU5U48trtzarX6gN+Zdvc/4Z2gkwc2t7xoX/3G1+yLX/+GxTJLbjrpdHY4B1wdozXQ5KUvBpd06jgwNWTTsyqWMG3NThOEE7av/+I3bXrhhh3hrSw2ZbHZG1Y/91j30mdtYPk53BbXb32gbji96BZIXF1asZ//2s/irSO2s61sQ7wWdyqjN6bknL0Te+ftDx209YzDs2t5O8uVHcVSrrzWfY/AaXvAzuMzDMEEaASh0yq9olcFBO8//L//LXvrrQeowDhw2E/b1kzrz11e+C0d9fOcwOCJganwp1aLefp4H4STQqgTKD1QlTbooDQHhxUbh1/furHo6MTZ6YkrX1aqAn1BFL2B0o7xkFNRhLqON2vjaZV5d2XLfEcLUUgO9vZO7caN28jKBIoY5d7PrVzvuSi2YOr6csam04FnC5aABv0h5ARngkHZ4Lv5Qp/nD7l0Y59Py3p1+K0e1KAC356mT714Ti0tblyzbd0OfYYmrSxMuszEWq3kqGMo5EVJAzY7M2s/97Vv2gfvPXS59RpZOAPBaO6+h+eZxiDOzyXof64Hmvlw48BaoET1082bmtyEYcARy+irQIi+Ewtc2iu3l7n3IXTPlVVn0WNxKIfmiyir8Ig26/a07Cl0l35IxYNc8QV4/zHF5P0nKiuHdPz6Z6P3L57/ScevHxvtUvhcLu8y7ILBkGl5YGWo1eoISrXluPwUnvOif25VOI6KUCqYp4KGKqKgSKc+U9FEVa8VD8KVuQbrtoHWKHg8rqKDumYLAS7iAeK2PD9tjWoZmNfB48y6skn7h8MKOtMzWWeATs5y3EMNfj6G4AFvEym7c/s+DY4C8X4arzuztGptlM8TjtvnvvQl+/lv/pK9/oUvgjoW7N79V+ybv/rLvP8qRixtR8d5jJrgZAYL30CAfNCOGF0jdKVhlSs8sBfFSloCL5uenrR//r1vA9se2c989Sv2q7/xFyw4OWuLr37RPJlFK/W91kHRlceg8lNdaFEUNPPG51/lt+/jtar29rvvOoFNTk65ING4Nwpt2LCHjx9jJH0gvZANerR1oeLyBUTDbt9UVDhivkDUtkEvmo2mKkEa/1bNOBX8aOJpSrW+/a3/539t/+f/y9+0B1tnQNga3wdSXw2gVlAyjJgPI6JloIrFKkqVt1dfu+OqAWm6qmbq5YHpWvByYS5tawtplGLfIb/ZuSWXmVbku+qLBEqUADGpEKk3nLISyjyVTeGVYxi8Ye1CD8YsiUFRXvo4vw0zss3dMjJwjgyFbXE2Dm2BLiBritBnstPueStQMOW7y3aq8Key3GRFW42+nYLUNMQ4mVbtBOSTe+53r7jnFm1yZYlIwOayKmvedV51gBFWXTvDFLY6fD+Hg7n5kn0PFFsuIW8cKxfLyBmKL6g/GcXwBmn7CdBcw95/cmA10CK3Z/fv3bU47SSHtrW1Dw3DOHLdTNxrt9dmaecLl6VaqnXMQ5tqOvLyygrn7tCuFdNcEcURFJvR9pzSf2zDU/4oqPdT3EbmYAO4qnda6TVN42pm2qkit2De5VUsOVy6VqnidZUxFXPcV0k0WnRfVXO03lsaT67ChdVaE6oSYQ/iFdoucSSJsgohuPz57jmcbwUeZrwvYBzgaBiEk9Oc1YD1WkAxEp7gs7yrcpPKzuNN7tvU/E37wle+YT//S78Gt3vZXnn9C/Znfv3X7PZrX7AUn33x575uv/Trv2j3XrkDVwvze2G7ffeWzS7M4UkmbGvj1NrA9vu3Z4DmmtyBp4Era806hZp0H14PiuJPIWCLwMElt4fD0/af/Ed/0/72f/ofothA1GkUePmGzdz9nPkml63U1Dx6REHDd3C9cqNk7UYOqLdrHwLxtVabVox9jCCorPfG1pHlNBZufYxKiPZpW7+tHPIrPLjWU5vCSEboA48VS007UNFGruvxXIG4NPx0gWL4LZuetW/8mV+2n/3FX7I//O4H9n/8P/1Htr2zC3pRaWk8PYKphKEOnvK8N44X3rdbd1c5Mkw5HQxQytaFbe8eO29288YcxgeeXi/Z3PycVTHQ2yhykT5T1F8UopA7wNAHMHR+61xM2OoifeW7tB5KW9Q69hiKCbisD8/fGfSB9RUcyoC+CNrKvObew+3xhA0oZDiRtmg6A626gpsXHUoT61XNe4+3j4KMW6d5icEquzwOZYqGQAbiYaJAur9LvjEHFdBcdiV5iRaGAnHLJCeHAbzjM2ude62NM3r9y1+xb/2zb0FbalwTtMIeCUUdRVtbytLeY2569mG+bg83D40ucUHIl+/cQx4T5vWF7OGjDRe8UxryIkZ1ht9Wie2TYsHNkvTjMJaX5x1d2aS/dT8ajVA/aPvxSn/NE/+0NtV1k3XTGHyJjtV0VVVb1dDFSb6E1z0zzTwTPNXMsmqx5pRb3D8c0FhtzHFx1W6PRwTto6YF/1UhNI5wav64FnBQfELxCs2xFiTVWnJzU/LkHZdIo5Vl+BodX0awVbophQpeOvThkmnu3MFTLvAaHr6kVNpZNz47v7RscwsrpumfiJXNLs6BIJQSXIIvHkE9Zjg3TVuOo4Anbsmom2tLIIyM5eF9StVNT6aA25BThCI7A9eEP0/NLNnKjbu2tHbfUlNr9jNf/7NAvfv21g9+YH/4rT+wH/7wTWB22KZXb9vNN75k43i9Y5TzcgIvdDWBl4vbDBZ/ZXXNpQSHuaed3W14c8kOj3NwzrK14dfhoB/PqfkAWpu9aj4PEBDPsABUveSJetCHrW2Eqa3Ku9CU2SnnQcP+IN9LDHMm4PMX45egMXh2s2nvvvs9Ozt6Hw9Wh7ao9p4Medvef+8Rrydcqatkkt+hTxS5fopwN4DlaytTlor58aq7ILKApTJpR7WebBxat9mz2yszCAyG6qpvkcSU5fGIi/MzeMkQinFhhVO8NM8UDQdwCn6gfxeadm77R3Xa+dLSeFKtvKOKwAomCp5rgQrNZBTvPYO3KzVWC3skEj5kpgfH1kq050qIdMOe3D4ygM7zvlztu9EOrZw7O5PgeUE+oJIa8hUM+UAyQajHuR1pWivORiXRlMTz9a99xX7vH/9T7mNg1RL3hhEOIdPjRhssTbvXV+a1XKltHzyFDmCHNGJxc/2Gy2PweCP2/oMnNN9Q8VcXJ13Z9FJBdf0b1uZ5gii+Ji5d4rBODvOurxXU1DZU+mdKfd2jO2V/9vrF7brj/zSDMDIW1z+/fmx0XFlFNQTlrXce0pAevGEXDqggx6U93S8Ab7zAt0nTyiA9eFKz3qXD4zQ252WS5sX7NLGaXNFFVC8RsBM6r4uBiITh/VjEPAIeDoRcQQaNWdbR7lQsZjF4maygsp1i0IJcpYVBaOFZM3j9sHW0kCP0QrnLYd5rbraGAzV/u9utWbOhiqxYWeDtGYo0PRm3Ob47DtI42t1yyrS4PGVhlOTktOSyBheXMnbnzpyrvaYKPJpiqbLcp3hdTzBpcytAajxgEj6ZmcXwRIM2jgKvgxb+2l/7LVtavWtazPLDN9+13/3//BPrnqNEd+/b537xl60bzNhe5dJS02t0egLBbtrTp1vWwGsOUJbBAG+u8t0Hpy6Lz4cQLGRnDLlxdfwrUKBWq8szLFgAVHXpC9jBGUJ71nXTchcX5vEqWTs50Eq+HgtiAM8HSm5SIkkFg+qzOAhNNfOqx9v29//O37G/8/f+vj18ug0Mr9nh6ZGb8iyoKUqhBKRd4LQKT2RTIbu5ELHK2YGbxTgJl28OVGaq6Mbtby8tWcrfx5uf2uT0gsvwE9y9c2PSJdnUql3b1Zz7VBCEFIDzan0CYG9hAOfVEF3H5qf8FvT4aY+uaVEPGbEkyuG97A85e3WAcvp5VsNBaE6DuXupt1o2xvc0xOrWsB9rWLPftHz5nHbw4dH5PQ33n0teesiZDJYfWbzE+/as1EJrPecuip6OeG3t5qKrL/jtb33HKXHuuMBvqf6BiqP0bRU0E4Duam7H1nHd3tvMWQe58/nO7c466JTvKPV4c1erKGGggj27uzRlnoEH2tq203LHJXAlkn63cnBONfi0eAbP4XTO/f9TNjcO/1OG9xqS0PBUC8VXNpQ4uRJZzujoIorgyhjTojIRtTrWmQ7Sgom6J63vpaIIWgBA3F4FLLsodS6fd+fEohGHCAYIj0Ym6HneaxVPvEFESSJXLvFEiwKGQAgaEVA6ZwYPo2FAKanWIlOCh1Jw65pDTWekk3EUvYpi4fEiMZfmK1g9q/FVeFOhdAZi6boob5T7KiFkRydnCHrIpWFedJt4pSOLYAxm5hatUGiDKKrA2RloTQQFhYOJGiBorsYgvbS6umCvvHrf7t59Ca81sPsvvermT/9/f/f3bfMgb3M3X7Wf/bV/3Xr+uPkzMxadnHF8ULnzWpjBrXGP7J2ccK94PVGle/dALPBhBbe0/JMHgY8DdZfu3TNPZNouxuKuEOP9l1ftl3/5i3bv7jqGbriSy7DOfh90VqIN6/SD+m/CZfCl00mQVMgZgn/yO79r/+n/4z+2t9/8Dp581qYmY6CfuJsCe3h0AtzfxqPyPHduoDU9O84dgZYWacdJq5Q6trd7gPH0ALe9QGkVwLgBffM5Y726Mo1H1loDmraaB420aPNFN5VZ6+tfAP3LIKvLK/ofLjWJk5CLrroh1sGw6Aj8XMOyjUYXOVKdgj6yFAQhapapj2MKPpagX8oP0Aq0iuPg5SuqoNPgnAvLTkFF5UDabYwm8FpB6GTEydLpaQ3uj5GDZmrdfXlnORPJoxbN/O73vusCpsfHJ/xmmPsbQOXM5hd0rwObuAqCzJq2uYdsguA0ZXd2lvZFV44w3ofHeYm1ZSfDGOWkW1o8hyFtaOgPQ5IGhc0vZm1/X2sGDtX9xyq9vOd1r/yT3pRqq6V5H8M5MyiWouzZ7DSKe2X7B0UUZ9yVP9ZqHsr6KsOrFNUWBdAkG0F0wXoV/NP84Ql/BJjdcOdFggEXydSYrayhVyWkMQTK9FPN9zheWKmrWhXGLSKAVRXkkyBoSqSmQ2poSymcIaCTKvIoXVf15TQzTItHKK4AN7FSrYmS+jAGCNt5x8UBNBw3mRWsH7N9OkaLNd68sewmeJSA9QGusbiyCKy/Aj4Px27Xb6ygOFdAMbwwXtQD1FaBS1GUTDrqUjKTcFDNOlRq8s079/GWY/beo2374cMti8+v2Y3Xv2Lh6XnLwGsX8KrhoMeNTijxqeqgZ9MC3oC98bmXMSBLzuMqiLW0tML7+/bVr3/dOmDYR1t5+/Dxiasj8OrrojOgJJCNZuOJCmgBDQ0vtfGEHeCp4i6a6z8JTcqwq+JNEAoQxHg2KgV78ug9+8H3/rn9zu/8fZeffporA7sPuVbXFXlIJ6II8T6GBieDI9Dw3dlxVSt62dJ8AiU/wcNP8jthFKmBc4jZMlxeU6iVk35yknMKqb5S3T83sw/Br/C8CnrNTKdMhVHEv3XP8vJKwtKzKxai0lYXtOUEbaWhNxnKy8EE5/acsdGQmJakUvDxEu9ernWhD1cgyHFQCnKA7CqNt4uGa9jMreTbAkHULmmXsKNaAZ/LooB69m1jUyMpopsX9p0ffNfJ18lRwWLI7ISnyz14nROZoF3PBwF7vFUA9bSsh+GZBgHGMRTxSMqePN6hXzoYzq6tLqctBTLUYp+HJ3Vrd+DxGKDZhbTcN4i35vTOKf11yP1pSv5Jn7/4d7RdP2e0jY5d3wW/PhQ3sWF5I+UPK902r+WSgMzKitOsK2yDi3b2uhcuiUPeV+OdTayaShmrSopgtur+qe63ghzTUAKVk1IOvJRexRXVsJr6KY8k+N5t190MtWgsiZVGybH2SgRSNpRWhmkCd7XajR+FVkqv5sgLeYzjOc75XALWxWgorVOr20RDfu6zhSftYbyyzjA1O/BHeJvub2lhBktc4bsdOPOS+VH0x5tH1mpf2PotVe2NolRlOllLWWt5YpQeKR3H1QuVtHhWCdQXv/h5lwiztDzH5xhA4KRGPT54/MhCSajB1LQVMXwbTx7BcctQo+F8ClWmUQ7G8rJq9C9iSCK897h5B6++9pp99Wd/Bk+ftN3DYytUerS7IvcTPHceSrDr0oc1EUf19VSCS7nu7h6B9TJSCkKmaC/Xj8Ewhi+Bh9U05ElT0RHNQfi7/+//0v76X//f23/wH/xf7dGDh9Ccsv3wu9+x//j/9p/Yt/759xHWkv3Bt75v/9nf/nv2ve/+ALg7YX36SXIQCids71BlnybgxgvwWE1+OUe4gfA8m2I/qlSrMt9aQEKcW/PYNS05mYAzo7RCeUJ/QpVSMJUbV4KNSlBr9ESz9mJRLfl9BRqA9mDotan/NJdd8QRds1rtuX5KRgXtkY9e2zkgLVuWncxiXDwuYt9uC5aDVFJ+l5CjNfZU3lvZdvL0d+/ctKPDA9vd2cVhYJjLddoMFMq5C7OTbnqyMhjPL722odhKz5yxWVkF5mOAwiDUjY19FHkMo3JhN1dm+K65NfmOz5BvUx1H1eNfc5F8bR/z9CM47/Znx34a22iIbm/vEAudQMl6NHZM6MtO80B2rK5yimMxGstz5YIUExMSsDGHEBSZ1NCHVgzV1FcF6Uq1hgv+BYJ4Wbi1VnWR4mYmlQEnTt53+dtaIFB5251WnWt7gLpRPCBWmg5R3r0CiSUgu+atK1gnQ6DJP3VgeiadRtC67tp+nx+ofe6G8cLhKPxsAqUXndD7GIrqcxFaFaKYn4W74+Vr1RLXDAEJ5+gUrXVXsdn5eVtayfIsVTs7LACPs5ZIx2klvIczUiqK4XWCEuS+X375rk1PJYb8b2HSov4rW5/Dk40rl4F7rRbse3/4B/bg7e8DEftQGS1ljOBc8P3ghC3iIdMpGVOPi8Cr7ZIYmS4opVA8dUEf/Z7q67WaRQS3bYVc0w0VKUNPs9fUpgqaKsNQSqh4jNpSSVIaMVGtuiBtoBpvK6s3HWW7uMIDm+hLEO/ftHqxYjtPN+z73/u+7cDHO+dex5MfPtnlXrqgiyTtCdrCmMxk51CiCsrZdUlPUzMJ2vvKurw/O1NG3bhpTTilV2sGohZ/KJVBctybIuJRaJdGvhv1husjjeLo3pXGrFWGcL7cv4KTGJeQhpAxsvR3gd+UMdNqsjGgtVYPamIgGs1zhHjCTcvFbmJ0Ks7TJ1Ip9/xdENzRUY3rj1kyHaAPcG0YsHZTE3YKLtAqJLqyvGTf/MVvQH/edHMqzqBfndaFhTCimqC0tpKyVGbMIYfTXN/e/fDA8H02AKGsrKtuP4i1M27H+wVQ0cCmMyFbnFfZa6jSaR2ZvcQhiSpOuPn3Tvfc/69tz3njZ8d+0puLEfDf3t4eVq/F63E8htfxnFarZyozjLlGsRMoivcZnISHR5M0ujlop8qwGopTNpPG88XhtJLNOZ5RNdC0tlgRnncB95xEQFXuWF5e4/Uqf6yEBaXtqvChpmpqXF+Ck9GChRcXbkhnEm6fTAoCTriiiMrzVyCrA3fUcKIWqlCGmMarQxgSIQ4txeRF2ZXOKU6lJYoCGKkZoNoFxkLTVlMaIhrz2hHw1QclmZnNIlhj8O9TBHKAYcmAPoKmOu/iy9n0pIVAElrLXok73fMmyAPvF/XZ4mzGxs9bVjresvNGwQ53ntjO5kM81pirStNqKG9bPana73hoP88I/4u5/O1xlEMJLwKdmmcupS9ggM/dvfp5BJW4DgXCCKzqyF9hYIHusbgb7RB3VYaaItzKa5dxdPMKBK8vNFPSD+KZssWlZVtYWTdvMG7+IAo7rYVBFdDzmOrLiV4tLt1AYTPA9DK65LebN9eQBS1KOWaLcwv0o/LmMfweL0qgCVPCLmMusKtJNiqtpdiEMtyUq6AJNw3gtSrEakq1VomV4dOinbygfzQv3utyEhSrUUEQKUMMeKzyYpJ/LRwh761aCsoZECqSQdHqtVrPUEo7ndVErnMMQQuPfIXMptx3VcFG8yO0ik92SmsaDHAQWpuv4WIdk5msu2Yw6KMtU/bFL33Z/uAP/sDFQqT4qoijZ49ELkGIOBCXxBXA22sprRNUBpTFd6UjCmhqwtAA4b+67NjSYsYFw1Xxp1BSAtMYOqEEqaEbf07pnWxc37Amo53Lucwx7cP8+Y/20fbiset/aQ9+bPh3ghsuA2O0aijNDwStwwVRGhTzsNizWgsuwkNqWMeLdz8H/tbqRfOGvC44lUERm5UKwqmgnlkkHjbVZD88ouGBQdN4SS9Wr3Cac+jBr2mMGIPDQw3djdvCdBRhqWDhFSDKWKnTtSOEPQmXSwMDC2dnziKrmo0vNmaNDh4oPwC2IWxAvwYIwVVIRRGLwErsLvxKEBpPQucHEBwPCqO571pTLI7lT2KEuhgcla7SQoiq8VeW18pGbSobsKvOuRW4PwmA5njbldd24GXipjfdIo8NPHUHrzIOTy1YHYO3uXNo3/7Wt+3dt75jx0dPgfPv29Help0e7ME15dEV6NKcczwxz3p16efXJ1AuvDueT8NAGruX0k+AAmBb8GANo3I/eJlw3Ou8eRhPEQH2XqI08dQMwijKw3e80JxzYHBb/apklOGiGTy2DbpjLtlnegpuTx+cj/uxIEG7eeeGvfbabfpEyKxqHpQ0gxH2gOpUO8F71bTX7qwZF+b7LdoGocb6nCj5pKVlnlGSqB8k0kEWgOv8vhZ7yID2ZIQmvKo1cGGaAKSJMOMDYDzGOuC9dPxZadITGGQlXwUvJKsey2EIOiA2ZUfGY1o9CEwg2qDVY2iUcDyCguH9Ob/Ds55V225Ybz0bs3Ro3Pogo0a5g4f3QyO1WMmEbR83rEN7RsNjbqKM0mKUOVdqKADsBy0p6ItsX9atCxobWNiWV27a7//+P0aWAlbOF52xpcMsjeysgM7G/H3r8/zvPDiB5tSQCfj6NEgvBcKk/3JnLU4fB/md2wqG0WWi4jiqGChnkHAk2j7m6T9te1GR/+Qbt4Igv/3Oe3gruCscUBMVFMHUMJ0CPEpnjQhy8plgmLyuOKG4teaRy+u1W0A3PHIapZUHVj1yNarqzqk2mCZR9OFvyr0X1M6XanZWyOM15izog6ei5KkkUCycNK1TpimbWgJY6af7e1qqKo4xGc62U0abOP48Day14pRTrSDeFcpUAy6q0qyLEXBcQzwaNdC9KpKrOQQZIK+8vSLfQgSiAgoaCqmImyuYppECUYUZFEAIQtHhM+hPFs8xP5MGllYRPNWAD9oBlOC3/9vv2D/8p99zFWZTeBvN5MtOxUAuokQB2kceKm5zCwtukpHQjNay93pUPZY296D0QE8ZQUF8GtZx1ItLjBcKqjbVaEMQQ6xxdpof5TJX9suHAngwpFIeHtelr4LsbW5uGmQwgUGtYzTrKEDMUtMLLtai2WmiXa+99jLtDEXiejfv3beXPvd5C0Tog6Mzl5335S9+AboFbaLvNMV3embG9UEFr+n1xVxhyFQ8AW8FJWg4jd/SJpQhz+lQJP2ieffKlBsfvwSaw+eRdAVxNXqDqjtKIwIr7l+B2um1An0x+lHISLnrpxh/ZXsGoERhjL1mTBZLLYdOFSNYW5nk3EuX39DDAWUneU9DaClu5ZwIDc5o/gXIR8k8TYyDcuhTbnRDBjJEe5uVqjU7yRV5tjTyG7O33n4bYz+c2hvg2UXRNKSp+fy65jlG5d0PtzGaPZzxmM0uqBBm2Pb3D0HENDZNkMGBBX38Jk6pkK9gQzGAOAxtfyylv75/9m10LnfCJj6+s7dv+4dHFqXzQmG/pTX1VB1b67r57botcWcNc6gizPGppiTC9xVxxTMooUUrlWjTpJu+IvtYX3VcdiqDF/G5OfCql6e909OCAEdYWI+try1aC+tnKK/G/5uY46Njpd3SqBlVzqlZE4ohzhpAObSi6tHJMQLpc1a1CbeX0Gg1VJ1XKpVRBLgt96VMQgUnFQfwohAqyig+P5mKu5mBSvVVcI/2t5OzPJ6F+8ewaf6zUkJV+EMr4CiNOCeq0m1zT7QNghvAsHhRhr3cmf3Df/K2Pd2sWXJy0W7cuWvrd2/byo0leDlKn0Iw8PLKqlNBUc0zEHCtY4C0co7W3FtdWn2m9CgFwhWivWRUNfPwQlgEhVKWYJhd5Z4E/VULYOLSQzv48dy0AIb6akyrvarVL+mHqKMpUqzTs1OOXNjSjZtWRAjf+XADIR63e/fuOiUslvO2dnPV7r/6miXSs3hlhHRyxr75zW+6ikhxoLqqB7/E69n5RVfZZ9wTR16ywOIURkGJLBOmwiYNjIv6W/GJEMp1iSPQb2n9eh6P5xo4BfVg3FTPTsuXK7MwEgk61NoG1leqHecJExhLrQAkuyEqWK5UcRpZ+tbD74PaoDEHUDItwLk8l7JYcoznb/A8Zdop4Pi8UrUPcxhwzlXZaWV2avhXNKSC7IjOyLgpeWa41LgHyN9ySq4lur76s1+zo9MzU0FVFSGpQEGDAfrRevxmxlLcoyogN3rj9njn1I3eyJjKeWqJ6qdPd2kbzUzVUuAgTiButahcimHlIm0/UvqRIo+CeKPt05T8+rHROS+eNzz2/F8p66NHTyyZRkAGmgs+MBWyHEfgcsUGnuMCb+G1DMIuKOvG4fGAWrFU1l9cpQk0FjeLA/OlYMoJPz2r4LHEnVN0bhMv0EKgMlCGABaz6L6jiHUYq10ulPHMCccDlYEnbzyvtNNoyA7297H2Mb6LsvkieFt4NfcwB3dWDnkFhKD69+FoymW1aWw3i4GQEVVgUdl8zjo7wWmCYryuBpqWxdJQoyvRBdwqYaRi/J6y29rNJt6j7nINVGteiSP5oiYPTdhcNm5X/TZCGra5xUXLzq3YwvKrdv/ln7FX8JKvfO51FyhbXL5j9179AvD5vt1/5XOWmZ5zQ5j+SAphUtGKgRtGm5nRcyr+AEfFm6vHtEpOCAVXH4g+KUMyBNrQsKeGKGUcVDVWCEXCGkshYGM+FEbj+2XOUXmsBa45Zju7exw/t8XVdTeU+ea7HziU8erLr9IvHTs9ObLl5TnueQmI7AfZ1azbv3JzwZeXppzgCsFlM2kXBVfFoQ6KpLn+qoSUyoRBUcgTnlNtX6qUuQ4wgwZXNR1F41V2vNWTDE/gUcfw9Foe7Mr6nO8W91Qf8Wx8jCJqMs05hhYUkwg6mesD7U/PCqCBKEZ5uLS04jaH3KsyE5MYjKWZJN85t6JWwuFfGiclI6u5CDmU+BKLoso+UX4bAGINfiePN9fQspQ+7GjAAHkfM9XeV+LX5GTSGbVf+sVvuCXWFXRWRR+hE4eGQVjrKzP02QBODyI9qXFPOBaOSG40TCxHk0e+NT36xnLa5qbRLe5l70AVgKSV15R+qOzD1yPlfVGJP8v2ad+V4Ci6q6KWV3ymoYZypU7DjTveiPO2QlHzu30ohsdZ3ct+z6pwd0FNpW9qJRfVYtPKM2GUXfW9lUpZBLqrNNT8dMaywJpy4QyvNYElTlsJ3nx0UrApoOLyojz5KV5XC/+rWMKF7QCJEnjItdUFYNoZ8LwJpIQSCK5jrQ+PSlhWrRA6Y+3acGJOJjsFuri0k1N4F4IxmUrYBcihBdzU0J12FZSoA/1j6mA6pN2s0nF4I+B9U8OPeIs4HCsS8FoL2C8joWEh1WbLFWsIQsvmuA/x16tBy3FQlTsawLe93jjKFwa+Y5xABpnUItQFTzGIWiA6a6H4NPyPcxIzls6u2OAqgLANo+2zM9PAWAl227VjAKUWGlLgUYKqQCjyhBDHHUfVCjrIpsu/n6a9g1G8fySBR6cv8TR20bI3Xl6zLLx3+/ETnttsdf0lO4HjvvfgiWv311952Xq0a7mQQ9mXbXFp3mL0nyvphUfWYpM3VqBdcNZGo+zQEf7Y9aHoSx6qo0lE5rkCzfiB9n1TZR5IxvAZaJtLOK3yJyTDHaW31rVmvyrsAKN5XqXpdnEOcjpqYwXYlDFX4LkUw9C6gJrMoyXTtFDE6VkRJZxGQYV4lMV3YbuHoC9+YHYqgeL7uVYfpVVZINWlp5+Q8UKxYnX4jBKrZrIp/g5c+TINxyneI7qiGIXokIKoJWWPgiY1310xI8AeyDFkX3zjdfvBt79nXoyrltGSXgAJHcyfgc71+x1ra1nwrbwz6FpPMRHXyEPAJTRd0nDRoJZ001DlBY4N6pxvOF18ztNLT4d/2UWC/gTbj76vi13bxLc09HOWy9HoQTxZkd/wILjwm2CETmqzA7NowDg3H8ajKAqrcXbl2mt2lzhqB6+oBS4EmTTsoXMOjk5RhJCtwG3GBm34cY5GoMEDITvKlV0U8+6tm3iHDp465zozlsxAMw6Alh1g5F2+f2XbOyoDpcwpBYU00aTuaMPi4rLzyg2UXkqSxGOKc4u3aaGMGFC6UVXpomHCjiiMSjjJQivvXWm+mk0nWKqEoibIQiMCWgARnuFKeWsYUaMQCkJpVp9WV9FIwQSfa705x+UwQvVKl7b0QS8icGglwOC1vEmrNRBk76SdFIDXxY6lp5csO7ti/qDWyoPnxzPcS9bW1pYwvhiI3jAmIoVXFFolpVSKergAaAREMOmGNZXtuL937IzGFJx9UjXkm3178vjQKdHrr962KWBk7mAP45eyG2u33Vj7Lsby5u179vnXXjJ4ip0d7TvjKLis4UHV429U6y5Kre9lM1EbV1ALuCzliYSHWZji5VoYUp52wqfoPEI7pnJg5y6zTVF6DbOqbSVz4uMVEEYbtCQPHEeB1LcqIqrsuj4GRYhKlETLjpVwPFpbLolH1wKjyssX2lMClHIiovStFiEtFkAEoFBVVZ7RcCn3r1JVQmVuFdu4Vu+9gJYNK+jEolLCCIZIU21rlgdRuiCbPD3XPVdRj37XCoUqfa5p5DH6QmP5PSueQUU9E/by3Xv2w+++iYEKY5xAflAPlce+e2sJWQk7RFWq9K2G3kg/pukzr6ogj/ttd/vAPBN9ZAzOPz2MFbgsPbaPa/ZIWZ3nf+b62V5U5NH70bHrn31s4zoawz47zVujg8UpqZpqFwWCI/IgSvQ4KlToKI1l+vAOCAXQS8GRbqflAjEaYhMsazbg7ghAdhqIyb9y6cJKBbzQXISG0KSDnFOwREL80kzLT83NJrCQWvGj5Dh3ZhpoXq67cki31lcsk0zZEZy/B7lcWpw3LYFVa4+5AF8cWHVPtfJbTSvUy3SkhnQCdoZiaYKO0mbFE/NlrW+OMsL9ZZBqCIRSXxN4agnaAI8QA562cAwq8JhKR21xbtJKCEOz0bNJ7skDd1TAqiLoD9pJRjTurzXNvDaOJ26BZjTNeMxvIKUJS8eB5d4gnq1vVyj/7mEFzzRry6tr8P+QVVsX9pTOV/rlFEL15dfmbW5KKcw+vBTKQNvPAwH13VzD6/LsxePvrqbwZknTRJMPH+6457l7d9kSGJli5coevHtiASTnZ79yG2H3WjF/ZsvAzqX1VTvMt7h/jS/P2N07WQvioBRMEivV5BjlEQiqatRAtfDRUtCZ32K+Swe/FcwUTJYSXakKbrcJleMY8hMHMUVAS5r5Ju8m2jUOfxeCCYURGNDBxQDPWNeClCjjVd9SILEJDGgdeqUYuYqVZJS3AD04K2tacBMkcGHL82Ho4bmjZKfHZWDxrCWSPlMByza8OQ/vB81bBmQVT4f5JRS+2XHcXQ7B4x0zQCWo5IJjUKbYBOhBBlsjJ6DYQtHFsBAVi6ocGXJ4WmlbuQGqgXcvTsbcfahCkPL5+Zobjmty0f2NPRuDAmn4V0OMfijL3bUZHAUCSHvsHXEdFNoTQsGhoUKdxWrZJbiNYVSnpgM4J+9wxSS2P5k7/4ybhoL4VTpxAquk1MAcN1OnAUpw6DmLhVBwIK3GSGXJFGYQr04nw3ztykU7NRdYc+JldQXNFPlXVdk03ljR1MOjAg3ktQWguwJOLujmqgAlXGqmig3eWluw804D4URpU1n46Li9C/SMJZQlN2d1hGdvZ9+mstN4obRpeWcFbJSPfmN5ho72u4ILCh4pTVjw8fAYzoeHmZxMcF9tYGobQVWVFS9GYMIacDHREU1D1Vx/XDufZ4DuFaxz1U0RFWc/OdGKoh6eJ8PvjrkcBeWSR4CPAQRJY8DjXqXKQgPwrBJ25BzPHR5ybqBn/0KLYKhirRBPkHuAQrRUAWYXL6D1znz2pc+v2/rqNEYxb0+fbnO/DVtcWLAIiGc317DvvbfhkNittVm7tbLo1kd/7/0P8WJePPYNF3EvVpr23gcbloon7WtffQ0DcWG1UskW5hdo/wUMeccKeE4PXH1lETSF4dIsRtU/kDfWVF0XQEPIld+gmI6WlU7G8XDjV7SjCm2MOY8mgyR50CQRlbmS0deadQH62oNxbeE0tOadEJKoiQ+DoOG1wQAFr7X5ppJSgMqgGI1Q1DHagzG1a8ShIwVT90EjXWDgDLw3oxx+YPjJac5RFAV5Qxhw1dJXtmYVWQygYAvT6jcPbY5BarXRObw0zyV+VlPSDgZKw9Kali1YreW6tEJNp0s/QMcUEB4bG+CZcYIFDBEwXOXT51XSCh5ewwjJSGgh0oWlKfvSl79ojx885NglyLPklF4FUFO0mar6KDC6u5O341OhGy3okaHPeDjOKwDnFbsTHdIioV4MlbafqtIL7sj/C7IrPfYAJVR5all85SvHUfpgSMv3yML26MwrB1lDSq+ESGqig2CnGlbJNVL6/rki6xm8T5hG7tlp7pTvZF1STSlfcsNk4twq06xKrvNA0gxwtVw8w2oH3bz4dz98DLzt2831de7typ5uPAUWTbjMuAD3Uyo27fg4j6WdtNt3V+nIPEqfwyNlLRydtD2VFAaGakURpUx2EEAlD2kIxsf9KmbRgsMKvgveuQSU9CRW2Q+lALpBbxSokkCoEooSiTQ0JAQjQ6d11n1SdIk6EiTPp6hTFc9wDhqaQPBFgWARxksXjdZQoQpkihtejYWBqBU32WOAIq2vpm1+0cszlG17I4eBPQXmpy2Tztr2ftO+/+6eyyl46c6MrS8mrQrSePvt96BdXjz4Iu2ZBYG07emTQ6e0b3weJOHtWgVUFYeaiYaoj/OFuguCJVMouIKFiJeCbQq6KplHwbLhirITtA/QHGisiS3iofpMfXfhhv9k2PFKeOgmyEd0XotRKH6hYKEEWZF7Ddk5RAAl0iIiiu90pGT8phRPRSk0AUrtrHJWysTTRCtNc83DpXMKrAHpp4WycEzKtDs6PnGFMpTCLYMq46CkIHlZ1RJQLodWFFKBUGVIKp1XAU4VMNEqO/rhGG3kcujpHAWJT0Cb6sNoDEOtAB79VK32oZo9p8zzCynaR6vqmgs4a1KZvHmC35qcijla9YO33nRB61q1xn0oGMnzRWm3CyWoTdjOdhG5vTRuw9aRWaFLrfzTdCNVFxZEWOLRTxun/wRI/2OhO9unnaf38vayyFvw5xweXvXs1leWrFUtueE3RXBPcnWgvHgcnj8bBOJf0UFdV9paqZLKF5dCaHELxQYyWOH++bjt7J5KLmxxaZa2Htah0+qvWjiyUK7Q0V27ubZIQ5bg3/z27DIevMRecFM8xcUF//P5PLBozpIoJnJomztHwEwZhVWEUjPVjpxQLM4vwWcvbPvg1A2JzSAsBoRU+qQKeihDyh8KWQvhkiedmkzRkaIjlxiLuCtMmMPrKbdACTtVPL6QjIYZ9VxK31U9PTeeTrtpyWRF2TUioPFzLVMkVKBWjtPhWpJJ9QiEohq1hlO2c+5HgZ/THEI50GSQqK0uJYGNJ8BWKEzv0tZvrVkIhdg/Krp8bkTCVm8sQjfiblHGd9/70I0jrywt2GQ25Xjr7sGZ4kh2Z30J/guSqeWhPFAv2kFZk0rIKQOBlSatElFB/7gLmDq0xocKOsqwupWT0HAtNoF1wihCVYIeZ7hUM05ZZZqfDv52z6xhXA1nKWKvZ1Zeufi5Cpsor0DKhYfAKOABEWfFWpSarfUApqFeAahEG2ehoikaQ9dIkbjw7qFmRk7Qh2kMB6gCKqagogxJJpPC6Gh247gbDi5WhDCVcejheScU9Hft3YeX+zFaSsfWyj9aAFXPJpSmAqFKxHLoB1nUzD8NKSojskefFUs818CLwfMii/Q/VEbj/y5LEo+s4dc+sqOU8JW1Gzg4ZKdQdvTnCjlROvQ8FGx1MUsba9mttj3ZKlgDPQqClkVTWzgmJbAp6Kk5Jsp70PZjPb2U9sUhvM+6jb4jAdWKNFrfTcGW2+s3sHB5LFbZJW+0sMKChOPjfryf8raVtwfMwdtwAw6+BQMhPPNwbF4LbcoIlOiIfaB9Cpgfhw5oTn2N66g2vrLYTpXYgnFI0ACFs1O+x/HxgKtGkkxPA9OA+f22S+EUcphUVRQQRa5QcwG8+dmEa1BNcmnUEQQNH2HBd49zeL2eS7dMwk/7WjapVKFzhjns8vQ1vqMkomwmad2GUkfhYeGIbe4fYYm9LoKuEkl5uLBGJjQ2r3MUlGoD4aUXEm5FpBVl1rWxQW6WnOBdCOOoqaKa1qnU3CaQUgqpPIIJ35gTvmK5oeazW6pNj+DUSy2XkjsFjNT05eN80x5snQKzzeZm43BYEArKs7F5ZDXOU+UcDSfyILRJFcHv2kw6bitzCbvoNTAiWhbK54TzCrbcbvXoHyGPANxVcQ8MEt5VU25l+JU+LA8l9KfgnOiHaJ88bwjEp6E65JLn9UCbVAhEJb4NuAsiwGh6vMonmAANgpygIYr3yEAINQktiPYpz13r3Gnpb3nqSXll2khl1ep4UAXRRB3KvD86q9KWAZtE5nweZd81cABF7knZigF2GdqBaQWkZgcDxbOqpJii65rkM4YRUB+HhVJQVOwQv9Hl2BUGUxOS9KzwcBCgaGgMyqkhZaGSPsZYuQFCrUk8fDIGh6fPlRsgg6UgpgrVatRExnQbdLh+6yV78OEmuuFH1ptQuxDmH5Qwk8HwiW4M7OCo5oy4Roa0IrJWyFW6cBvkI1S8u3fodPLHKr22T/Lgn3VTYwjaqRhgB0WQh9dSzVo+WjnZwVAUhS9xQxIMReNVykjBXm6y0qKBgUmKiiKMSvrQfUxNTdFwmj+tqPy4TWkBCizj4eG+U45katLNiFMni7NqUo3GxzMz8y6S3wEeKxqvJbA6tSLWtYZlTzt4LbimyjIaHtEYpw8uVC9JeUKWysxYs9tCWfjcE3QcXDC0yzFFoVWKS0NHSlHOQ2GUV6DZVYr4J+nAJhZfc+rj3F8ymbLzTtOa9YajLdqkGJqffo4nlsfHbLrnlKeXIiiy3kSANGwlaB/i/rW2nDyYUoaFDhSAvIQvKr1VFWx8QEStNddFEUpnPRRxgvbCUIFZn+xULVdTECpsNxa1XHTDzs5K9gT4rzF0VR0KBBAmRd7PaGu80vxUwhVkbNcqeHnBcAwy3FIRriptoBwLD/w6jKfTdFYlHWmxkFEkXnnx6ssBSqM6hZpvLoWVt9TyT/LcKoWujDzFdDSrUoUkeFCeA9nAoAkpaMaluK+P/qaRXBxFQdNzdmVW8hMc09TqAO3ZQqEFmTUOn3ZBLjkEjbSFQwlHV8YmlBffwwiXkLeEu1cN08kIKqmp01c/YCAmE6ArZLHTdgZHk3W0uq5QaAtEoyE89VeMftDwrEY+tAqT9ECGVolo+l6rzfnAfhvvg/p89At9hBEcURattKzchgkcYQnK1OtBnvj9Xm/ctFKtSnirbZUWHPJPgNKmsbYXrgza5mYO407bX/QtO61p6jgLKfzhqXWF/dn+SKX/Y29Cb/xRp8lWqMDEwT7eFE+rYaeD0z2XbTUzOcODTeBB4IEK3mBZVdZX1l/pubW68uRVxVPLEPc4dwxurmEVvH5/wo6wyvFEFK4cQenwRFjuKQVZUDxNdVX+8lQqZDl5eeC+KoWKW6kAxhS7Omr/KEeDKycg6vi+xoML5RrcPeG8Wg+F1tTdOL+pNGEtJinPoxRhVemh9a2rNd1QUo31CxJLCat42emUSnU3eZ4x0EeK567hsbwuwy6CMipnXIE5oR+dI6irSPCAa6oRFb3VTC95el646rxaHlo57rGQ1pwf5qH38ETy4CrooVVmPYDKLl5Q34sDRbUCjWrudzEorrgFVKHBM+TzgpJX8HF4r+rLQR32tvZQjJhpma4kgqs7OS22ac++44+qQisQ3YL7yotFaeMACtnjWTQiIxgepx+1Kq1wXhsoWgEGR2lPLX7h0n25vybna113L8qQcjSFduzh+XpaoVdJQ/KIwGWMnDytOLR+X4EugDzCBT3AmSgop7bRPAjRLLVno6NFNs3VxY9xH02MQAWjJ3kQx9dciKNcG3kQZ4aO8VXjXmRI5IWF+iSXmp4LiMZp9RxfD0eglciJh/uSYlbrNb7rtWiQewB9FepVa4McFYtI4rzGeaYm95jPw8G9PhCJovnKwsOjt7o26E3Q7jgPjKum/BZKBYzWufPO6YQm43gcwtlBRi8xrvly2dagYAd729znmB2e5F3AeNBt2Px0zF57dRXZ99phsWvvPYW6XCp2Mk6fZaCZGZCrptyqV36c0tMoI2h/Hd6/6Pk/hgI4VUcUcBGXOjw64++AB0nDOwoui24Or6ukA2XalSp0gLwUkFATETTE4DgqfESrp2qITYUulPMuhdXVlfGknHcFYDRHOXeas6BvuF7ZFcKVL5aBPSh6T0U0e3jpWVeBVuPjM1m8FdxMhQwqCO8ksF1z5B0lKHE+3kbJD6FgGAXu876L0kqhoBwtTTAZAyXQicjvAMzdrAOtaUZB7nEsdrnStCuEehIj0cbjKpdA2VMHuTrQN2KTMXgdCKKF8AkSihIorVLCIOFSaqaKNUhtNI9a2UhdILEokFI8NQ6tSUFaelneSwU3VKQihseRFwFYclxR/55buCLslaDD769aCB7te+FDaC8cxwt6LjBgGBblqlfxynhrlZry8qx+LygCI3RcaOOBNVkDPosH12KLnY46GaWPet0iIloFttJWHvilRQO0BQbrkj7Nc8+KjvuB6wowKrCnYhtV6Ai3auikK5EtCC4EoPx0xUUkzJe8LgBj5Zz8yFIc3s8J7nsaPZGh09i2yx6U3NBuPe63d8F53Nv0pAzSkOqIQkbhzrINeRBkuQ5dQDlTaY9p7cMBz1PG2Hs0o5A20vwNGTAZNi2DdcXfSJgdWqmhPqG2c6C/g9jcm+rrFekHBXA1NTemYdqLjpWrDeckFMT0+ZES7tHFKTAkA+41HY1hSMLOuaidXMAzmXYxIP3ToqU1EFX3YsImQF0qtebzXdn7H3wAjpqwExCLy5g879jSHPx+bQoKGrIPn+zb081Te/DgIYgFWaUdZMRDOBttP3FP71ZLRTEV+NDSziUUUJVMMKfmhzPPzi5bGevfRWKbQG0Nc+g7SSCrijNI5pXa6ZYuymRM01i1NpusaoIGET86Oj52gRYtRiAL7daag3+GHSoAPgLns3y3WCi75Bmtda7MOjdDC2+n8s1VoL0WYVSHiFeL+wgyqkqPqpwICWhRRkWTVZJ7uGDAOYKgOenDsXhN+ikpDRVv7ZVQY9HPcqAaUIKgvYo1aLlsBWGGZZQ0dx+IyzVa8FIZU6+LZouP4uXhZeK8yh8XdNfKNz7/sJCGxo9V7UW1ArV2uoahlI2maLkitWFg6jmGUcN74oW6tiYCDbiWqJEChj6up005EhJQGVlFvcWPNXFFK6ZouS4VwZBHbkApNNymAh7ZTNzRA41EKEAqyy4oLCaiYcEGz8iPuudWfypirhEN5fWL94bgyVJs5ZNrHXd9UTP1lPGmiT9XKMOwKKpy//Ux7c19anze75U3VwwDL8uzKIdd9ypormtgr9l89Febe2tzLoYR56L6CaJswvtCBZoRWCzXUeJzN9wpFKlrqp80h0IZiYqEKylJCu8MnPAx8qICKaovoNiSdiVgKaHnAgPexoCX8bAXGD/Nw5C4C6qrRoPg/iT82ue8PEYJSlooKte+ZTNzSkLDUSCn+BbuE/o6m3QGWlRF03MvL2kf7lfOSqMcr7z6qu3vQ5ddPwy4F41c0Da0/XQqbJlwz9bmItZpNBxNPDk9dU5FmYbRT43ef4btuud/ftNxPAcPKmHMnRUQpgYNHqZBB3CMOTs+LtvbH3wIZPHCPVWFREUOFFUNYRR4bjpGOcfy2hq24ov0mfKSs1h1r5tIkS+WbJJG0HJRZxqLH9BYKkeE1yxqzXUESx0thDA1PeMMSx3e6w/AQbGMKmlVKAoe4VlQDMGvOgIqnpmg0xT8UxaWAoeqoaahEo2nKsdfgbQAXkfeSIsWiC9qyE3Hz4HQKs81O50F9jfdRBBF7fMgE0WMZfyUkCTlFQqS4ZBQKHIva6cIspReRsmtL08bBbwhFE3jvygq7Z4AouoaHtCDlFXDhVIAl1rK+fLKdbxOACFLJYPcY5fvD3MGVOlngAXRpCaNM3PIKZmUpuKGghREG5abksBo6E6BpAD3Msm1BHi1fJcD2Xhz1etXzYBqQ3yc93xfGWzYK0cxxOelGIp9yINK6LWSjbznBH2kRKdQWJFz41iXNu4M4xJYFFE8GVlBWSVnCYYri09Zjie5HH0mA+rDEYTdWHpvMGE17kNFLrQuofLjxe+1HJnuS3MttMyYgrCSUXk+GUUZmA7Issq9hgNauBQjQ/9KxBtwY+VFaDGOZOxZii50r48h0Xkan9eUc80Z6XRAODgHJR+pPLgWMM2dlRyVVdxCk6kwH9BHlSxr43z8Ni/lbNWgWy2c1zkwfMoNwV7R/40O6K4MjcJhKV9jelLrH/otCnJ8/fXX7fvf/wFyF0WONd8j6JyAd1zLYWXsF776ms3MZN1oQe6siC6KugwcUtPmlN5B9Gv7CLLr74v7J23PHxeXn8DDV11gSA0qC+VjV5noH7z9wHFg1e5S3fVeT5MF/FhXsVE6ut5BYToWw1JLcBRMkVSoPJYg+EmOa9Lx09NpFLNjZ8enePxZC6Goir7LYqsxNI1V0DoER1IZ5MGVByVURVMNjSnHu8lnESfggucVvIRgsSbPKMinzL8LFEhRVC/eT/esiqla2UQlrgXBxLs0HKJpjfL0x2enroNjQKxms+ZiFCq5XakjaCiHCnxK0VxgkmdQpFeBP3lb5WH3+soXv6Q94KNcQ0UeFE1W1F4KoHaOAx29fEeZXh0Mgab9yuto3qsCieLQWgtQbZ6BLypxSHxeWY9SfHnQOqhGvycPKqOj10INqngrMKDiDYqwu+owtE0KFKZ54UIg8jAtBFXGQZyRZnGpypqdJ2+sIhTijkIW4r5aokkJJBquk9GSMncRaEWr41EfBgVU0IM7o/RamEKTRtQumrjS6Yl6qIgHpAUjo9+TwmndPZUTk2GU4VdKrSbC6H7HoApTWQUmtYRWk72B9427YTVNdGpAbWQwtFqSEIySn7oYBxUbVS6FAnAajZCsaTk1pdSOe5ADnmsczq/2VD/pGpob0MeQnOGRlQcQjcDxY3h0DLxQUlPzOHAAmiAjA87P2/7BKe3YsZs3ZixJX55Cf0V5+tCFxcUF9EVtqeSwBtdt8vttW12SAuMcMTTqJ8VvVpYW7YP336NdA5bLV+3wuGRbm3vQ2hnzcP/ZtBKGaHdkV3UoNfGLrnbbxzz9H6Xg2q6f8/x54pzyeAPLoZzKvBNfllBqcosKOF5NRG1xZRVBo/PggRqC0Dk4RfjShVURYre4BDCci7tIbyb5bD4656sCbDSexsJH7OR4j46YgIdOuQL/tWbdQUJ5lwFeWFFyJY1orBRHbT6MiwItmq2nLKlgCGFAwSVINaytctoVZZVHU7KLoLFKW+k+lIwhKCXDIYEXFNfMOOXQu0q7bJpSOpUVNVBBBmB4TDX4oQ1wOF8wjHGAA+L1NCTZx4Uqci9h1KZmFDIRrYiBHEQh1LaKULvhKWyfD0OpjEUFOPnPHddIgeqpa1xbs+ZKwHEF0FThRoGjBtxXzyfOr8FQjfOqYjD2jd9WiStMLZorxCCll9eXsJw7FDP8XcFdFaFQ7T8Nl6n6j9bw14w2zTsvw73lwd0sPJAUlhB0gSLRxuLbMjbjeC9dWpRJmXd+nkuFRIVqBIXPaVt5MlWVlXJr7oLgqwyA6IHyFuQAhJBcDUFkQgFQbp9zLpE1nhtj4qrJ4P3FczWCIUcg+ZLnVmZfk992NRJRYiXWaJq2q6PIb8ZAAxphcMOHGK1atYPyQy04lsAI67lVY09xH80ZUWkZLY5RKrZpT9DApJ82v7QuzqGA/Af4niiIhiXP6dvj06oVSxVbXkjb0nzG+rTvec+DbE5YQOnJGDEFKTWG//hJnraGosXGLZ1Wnw8NZ5NnOobeqvJPMV+wQl7LjJ/Z441DZKFtu7uat6GhbhlQJXD5+Y4cmMzycHNK7+D6aGdTEow8to6Pdh17cf+k4xIaQaDjk1PHp+ShxR8PcnBorvny/Zu2tDBvbSy7VidVxpoq0yraLEqgxRlVgEKKIfUQN9Twnjpf+cvKWFqaTztjcMjDqqKpEh6kQGf8hopEqBaZIHAY5ekheIoKczngG+af66jYhh49oUbBAzYV9UXolWQi2KdIcgvhmuBcGRtFp3MKSvE8EhbBJgVicsBMjefKO8jYnMMBJ/EWCjKJy0oJq7UO19fQlOZ7C9qjcCiLlMqnEtd4JmWbcWkE6gLP2bW5ubQ162WOcU1uPVcSpFS0XmWb6TLaWUoqDyVvHwPNyFggn8OZi9CEKfidyjlraEjKHkchVV2l3GqiHBghBcDwHk6RUGR5EI0+yKCo3xoYWM0G9IM2BJVVurnWUOEPaIov4gSZuzYtOVXDw8rbRiKux7ieOG7ZQXEhHD+aqSEmoQKN1qh6sT9g3Dd8FWVQlBu2j8Hw46UU0LxyATjxWjGfGIqsAqDi3kqN5kf4/SBt70eZekDhrp1o4goKo5r7cQyNjLTG7DXSogo1okAVqKYgvlCQF4QhpdVQmxbwjMTiro80lq4VeJV2KyOiaalZqI3fA5poqcR11xkaQXsFFY9zdfr33CEOBVhVkkv9fXJadqgx4AUJIoeiQFt7RyjhmL10e9FC/M7JUc71u6iFznWLWF6Mgxgrbo7FOc5DM/+U6MTX3NRc9c327i50r2Mvw+83tzcsjsGQo7y68tv+Udn9vmjY1HQKwwyVoq+rclCgTm0/UnoplVPcZ0I5FE5xzOd3fTbch/xzdJ7bsbh9/p4VCsPCF3hcKbDqg3e6V3Znfd5mJ8eAf6osi0AiQFogUNF0jnKzPTqmjoWCK6FU1VIVyBpylV8UsT04PAVmBmwq7bGTA7j8RdDiWMFQEsUFwh+fVFDahF0gBJoEoRRWwTZVE1EgnH5BES7ciIG8iV9RcvE8hFacOxsHnvmw3ihGA0WIYnkT3H8D6HgIhFNwcTgTCg+BFVZGXUhlsvjv9ASPGwVyTgTcTDEJlQKH9TrGrOtFeS7paBQTJe5DaTS5RyWixye4h4lznKPX6lVQTTpgSZ6p2aw4QdIqqsU6X8JwKtKuKLD4sLK3GngoKYVf5bKhAR3FKgoVC3JsLst90O5KGPGNixd6rU0fb+fyGItLCyO5ig+gYihz09EwxVBcFVjaKIdRbuJpAzScJrpccuO1Tg3hAtkEU9AL+v6qa4XaOUYx4N7Ho0omwkM2L1wQVUFKVeERJ9Wy162WRlbgr+dNG/cBU2nfK2CxDKyUMo7ijSHUMrIFl5SjpbOgIarSw32pqOXJUd6howmUSZ5RMYezXMuK/KbSkBdpO/Wr1nVTJSb1txJ1tLzVabU8HE1A4TT6McBgtOSVoZkRraCEwfXxHOc8q4ZnBccD9NtsEpqljLl618mJimwq6q96Aoc8T4t2n0TxUvB2rcRzgDNA7DACSQv7MS3oxOFpBdlu28JsxtJR0CUU5axYQV94Dg8UClSoALQoxZOtQ7v0oBt+rdCbQUnV52PoQ9PlQyiQOLu4zP1d2Re+9JplsiDAGIYVg1Gs9mznoIBn99I+GHYoh4xspaohVafuQ6WX6x8Oi2n4RXnKz6LC3Jgiqp+067Ph5xp6Gu66joaQtrd3EaKOg7eCkiq9O4kBmISn11GUIu9rWNIW39eYrCaeaCy+Xq/i7VoI97D0lMZNh0v6Qhfw8rn8Gfx9yno46qOjQ8tORfHmwGM3Bl9CEaoWxito4oRyvCW8qn0mHqaae8oI0yINWkcMWgz0QyFlBEAXWoNMpaS11rsSdvr9FpQBaI17OstrQYcGSAGFBFkoU65aLksP8RooKJ5KqbwaTVDihuiNkIfScVVVRQkuqgmvYIqmhGpOgXLzFemW9VU11lK1hBEp2OrinLVoBy6N0vj5viBhCaPQxzPyrCiuYLX4sgpIuJVowFCa5SW6oSW8JNSasCEBEadVsQeN/2uByKPDPF73wkF2BTEVPynmCi74qmFWBfbk9QVDB3hqVWQNcEzBQAWnJBsqYirUI5hewjBfgCikwPKSolWNeo0+1lr/8HuEV1xSMYxyuYGSdcQenPGWEVVxUpUyl7wpHqK+1nll7lUWUqm3EnoN76qSTRXFVdRdwU+NWvS6QlxaUAKvDnJJgABUKqwKUlJyTBD0ImitNQsqLtEK48v9K99BK9xWaOseXlHzJlSAVfep2YWaFy+kpaFLJTBp9KXRQOG6Xbx8HIU7dzEpV8oNA5BOR53D1DqJh4cHeGgf7at58j4r8Dyasemlr+dmp52eCbUqtiMqoSKZQkX4H7j8GXQDeRnXEBtoFUPPhZGX4aItWtX51u1bLmalfIAEKIIbtaxqOmC0JPMbOweuHkML5yeaLJnXSJOogTan9ApMKNIpmKfd1XZzARudqASV67tqzWu6oz7/6L12Xfj05Mz29nbd0I/qolckeDS4q4ID/9zd2nMQrVSpWJ3fGhtHZPtYVTqqmM+58VYF2lRjTckpajTVm9/e3XdKq+Gkxw93uOsL1Vl0kFYTZPb3z/CcHrhc1wmdhEhRYsFdrXGuiL2EUwotnisjp2owVbyH1py/6Hf4bZVIrrk8/d552427F+GrO/snzpiFERav4BtopFDIuU7Gd7s51G28O9bGFfBQdF4QtViu4Nny3IsyDoU6hjPDisWSE0h5Js3xbtSxzlsbKM0ALxCy3OERr33cf9cFRBWQuhi0MRwIKt/XktxaiEPZXsonb7WqKBDXqQ3nAFyN0Z/dOu1c5r7q/I6GlZr0Dca2okBp00XDVc2nxvOqnqCMksb2ZdAFd8v87rkMMG08OOc9yq2sQBW5GINmtIDfGlI649n7nToohh5BeVTpyD0fBl0VaJEuaIIgMKgAQyKlueQ3IihET33OudWa6rHTlgh3vd0CJZbcs1x0GxYC2eg+1Y9HR6cYQ+BySEqrIiUtFK/hlL7brqH0IFD6X5O6yvLqtLEoSx0FOTkp0R5A3CtojOcKeUPhMSJnZ2curqGCLQo4qtBFoahrAqV7GHo/SofS5OHoudwZAgdqxNqrFLcW3VRWpYKRQq/1Gu1xTH/Tz1FNrLnsOOe2tX3Ed0suGKiUaOmWnJYQgNaql8Ep025ntM/u/jHGD4rJvYtqXg3qGK1zly6+v7dnOe43m0qBJps85xnPAYoGqQXxBz6v4jWgPYzb1t6pG/FRbMJV98VwlnEe2gTy/8bnPvea80waOhM3lMcWf1IHOd7IDbhFAp69d8d4LUMhIRsaDM7h7/bmnu3i6ZOqDw8fEs9WoQJ5C1n/PZRXM+sa4n0os+qXBX2KCmt66y6vVelDSREVeDlw0+vHUlbt8ZMNSyUT3EPHTYNNwFk1C+zi0gPsL7Af0Rg00kXXtOCEZjRpzfNjBGLvAGEBtiWA7712w31fCEPRbkV09xAmFeeYn0zgUTuuc7VUttaMP8OgPN0+cYhAEziCwH+tYLq9uU2DdqEeAfd8KqIRAxnU+Uycz0N7llCSnT2gHgogWiCvKWN2sHdoNYxhLB7i+bwOSWxtbdny/BSa2LaT4wM8sYI3Hqz2qZ3wDErKmEz6oSl9Orxtx4fHrjSVFv8YcEy8T95pf7+AUowjMEBkJSRhrJSnL36s5abzJYwbyGBqUh5UY8kIGp5BIwUqXKKUVPHuQ7jhOX06nQI1eDVBpIRRlvHs4elCpvXtD0+qGMS8a6tkgvO4xxqe7gDuquCYqu+owqyciujX4WHRDalqttrcZIhnbdnp2TH3BJXBYykBSvxcz1zGOKm+XTblt3GuL7rw+MmmG7WI4f2FChRH0X0enBQxwC2bTcPzMWanp8f0G4YMz6p5AEqm2d7NO+Pg4fMMfXFFP2vJ7CdPtlxMRFxbnlmO7vC4itxUkKWezWaRM+5DazScnZ7RRsNgY7Hcsg8f7zkkOJkJgSi4d5558/GW0wMtt6VgriYhPd0+NuWBLM4mLQjyEcrbV6EOEKEbRUJjtYDn/nGRNgV1gvzUR1muO3bZdHEprQ+xu7NDP6v2ogpxato5qAkjJAem4eIu7SwjLAoi5+DW68dIyxkLkWjW6aNHD4ZKf/vOLQfvxO3lIaXseviRJ1eteO0acx/tHx3nL55PHkyR9w8/eOg4mri4xn5PTnNY2rbzsseHh8DOMA0UtlNuQgkqCfiNDeBkQPcSnktzo+WJNeSlIa4G393Y2nXeV0NjO9sbDoJrfFfzzo8OpTD7AoCWjgeseHbi4IxbVgiB1+ww3YOHjlMttwIKrc7TRA3Bc3n6IyBVH0ORikppS266rotzXIxhec/s4Ez501qDXKutVOwMq3t4oEKbftqrj9CW8XwYNlCAYL/wk+C0JqpoiEZValSb7+qiAy+jY/dl5TUxw4NCnNuTp1t0XN+t85Y/lkEoO/iK7bUnmweuXpsseQjBOuc+NUX25OgEg4oQRkLOQ18ioBqaOdzXEllK06WjESKNkCi+oKj+k81TPLvKaCs5RTnsDTcZSkZQSTCaJNPBu56cle34uARqalsqPoYHb+Jp8s7bKVA37hmO9W9sobBFlWLuuLa54Hx5ol2up7H8CaRrDKFUTEdVhnZ3jhBu0Y9LgwJbvYwgnpxwTAk1geG8DNDRBvepmEUQThvwgVKQs6Oj3HDSloKNIA0lCCmZap/+FRWZGG9bNg4dw6ju7R3gYfk+DuOceyri0be2zpBDFSaFhihFtlayA7ztkQqawL3HQF1CUzJ4W3t5h3b83gvLxDzu3GMQrBCjCqC2oRJPNvdRUFAPchKLQkAGIKnDU+Rzz6ELtaXg+O4+Hvqk4IxUFsPYa5fdzE7VU1RMSOi1TZ+KujzaOHZOqNYocU8aseiDdpBhFF5Ds7s72zYzPe0M9c7WJo4t4hAzkkVblFzwLq9gN31c5xyVMhNa0fRaTRnWuvmPHz+kD7EVv/7n/qzLDxdXkcUVH1ZCg2CMxkndxt/nh+eGm45JQSSkJaz41iZeXmOoKJXKFmk4R0NhWlrpvKfCltOmCSSHp0U3cUW12YPA2kYNa32umVRRLHjLRcVVEbfVvbDN3QO8oqKrWE4suCLkUbxNpzug04ChKND8UtrCCGMZY5KMJ0ACCeuD/XcOynhALUUdtvnZuDMulVLdZmfnuUbERaj36CzB6Tsrc3QK0BmDJlTh8YXwjnmrwF01a2l+Muzg4SkK0Gp0bXZ+xi4xBmd4QPrOphJhZ+VVSdeLEBdrPVAGBgPpX5jnnrG8CvIdH6q0cox2iuKlx+BxOVtcmHbjtqVTUAcoS3Xk9PsPUYBCtWtLC1mMgtaG89Lpguo558G07n04omj0FQpUQzgbtrySNi2jVz/ruABfJhuxeqtn2wcN61146YMQnyvD7cr1maLI4pWpVASEojRnhL8EPEd415fwghhMLTWt+eaZTMT1Ted8DA9WtFZ/HIX32eK8SmBdcG/wV+iQWx4bo5jmGYWSGq0B91Z2efFzs2mbzcC9gfVaOcgTiPD7GfNAQ86QmcNjebCATc8G6ctxG+NLxxiwOlB5JjuJnIJSPEqquaLtatbqXZrWDliZTSHnmspatT5uYB5Z8yBbNWDu3q4CWV6bRU5S9IOKpx5hoLTUtCoEx5RGPQYl7F7aLm2ouRFzU3FbnAqDeKAHGoLz+mxmVtO6z20LRNXset3w8PQ0HvkKhHhc4Pm1ZNkMbaRsyCs7OoVeti+Rt6wtZDEGY303rq7RGFG7aZRYsSuNKJ2WLmirgSuauTA3hXFCr6C7p/x2GWSokY71G2uOlhzs79nC0qJLClPhVaUyX6L++VIXow1353vJGL8LouqCiM5wHEJrv/d7/8jGEonElXjYv9r+1favtv//3xKJhP3/AOAzryp8V2fMAAAAAElFTkSuQmCC"/>
          <p:cNvSpPr>
            <a:spLocks noChangeAspect="1" noChangeArrowheads="1"/>
          </p:cNvSpPr>
          <p:nvPr/>
        </p:nvSpPr>
        <p:spPr bwMode="auto">
          <a:xfrm>
            <a:off x="1190625"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solidFill>
                <a:prstClr val="black"/>
              </a:solidFill>
              <a:latin typeface="Calibri" panose="020F0502020204030204"/>
            </a:endParaRPr>
          </a:p>
        </p:txBody>
      </p:sp>
      <p:sp>
        <p:nvSpPr>
          <p:cNvPr id="6" name="AutoShape 6" descr="data:image/png;base64,iVBORw0KGgoAAAANSUhEUgAAAP0AAAD8CAYAAAC8aaJZAAAAAXNSR0IArs4c6QAAAARnQU1BAACxjwv8YQUAAAAJcEhZcwAADsMAAA7DAcdvqGQAAP+lSURBVHhe7P15kGxZft+H/bIq96zKrL3q7e/13j3dPUvPDIYzg1lIAIREL5JsMWQrrPAfDP7hJRyWQzYtWCGSEkUp5FCYYYdNSqYlUhRJkeIKgiQwGGAwAAaYfemZnunu6e631r5m5Z5ZWf5+fidv1a18mfWy3qv3ugHyV++8vPfcs9/z/S1nu4mPfOQjh9/73vfsX9K/pH9Jf/hJeLeEfg9//o//gk1PT9nk5KTl8nlLp9M2Pj5uY2MJSyTGPHAiQdBAXB3fnUKxOHEaKa4onudJOvT/eX54GK6dhoY/hR4mzgDyVGJFeRANzHZYWY7qqOdDyxvLPN4m8dY+ra4n4gyhePxR2l1homAeJBZOT3pX0LByDS/TKNmfJw1tnsTwMg6jE302TocnK+KhPGw8fDzM4HS6Xdq9a53OgbVbLavValYu79vuzo796j//VU/h8E/+W3/S5ubnBfxpm5goWCaTtWQqKdCPqUFDJoK//0Ini3aS4s+GgvYh3tLJKIdeHvzi7XcY+NMTo1HbpJ/i8eI0nMnFaViY44aId6qQ5oPTvT/O6TRq+GHhuvEOOyx+/OW+zyQcDaZEt3dxkoYC+1Tq68BKg3SGte6wHIjTPQD0bWs0mlatVGxbgN9Y37D//m/9bU/v8E/96T9li0tLNjc3a5PFouVyOUsmA+hxUPyFcTWsIHEa1hlG6VTQMHDQZTwNXKxxD6WZnJVGLcsoNArTJ78oy/5+8eCiEGBYoOPOF0831O+BCXtHiWiUNjlr+H46iHXZYe/5pDZwkuJxTgt3XjQUxA8h6eN0It0+qcUz3FisfYeWQxQ9Q8ofOOg7Vq/XJeXLtrWxaSurq/Zf/eX/0lvu8H/3f/jf26VLF21+YcGmpqYc9Kl0ylX8QS8UH+kA4WYIndYRztJJBneIGOhj1KcdDaWH6aSjUPz9D8vj0bIm8rAEBkuc+6THEBpW3tM62aNQ95HaYTQaVnbq6s9wj9gXJFN7V49Oh0Ma5bB7nEf8PQ2qH378Ienbban2Av3ezq6tr6/bvXvL9pf+i/+H96DDf/ff+z/Z5cuXJe0XHfT5Qt5SqQD6SNLHiUgP6uDDOhF02rN+Ghw2gL7/2fk1/2gUz5+rUUCvB72LhyHPJVzeR48G+idNozLox0UODrmh76mP7odXoEPpLGelQWB1GmqfDg4/DPRdMYkA+rbs+art7u7ZqqT83Tt37D//T//zAPp/78/8n+3K1Su2uLho0zPTVsgX3KY/DfRPTNIPDDsE9CMme5b8RyVSHE3SP0renku4vI/+paQ/C1Ev3KjvY1grPAzoh9EwSR/3Pe19RHU6Ar1s+lq1Zjuy59cE+tu379h/+hf+oqd3+Gd+6c/Y5StXbEl2PaDP54OkT44dq/fxxhlctOEdB+p/NkqDH55AEf8ioOPvHkPpQWk/LPUDO3oJXA/O8X7m9PA0PJ3hWTyedhiVhnXSwb4nKd5uw9I5jYbVHC2D1EbpgxGdyD1WFlTpB9F9ZY93oiF0Mk68HcTcjx45InrXIU7kDg4OXNJXq0j6XVtdWbU7Av1/8h/9BY8h0P9fXdJHoC8UCkG9T4zZeDSQ5/8HIs9BjXVaA/Y/iyo1NI68T4BeRNjT8jhPGpYPRYqeEOaB9VDoaNrz8dKw/E+24R8kitfoPGsRgf5hKXrnp1E8xMnwuh4C+pHSjYVJuI103ErRM5f0cq1WyyqViu3Kpke9v3P7tv2FP/8XzmDw0al77nECj7QHubPSoDTO4v6gEUUe7AbX70m5RyLiR+5fABql3U6E6QsXf3bkBggDB330kN84xSOfRvEw8ThxF6dB/v1h4Fpx1x8+osi/350nDUp/dNdLpEeDwzy6+6DQsPf2MC5Opz0bhR4l7qNSPO9R8x8lPE+GhaPtoaPn4c7/P1XS97/AuHsUIv6ggsbvjwobc4Oov1yD3OOk08o2iAaV70EuTsP8z5uieo2S32lh4s/O052VHiXu+0GPs7ynq/e9Fz/IPQrF48fTHJPtG7+Pu6HEswe5DxANqtuD3HnRaGkC9HCFXejh8R2xGPE8Hqc7Kz1K3PeDKGbkzpuCeq+XTNr8MhV37M6P+hs94mDiZZ45g3Yn3ImhkJPUX8YHOa/bMHeoMkUu9jcW+4v78zcglfscg3fHjvvgHpWiVZKDplIfRKNIjW63I+ar1u8eWKvZDNJGdTg8DPUYlMajlOm8Kd7WcRcn+fhbHeRU9Qc7T+PBbjgNCi3nI4w9p9JEbnBJH76t74vZy97daTSsQUchOs5RPP1EIO/qL1yFv2EUlc9d/wsZ4AY3GU5/6tBHLv43xD8OZqU+ons8FH8HozjIQdxr/7iLQFutVqzRqAn8B1bXr5rvuB/GKB43TnH//mfnSf35RG4UItSjuOP+M9wNihccf4Ni9PWnEwzgNHdMR21wmhM9PLt4SBrU4UahePio4+IeleLpPirF04qXMe4ehs67fIPKEu4Tlk6lbXtry5dw7pf3XOKzpcFZcqTuP2RZorgPG38Uiur2sO5JlPGsNKicuIelJw76eGOqaXtXZ6MP4ovpp3gZ4+5R6LT4D+oMg/zj5ULKk3w2l7WywN5sNuSavlNrXP4JAZ6FIazSZDPWsLKcVsYnQfE6PYz7INKgcuIelu4D/YM6zyAaVpC4fzzNKJx8/Dcebpg7K50WZ1i6Z/GP+/U/O40GxXuQi2jQs8gNo+hZtGCjP3z8nreRTqUsl0lbs16zrH6R9O4EeBZsseCDFV77+/sn0osYwaj9JoqHi1PcP+7eDxpUjtNcnAY9j1xE8WuoP1zkRqX74vLXu9Z/RyL2PtDHIz0qRUDHkR728VnSjcePu1GJQ0Bwj0rD8o779z+LU2Qv4+IUb+vhLoQLB5oMd/E8uIe8XAImFOXN8kyIZ+GwBcrdS0d/hEulxq0sYKcE5Ea9HuIK9MvLK7aysuLx2YkZ5QexvpttnFC8XHE3jKJ0orTeT4re5cO4J0En8utr3yN/3Cn0WFs5XiBnMz2novnzB1E8ftwNp1gmTvH7uDsbDcs77n/as1EoHv44Hr+8Il5oSOcotb4mHBxfIKcj6BfHvuzOQcfvwh7tKBGYMmmEOw5RKe/tyvtA+UmlFxgBPGr/xYsXrVQqWTqdEnNIuu2/vLzsUj+TyYQEYtRfng86xct70sFMT3fh7Ry76K+f4v7RdXT/IDpRpp5fRJG//uv5RG8+coEc9B6u9zuITmTUc8NoUBiuGaHvJhifl22o68Ox4Eas61CK53fyBTDNFMAS94+eBXcy85NpHbs4xf3iYSK/QRTnznGpNjwu98EvgL3n/L0JoN5s+tMzpaQ/qdY86tEJNV7/usqXS1R0NIZ2W7b6QUt+h7LRiRnsde4Jm8rmrFKrWEPusNOyjbU1297atsuXL1k2m1L6HU+n0ajb2tqKzcxM2+zsbMhPFOUd3UcU948/j7fPMBoU90HufIn0TnfxPnbi7/CkG5efu/i13OBUhztaa5Dj/4RjK+Z44r890NPW7h38HolGeYGj0qOk9TAvP57fMHcaxfMc5kZJS8HkAlA5YyaAkwcAWK8MxiWmgeIe3KG1ZXd3BFzuE+M8g8kSRYxBWbHVUixHd0lrNg8E1g27e/euD9Zhq8fLdiBtoNFsyE4f9+ebG5s2Nz9nExMTfiIL9jv+GxsbNj+/4Bu0MBsiRhaneN0fxX1QKf4+h7knVZejPHv3w8hBTzkoynmU5zwrd55pjULx/Ia502iUcPEwcXeSAuCPgc9rFGQ5yWgsKUCPSW0PgG93OtaR5E0IcNCBwI/ruO1+aJ1WywfiapWqAx+XzebtwoWLfiYiwGf7JaPyHl+A77Q7dtCB2Yz5gB2nKM3Pzx+Vky2ba5L+SHcOUUWzAPBn6eDRs9PCxGnUcE+aonqe5p4UHeXZux9GoafEKF7YyA2iQeFwdICI40QUv4/CRRSPG1H/fT/F4wxzp9Go4SKKh4+7eB0H3Q9zEQ1ro+gaF6RnALNLa7kEajqQ77b1gjvWalastr9jnWZVUr1tKZlRmaRs82TC9nc2bGP1noc96DQF6rakeN3BzenHly5dsnv37vkgHPk1Gg3LZDOeH6eowhDy+YIYRdbLjpSHURSLRY8fTJXAMOJ1i2iQHxTVFYra5UEu5BXcoOf9NCjMg9yTpkFlGNn10hhGg+JA94H+YSjeSaOEo98HUTzuk6J4nv0Nchbqr6unE7uPyP17DqZ47OeXR2WhM0OoyoCOxDj9hME3VsgdHkqiC9RdgTfRbVlqTJK7U7Mf/eDb9ttf+XX71u//ju1trdnW+oqt3HnPbr/zlt28+ZbiAvK6wF6xVrum9JrWFviR4oAYKQ7wkeCpVNoBThm2t7f8cEW0AD9URWE3Nzcd8DMzM844KLdq4PUJdP97jNd/kBtGUbsMcn+QKV73J1Gn/jxg0X/2c5/7WR+RnZic8KmY6Nz7015K3D8Kd5oLAU/Gg+4LI+oPA8XDxZ+eDHt/vEEUT2sUGhYunk7k9N99fseOSAEWuDDoExgB1xD36ZRs5lbd9nZ3Bay2rQvEm1ubVmduHCndbtrO5pq98fr37Fvf+JrdfOdtSfUxe+vHP7IffP+79s5bP7ab7/7U3v3p27Zy7441G3VrtZp2+/ZNS2dS/o2DXK7gEpq8OSkJBsDhiUtLi9IIOvbD139gVfk5wGfnrViatlq9JrV+3bUD6LAL2KVz+NQfnSs4f8Y1/owu6PpkO5x0wzr8oLCRe/L0ePKM14nWOg9ygNPy0gph5GhvHKbBqbhf/cpXvSaHv/Qf/JJd5bisC0tu50Un50SqFPSgho6e+4h8j4bFeVBakJpBashgReRR0j2N4vHjHRH/QWmfCI/r3VJqlgeEW4EadVxMlOkz7vmfF4KGThJMn6UF2nFG1mWD3775U1tbBawNSeA7ii9p325ZeXvHmvvh+KNWs63nTWfO2O/F6ZJNSd3e2RFzkKreaHYsKdt9Qi6fTdvM/LS9c+sde+7Fl21+6aK9+pE/Ys88/6pV9suWGE/4wNw777xjL7/8skyIjv0P//3fsMmJrC1dvGhXb7xgswuX7L33btrM1JSYwFwYUKAeaC4JtJRx72i8t6jt0Ex8qEC3XnMxiNAC/Hf8bo/Dh9+z0rD4w97no9JoaZH3cf6j0qC0fcbLW260Oh3onfhxWS2Oy6r4GoqV5XByzn/0Z/98T9J//nMPlPTxzPopHobpuIhOizOMjtLq/Q2ih0k3TsPix/25jrtBfnGn/46uD/2epqWTJwTmtFTjtKXHpSLLN622zSTHLXkoNbtWtr3tdduXu/Pe2/ZbX/5V+41/9st2+80f2+2337Z3fvJje+/Hb9rdd29aTWBHcpd3Bf5a1e3tzXXZ7JLQq/qtcx7azraYwo5e+qFNTExaLpMVc6g5E1I3sfJe2e7JJv/xG2/iYc88dd3aTSRBWWp92uqy4xkzeONHP1CfmLD1jS2BfEHVSdl+edeuXL7oU35daSBjdmApMYzDhDqYGNNht23JtOqs+wOZH95V1Q7MGuC8jRAkMcBDR20Yu47uh1G8ww+K+6D4j5/I/3zKEAEeGqVetA0uSPpWkPT7kvR7e5L0v+WlemRJH4UhtTBpFGhYnFEKrtembnKyc0T0KOmeRvH4g6770z95H70YFNrQwWkX2vGAs8f3dq2yty0VXSDf3bb1tRUr76za3s6WA5F58ps33xNX3hYzUJvKtdrY8gmBuyHb/sCS42NSz8f802O5bM729CJb4uat9oF1x5NWmpRkz2WVr+ILpE3559IZMZwx3zH30Y991OrNlq1IRb/+1DOWyuRsYWnJPvTyK/a7v/97Np5M2c986o/YQatj/+Sf/CN77vlnlHfNvvjH/hXFb8sMSFpe6TfqDTGdmm1urPt1R2BnrT7EAh3OWlxYXLCpuYvW7GbCuIC4zrgYHb8cuBp1TChqxziQofh9/7M4ET96PizcafHPSqOlRZ1O9pdRaFDa5y3pSWEo6JH2w0BPhpHf0UvzDh9bGBKj/vsHUT/oh8U/a7r9NEo5I7/TngUKdWcFWzotu1wc9q7s6G99/au2fOeWra/cs1plz6Sru3SV8SzpyFHFHanoXQ/P98d4xXxGKZnKWqsDt9bNmEAsoB2263o/E5YW6H1DjALWpeYnBO6FmWmbzEtLU/xlATuby1tb9vz0VMkZwNzcnE3pemV1xVLZjF2+fEUd5NBWNzatUJyyC5cu2h/7Yz9v3/rmt+yuyvrMs0+7xrC0dMlu37mneh3YT3/6pvLIWUNaxZtvvGFZgXwyl7F8Jk0HsKbME0A+Mz1lL3z0Z+zVT3/BLixdUF1YwZfxxT+EQQuK+li8DaOOHO9fULyDD+vs0GnPIoqHGfROB9Eo6cYpWkF5HsSitohGqTsmF8A/CfoVuw3o/8MHqPcA/rRGiZ6deDn6437UxhwWDtDzF9Go6Q2i/rhR+Qb5R7/9YU575o2ta9osLWnWbdXsx9//lv3Dv/s37atf+hX74bd/z958/XsCYMVSknQ1SftOqykQs5ONs8llgzdaelEmaZi1pCRwQiZBWx41+e9WqravMGOS5vlM3uqSxLuy7VsKX6k3rSLQ7+5VpB0c+iAfaScltZHCOans7JTrtA5kCmz5brnJibxtrq2JCa1K6iZd9euIuQBI1yCkidy5c9t2yxX7wQ9ft52tbZuTMNjeWpdpMmZry8u2vbFmrXpVdW1abXtLZkpFWkXKsqlxq0qrWb17x7737W/Yj1//tklBUE/s2DtiGDtbW/AGyxcmXSuI2jCi6L7fP06nPRuFiB+5x0dnT3sYoCMpPyqRDq5fvd/rqfcjgz7eUHG/+C80DPSRX78bRno6Euj70xvk4nTas6i+g939ZYie8a6QZGMCxNs//pH9t3/1r9g/+Fv/rW0tv2eHAKPWsXQiZflsQfItKZu8Zg35JQRiaWEuzbP5ooBQkkDPWC6Vs0wiY/UKHx9s2KWlK/b888/blN4RC2vakiIAf2t33zaUVq3RsVQyIdU7bVk+RyYFicU1TQEyLymcTqY9n4w0h8NDaRKdlhhEKHtH6dTENNYl7Wt1BhFvSg28KZOhbTlpFJTxhWef8113m+trvhFnf3fPuupMpULeErLtsUVqLXUsZhZ4/ypAIiUGlUpYplu3Wz99y771rW/6VOAnPvFJm19clO0fNuwMatP47zDieeTiFPcf5p4MnT2fQWXFkdTR9Qh0ZtAzfTNoIO8EF5JXdNqND9z17vsLF11H94MoOqbKd+D1/UW78vrjj5JunB4UPnoW74TUh1F3FcPLgjrKMwbp6NSquhovYYVcwZIq59rtt+3Xfvlv2i9Lur/z5g+tyQk0sof3dvXbPLCG7PN9Nfz29rar/0xz7clWX93YlnpPPkm3w+uS/ptbe9aUWs2y2pak9Orahl4gdrHZliRltV73EXvsc4A0PTNlBYE9wcvWi250Dm2nUred/aZU/47STfsCG95xqTjhYwNNxUWDqArwh8p7TeUg3NTMrH3nu9+xyWLJlgTOlOq7IqndEqBbNZWrum911e1A5dpSXfal5ncOx21mbklMq+DlRNtJq6xpVH4xjY6YTFIq6t1bN628t2M3rl+36dl5r4NvCPKBPd43/cyb3yl6L9E7id/H/eN02rOI4mFGdcPiDaNBYSN3VlKsgX/0wfi9/wlPDnr9AfpWD/RV9T0G8n7rQZK+v5BH1/xEjp9BYU6hE+GjP/nd9zdCWnEaFv5B6XjePXdETLPpPjA7GEJ4fqgOjiqck81unYb98Lu/b7/8D/6m/e2/9lfsG7/9ZQGjKunXtbrU706767Z6XfY7a9kbssFhLOxQa6vDtwTstECblHTHtt4v74sb79vK5q5Ud4FV4EkkYQZjDnym4lgtt1cue1zsRv04A8lIraa8SHgswIZs+K29mlWkLXTlV67A6XcUd0/cX8DUe2YknUHAhhhARQwqzUi/7O2NrU2bkJS/dvWqbW9u+h774sSEtZtVX41H38io3B2ZCnMLi2IOF61WYf+96iENQc3lNj/jCGMyRxh4nBBDIL8f/ehHtryyZlOzs7a4eEHtIOYmR9OHnX/HdELQDKHond33/kakUfJ4OKIsZy/PIIqXUbU8+uu/j/4QVv2gjyT9mUAfXR/58S+6jlH8Pnre7+Ikn/DX5w8N8oPiacXdMHrQs+g5AyA+CIIurF8kcoYBKACuRvS18PrrSNX9yevfsb/xX/9l+3t/66/Kfv+6wF5x9f1QUra6X0MvkKqdFRCyas+kbOWsJKHaVy4pcCT1bEwqMPPVDl4BtyK7nUG9ManqxeKklyUpSTku4CcF6o3NPctKs2AQj7C1ZluawIEzEerA3vfS1KTNyP7Oijlgy+dyWRtXPjXZ99joDeb3W21J9Cm7du2aD/Z1BFTiI71ZhQcjYQSeuKj5FwTO5ZVle/utt5VfR9pDS8xj38tQlWaysymGVCn7WgJWEqKBMFX3wsuv2FPPPKvyZTzfidK0Xbt+w3Z29mxbjnpdv/G02qD3HpxdHb+r6N3gTqNRww2ieNxR3WhEuLOXZxCdyDtK9pSkRwL95wH91JSvpe636QfZuU59mfaHOQo3gE6E4y8WNv5sFBoW7rR04s+i59E1gGfNeUWdevnePbdxGcBS/1Rrtu3Wu6/b137rV+xv//W/am+9/n1LyCbOMg+fSDvQvd8KNGmBmrlp0msKKCxMYSDuQC+EqauwgKah57KplR9TXkjg6ekZe/bZp21iIt/zb/pgX1bvZWp6ygE7v7jkS2LrepkZvau2ygDgselZzReWx3qlpCmkrKu8J1krL4eEHkulHYRM+W1ubVtD8ZtiCq1G3TsLW2vHx8Z9KrGr8mOS3Lx529bX1mWi1Gxnt2zlMusE6qpHyzo+E8FBmg2p/DvSGHKuvvP9NBzmCOVmZoKDOZ59+ilnHOMyZ1rqmOzRZxWgCuztFH8vEUV+g54No/44o7hRqD98/P7Yf3haJ8M9PMXTOUpLPw549bNhoCfk4f/tP/gluyJV7sID5umjhEk0vggHOso0RoP8oLh/ZNNHNCzOKHQi3VPS6Q/Xf4+tCZBYbMJINgtm1pbv2Mb6qi3fecuasm3HpOYnDsQJ2pJPUuOlHwjUcFi1D9JbgGe3GiqwRK23Y06gpNOjRSBFWQmHWg1Ai5NFl4gwi4l8RqCo+cKYewLNxStXBZqOwLdrOwLi9MyM7OIbsu83Bb59X16Zl2RPpWQ6yBTYl2mxX29arSUtQCBPybauSMpDSHWa28cVxBx4uzPTJR91z0hjaAic63sVm5bmN1Wa9CkfjsKGAdGJMCVIAMbl8+26SyUOLK+8YXC5PMyu64OOiwuy22UCKZo6IYOLLcuozp/6mU/a7OWn7PKNZ6wzlrEbz75oC0sXvGzoUl5A0Wmq97Bnj6qun1e6DzNlN0oeo4TxXZYyD5myq/Sm7FZ7U3Z/vn/KbrJ/9B7pBOflJfAvDqS+OkXP+I3cMIo/I21Pv0enxYsonkfcxSl+3x9umAsMTtcCzqE6NWrxjDp+SR355ls/sa9/9Su2fk/qb10NK+zQkQ8TktyMUgNoqfIJzCKB3BWssYRLsmqz6/YtUljJWkcSNZcet7m5KYFdDFbhGMTalWq9tbEhe3jXp/0uLM77e1hZXpYkrzmoeE9M+R2wZVaFYCQ+n0lZaSLrdn1LqjXTfFXlJ5HtdWBp7+6+pK38GDjryLVkhrS6CdnUzK0rHen0Kb13uhSMCoBvSQtg0RBSuFpp6tmYwJ5WWwWmhmnBAiK0AgY6EQYJOebsc1mZRWOqt8oNY2qLccAiVBpbu3fXStIEcoVJ2fbzUvXLtnRxiVfl6UYUfzfvN8XLEnfDabQyx9MaBdDx8P0uItLhD/OQtfdolUNt+vtAr86foDfqX1yyk2C8ToMy7ic9PfobdB9RPI14unE3CsXDDbvWnd/zcYdQPV9L53U+VEdu1Sv2pV/5R/aP/4e/Zd/9+u/JXu+oM09KIk4oJh2cVXJqDQGfAbudPUndqiSbnuzXWra5WxHgZefqnu+ET4h5XL1yyaamira5sSq7uCLJWPDRdHCD9MUuTgmsqPqVatVV/Vmp/BxHHWxmFvGwgaZh4yo0K/iwxTsCLoN1QqVJ8XBtQ3j2FXVInaTeJ4N8VDOp+iGxc3rPBTGMcdV7XHVgcBIGQZuwHJeBtYgRslGHvfxoA9l8XgxPzMPHAsYsKwbG+EFTZUarmJ2ZE1Nq+qAeS3oZz4BBFQsZKxWyNlnI2727y1YsFe2lV171tmbhTkaaTpD0DybKOMidVSI/Kg3Lm2t5PZDiYR616Efl4K+n3vuU3VlAT+ePQN/v4pXFPYgkNxUt/NHzPB5/p6TTf/8g6k9rkLs/nO4xMQC+/lx7FRWkLv/ou9+wv/PX/792+52feOetVupWU0duH9Ch65YBCKpXo3Uou11xE8FGZZpsTzYvI+PsUitI6s1OT3pnx0bfr1RtTLb2e7dWbb/aVJunBOaWNIG01OyMlSWVmcXbr8imliS/dGHR9iR1J3ITVpL5tSgNYHFhQXb9uFTzmaMBPxbkMIXGopdpMZYZOXa6cYAG2kRegJ0pTiqdnNTxcVso5ZTfmC3Nz9j05KSP0NMeTANyOCbviQFGH5vg91Bqo8DN2Xhs9a3WmpYU4BdmSupU+25KMOq/v7drY3o+Wcg5QyPdpdkZPWOJ8JhPHzFEwixBYWrKnnn+RZsoTivvMCA5iKL3NQodv9tj9yQoDnr6U/gN5fHGHEj4BzdsPONBFOV7FE/3rPTklCOYOCs9afM9mYYDQZ/P5X1+9QToRVFhHlSoYc8ky3pXgaJwp6U1jIbFiftz/SBH1bx6umaevCsIC42Wz+ds/b2f2N/5a/+VAz4rCZhk0EkqcaWyr8ZsKTxRMnaQSFvjYNy29mu2KUkPY2DH3NPXL9lTV5ZsfmpCYB63zbV1W1nZFCDZNtuygmz4UmlWfut6KRVJWjEN+bNWHtXYDpGSbdvcXBdoJq3V4HpbGoWkqd5NV+BDkgLgSUneOdnlC3MzNjczDUQVXoxFwJufnbYrUp0XZ6cEOoE9i7ROSuJm7ILAXlBdI2mOdjBZmvK1Giz1Ja+OtBtUeH5ZN482xODhoWzGlpjbxQsLKuehMwXGAGqVXZsQM1ycDcyOdQFIeqYrWY/AKkPSog5NlX9LHXE8lbOCQD9ZmvH3AvW/q8g/oscl0YflF6dheffHDdcByMf3w9NViN7voxFSnjI66IeN3j9Q0otOK2xUmdPCxEEfDzdqunE3iPr942HjzyL/4HQvDosk6wr0vEok/L1b79p//Zf+or31+nds7LDl03a7u/u2I3V9bDwh8AgUkyVrSn+uCIxbsknL1brgYALZjECa9YGt2Um1papdVNuiyjKQx77mbDanBhnzEfrnnr3hS2HHBBps/nqtYoWJnEtqVtlhFqwtb9iFhQs+/Tc2dij7uC7sdXz9fl1MqN1gZ5yMCPkVFffi0rwtzDIQJ9NBtWrLTGFkf1FMgV1xzEJ02w3VrePaCmfZb2xsqmw1t/+YSaCcmHeYBwwIseaAvDFBctIkWo2mGMykZaVtbMvEyMt0SYgZLs3DZOZVJ/Pz83nrOzu7bnpUGAzkjD/S4IBNdczNjS3f/PPaJz/l7yC8q2PJFe4DnZSk8fd47J4EDcq330UUvz6NqNqoYYfRcd5BvT8V9J//wuetNCXQS6L4iry4pO8VpL9AUQb9/nGKh+Evorh/P532LKL+MPH7uIue0Vni99E1Le2XSHk1UlGS8M67P7G/9Bf/nL3x7d931ZfVZaxe25cEL5XmwmYXdfp6q2u7kuxMU3EM1ex00S5fXPQ0shm1naQsoERaMiJOvPmFedciWvjzMqoVnyqbk4qelYTHjm80pTFs71AofxccRrkjpjKWkBq9tCCVuiyghqm5ycmCzYrJIK1TAqj+yX6r2tbGuoDasBvXrtiUGDkSmmG2qhgEkpoyzOh9Hyg/tufSDqwLKCKVlbasHbfXyRN1HqkOQAvZtJXUR6gX2syFhVmfrmPfPAOTly/MuqrflJaB4GAUeVuAr0vKp1S/STG/KWkkpalpHxdQk3s7bau+V68/ZYuXLvmiJe970Tvqo2H+EUXvt9/Fn51G56VBxPM6Lc14efqv42mcRv3hQn4M5KkP6j2yB2NfTJcVeV85Ar0kPVMsgP4+Sd9LbJTMoXi4E9d9oD8rDUsX4r7fRRTuB9lKuu9dHQgSeamgt9990/6LP//v280ff88mpH4jkQEM8+QTEyVFSfkKN2zu9c0tB8LiXNFuXJ6zYo615uN+ZDSqN6v22pLeaAJ7kpZMtwH2rCTrhflZK+YzQlbdNqT2Y28xZ92WHaZGl/rftW1pFrw6PjPFGoq795ZtTvHYWuuaAEtvxWDGBb5sLiNtJOPALUh7mJGKXpKU55x6VOm8wnFazq5e+t2VNanrkgIqWy6b9zny69eu2tXLFyW1lXej7qvkAOTERMGZFu1WkqbCgKJ6klXLZWkSMhck3dlcw86+pYUpm5LNvru96SsM92Tv37qzovwl2NWXmAaG2TRqYpRqh0lpLuzzT8GMyjKL1DE//NrH3GSiGRhEjL+z/t9hNApoo3QHpRV/htkTXZ+VGcTDx9PExf2i60Cn162f+ssUpYN/WGTWdS2urnfKmAvv/1jSf/7zroJOTEpdE+iZugknrw4qWCDuBzl/Fv3hF/uLKAo3iOJpxV2cBt0PCgfF/aNrvUr9SamXtxRWSc2U7awv21/6z/5je/P737C5Yt449ILPOrFphdVzFdmvt1c2BHipqVLlAQ0AXpQ6u+BqriStkII661/VUYdhLT2753g35FevVW1vZ0cSV3aswkzmC1Ljp5xBbPRWwjVZIyCz4eAg4QN+DAayz92X14pzTxQLtry65ivabt9bEXMoSzvoKLwJOEEjwcygZqCH9QYJSWymXi9fvSLtALNhzLk/6t6O8q2oXGgztA3diJmIcWYBDtqS6OzsS/l22rri1CQxCgJ7QYxGRpGr8TPScsZUdx/xV03rKs/q+o6NKS4mQV6MiNF/moXTefelcWxsiSEpzwzTmHqAWfHMCy/Y7NJl9Tsm90KH5k3F31//b3QdUeTX7+I0zB8a5dkoNEo68efhNx421P9+Ova/P53wLGIGYcqOhVsMHiPpy5L0Xwmg/1m36YuyU6XeoSpiiwn0dN6I2w2iQf5+oL86WDS/f/R3onDHFPfvfxanYWEGceMoTPSrILrWhfRWPivAyOZYohuYmu5zYwf2//6//yf23a/9lqvKhJqQROXYKOaydyotu7O6ZbvVli96yCBtc3mp5OwhT9ieGrQtcDLANZ5Kh06rstSkOjNtQp6+uUSorogJbO9X5WpSocclFbOWE5PJFDICH8wEsNd8lRwmBFtnYUDY0YyKs9Lt7r116xym5DJ2e3nb1rf2bbtct1sr27axWxUDKduumAKjtmPSTjpt1vVXbGX5nqvl1yXVJ5QfTARbe0Pq9frWrt3b3LN763vOOFjzz6AmS7NZlFDZ2/HVeC61paWw0IY2xCSgDWu1tpgOq/xqYgzSaKQ5zUxPWqmo/iQNiPEIpgk7nYSlxlKWly3iYVW/nNqTadOli1ftqedekQal96V3g5nhMytwsd677CfaOXr/0fseRMPCxP37n0X96TQaFvcsdBw/mJshqeO8XYj0nsX9w3XcBaLYuGDTH6v3jN4fgT4ayEPSn5inBxQhp4E06JliuP9p8U6jYfEe5B/lOcip5/TaBPSPuxrdlE2tolom2bH/7r/5L+1X/uHf9Wk1n8NWY7HApS7puScA3Ly5og4aPgdVyKHKzkm1zbu0DlMzCi/A7kntZ587cbOy4celqu5LzS3rWUUmAptkOmry1sGY7YuB1KoNn9tm5x42L6vy2CUH6FnjzrQdC2oYE2D5rF6K3o+YRK5g7968pfeUlYY2JUZhtra1Y2VJetTqHaW7rXLvy7SoCvh+ZJW0BdT21Y0t1xBQu9m7Xy5zOm5XJsSMzI+2r5tf3963lZ1925Rb2yrbpsK0u2Jdai+27jIegYRmnT9jHrXGgeoNgOuWzmYEeKYeUwJz1hkoWsvW5o7qy+EZfI1nTJK96tuIAXtSjsVM6ckp++gnP63XpG7Ja4sEh79DReXXf07+jkKjALifov5zWj5nKUNEZy3LWfMgfRgsi7nuV+8/AKCPwj4ozrBnkf9pv3Qd/6fO30Xaq6NKIbZ2Y99+98v/2P76/+8v+xQWg1j74oZlAaYta3NH0pE15qgKDNBNlSZsXra02IKrsgycod621NkxglH3mXpjKs2n06TWTkodl8D0hTSMeKuWlpLqzGYcEmjK/q+KKbh2IGbERhk2uQB0pgjbkvxMdflqOmkeMJ7XPvYxX4zDEktql2RgT3b1mCRqRcBvK1RTjKDckoSX1GVzzNZexQ/dgAnt6H5llSW8VT/kcmIiLAFOqn2oI2Vm6a2vyVfH8aW36kjMRLA4ByOAY7N064uEdtVejIuwy44BRbSJktJgJoH1AWgpOdUL5sjyYurRkNkE6GEiyUTHx0/WpG089dwLdvHyZZf2LCrijzrzE71TqP89P4gIN4o7Kz1snEFuGJ32bBBFPCVakXc8kBeT9J+PRu9PAX28cJGLKO43bGouTvHwp1EUJswjn6R4GriIouv4r/95OKUjcCYOAU/Hbr7zI/s7/81fsVa17Ec+sf8dic2GEQDHabMcjpFXmwDGUhFJLLDt7/l8e85dWqpywUetmaZjDTz+4ivWFjNgYC+d6tqMVPhpqcolmQ8ZMQAW6rYOWurcrGcXGHzlHOMMCUn8CZfs2O1IPUa0kcZsfmH1HfPxrOHflnTnaOq6uHmz3fTBWBhNWdoGoIHbsDiHQzqYa99XHqTTZsme2oLOgV2P/dxgvKG8ow7RtWmlAXg5vDMniZ4QSJMyBdByKCNfzIHZcTw3JgLty2zCoerDqr65maJPXSbHOl73bDZpU1MF9a+cFQppqfvSGpI5aSFttVfaClnVUfXKFooyNXbtQy+/anldo+nopcnpnfEye//3U/SuH0aa91PoJ/e7+LP+64giv343KvXHia7j9YqH6XcRERyHpD8GPdu2Gb2PJD2gV4c5DfT9FPc/cR17McPinkaD0h2UzrBn/f78MsrOtBc2elo13l6/Zyt33rJf+yd/3269+aZNCmAtSW7WrTOIyYETLFFNS59ljp4dbYzuc8oMe96RTiWBmLlvpBiS26f11Li7rMQT0BKyw8EWEpsXkELasS1WNj8r6eYF3Jm5olikgC6JJtxL5W1Kyk7KdJDUFjNgapCNNgwcYuP6e1G1mI7jFNvle8sOkgO0F4GVehR8G29KDAtNobeBJWqiXkcYFzNgs0+hkLeFxXl78cXnfJ3/M09ddht9c7vs02zYhKznL+ZSkvJ8T496NsRw1IiH6lCS1jkxy0kBdzKXFNBL0oRK3j4cukEdmNLzJboyeRgUZU89ZdrZEwPSL+MCmcSBM6x0ftIOlUdBmsfTz7zgjBdKuFHvV+H/Ae8+7he5Ueg8GMWj0OPInyRxjwz6eGP2N2j8Xk97Vyf94xRPp9/FKbrv94eGPYvuowE+Fin46DUDRzs79vr3v23f/L2v2A++9Tv2w29/w9KH437gBRK0wDp4qbksZeWEmKAVSD0VmNzOl+T25a2y/dmBhxqL9OW0m43dim1WmrKjO7ZXbdqqgLOpjr0r9XpfKndd6vm+bH4W8TADsC4pPTWZsU++9qotLSzJBpYdjLYhkFy9sOiAqomRSCT6WoCwqUXSnjlxSdX56Sl79eWX7da9ewLHgWX0rjKSoAcCW1ZM6vrVK5LQhzIdav5GkNxIfRgYoGUxTa6QlZ/qJTNhd2fTP4t1+86avX1n3bZlx7OQBjXfT8IR81NDenwwjy0+NztlJfWZGUnwzJi0iboYp+zH/XJZeaSkOQnwTTQBaQFqR0b1x8bSfjIQsw4cz8UiowIak8wFTguav3BR9e7Ysy+8LC0rJwah3qu8+NEF/znxbvv7QOQXuVEA1R9nmHtcNCgv3KPQSKD//Bdk06szhxV5HPog21Qdmg8Y4Fwt9gYPjj8/Yy261l90DQ0q+HEIvQzEmkrVCx2S7dGoFY+eR2Hjo/jxGQc6KdYBHbWrjlmp7lp+/NBW3n7TugI3EpTRZUarkW7MFzPS7qvD1HE5I66rToctClBk2guAbDRR4ofsXRcwGti95nYuA3w4RvJZR4+qPjvPnHbBl8z64ZWsppPav63Ofyhmc/3Sgl1emLTZqZxdWppxxru8vG4HiZTK05QpkXHp7qvpRBxAiWRfmJ+VKl2y5bt3xDDy0j4kZRWXRThJBS1JY4BBsKuPQccJ2dgs7PFdgMqXo7AYkIOBTUhrQeqWVN5LS0u+lJYZjCm0Dqnw2OfkW1IDzEkbmVG4mYmC5dVurXaYJoS54hidPxCTYxVfUu2A8EClh6nRtqgrXZUP277dbLumkmepsepYKExKrR+z68+9ZJPTs87kxqVVOHk/HK2PAPhh4U6LN4z604rfD3JQxHSGPR+VRo13HEasUgLL25dFYBJWAfS7Av3RijxAf7+kj2cUz5CrePbxZ1D/vVOM6Ubperi+oAPjiuJxojDx3+gaOvYfs9XVVbt1811J0Lo8ZKfX9+2rX/pVW37vpw44OiHShME01oKj3jPdxAk1zI+zuaTT6QioBwJ93gfk2DTj01SSZDVJedT1cUlSpF9OYGEenMG+7kFT4GSeVJqDbOZGpeZMgO2p84sLUu/n/FNSANq30TKnLfDNzs7b73/jO/bMc8/ZveVlbyLWqsO5kZxub4tRAdIrly76IZU3b0niS4Vm4w0LdXZ3dn3KjsE1PlrBensEJpIbwDMoB9A7zZrKVfbjtfE/7DRsfiprN67M27VLs/ahF27YZCHpC4mKrsarfspXVrjV9vek5bCIKBz7FT6TxZZb+YhpjsmMYJaEtq/VKnofZsWpKZ/W5IgsX8Ak8wVw0IZ5aR5oTnxG6+UPf8T3AXD4F+X2yGqJ+HuOaJDfaTRq+EdVvcnnLGV71PwiIh3cSUkfluE+EPRB0h9LzYi4i/vc93xAReMrrOKunwb5QXH//vjxayi6RsJQ8e//4Ae2trYq1bdhP33jdfu93/oNq+xuM7zpI+XY4+gdgJ1mx5atMAUlRgDgIdoE4qMTYqD6RWKrQwo8YwL5OPa/TAM217AgZW62aIuS8IWCbH5UYqVfmgjfjNuVY3ddR+IuKQCUdc/SVga/2FXH6Tnbu3vexszR37m7EnaoCUhK3ZkLH7WAueSySd9+22x2fXUf++6ZKitKYrJHHq3iqaduGEdfV/fLLtmJuyATJSeNp5jP2fNP35B0n7cLCws2W2Kwsm4HYkRtGIJADXPIZ1OWl4ZvBw3VEZMnrTYZ90MzWLZNf61W6lZvMV/f8ulLBuL40Aavg8U5tG8mm1OZDq0ss0fNbBnGPsQY0EQK0hzSCstA4QsyXWYWFgV5tg/BRKm38o+95wgk8Xc/Co0aPupX/W4UOmt4KB4n7s5KZwa9r70H9OK8YflqUKmOSIVwAPMXK1jc9ZP7967vo1Pi9vsPuh7mB1FxlhZfunrZVleWbXP1rt38yRu2fveWq6yMPAdp0/XVZkh5dsCxZJa97khv2oR0ODmGOU+OiCKOMvG2YjFTYC6kUVMjc2adgCV1uCCgMhU1PTVjl5cWfC89mgWr7Nh6y2IcBuowp9g7z6aZa7LF+VDkjaee8hV8KoLdvrXm5hZSOykmzGg/dnZRTIR98GgIly9d83GAtqQ7J9ow46A3aA2ZJSwiYt6cdW6TAumUwDUn6c9OuCuXl6wgMDIFuS87u7JfVToCaUomSmZC9w3b3tkXo+OIbbSGoi+0YXp3XkyClZxoRGokl96MfeRkaoSBR04MYnVfQu+BhV8Fa6rtNrd2pVmpnCrTZG+6kFN8mB1h9oBZAVYjvvyRV/0bAF2ZUeGd3g/y+PUw4v1F/SIKH78+K8XTirthNChcv1/k/yAaJTz1hY6m7NQn2B3qU3a/ecKmD6APe6n1slBXXcrfD3qyi2d5aoH1yGP0CgKdCM/1kOj96cbvuR72/PjZoU93Acxnn3nK3vrB9+xLv/wPTTq+OqYksMCAuQhHLKjuaDZs/mDAKzozELUTggHQFnTQlDoze9fRApgrZ6UT58BxUGVDjIGBui117Aa2vtJnuow5/KykJTMIFy9ccBOB1WgUk7X9MFpeEINsfIWGRUITKjc29gpfxpHqDpiYDiTczMy0rx5kEwwDaKTPBptgVoRNMkwnIkUBVEbaBkdpZaXBcbINR1LXqtI4ymXb2tz20fWENAkZD7ZTOZBr+mm6y+u7tlNu2i73Ozs+z99oh5N3KjJvWPfAUk/agn3znAQEYymK4RWLYnowQAYNxYQ4WGR9p2LVlpiepA4jPZl0TtpHYBrs+KtKIrFQZ7e8I0k/b9dvPOOgD3g/7kNQ9L6jTg7194Ho/lEpnscHnSgr7qSk7w3kDQL9KJKeZow35YMa1hufv0Evgfsh0fvDxu8HpRXd80ulKTsnxjC6vXz3tn33a79jd97+iVRtTrpBDZWKqQ7LDjgaiFNa2VPOtJrPnYtDAk6uma7C5GmKYfDZZzSDsKy0q87KyrgZm5Xkm5qZUWefUViWzTasXEbNld0q235SQKjKDp6XzcoJs1XZ+Mypo+KTFsU/UHpLUrVnJInv3bntmoqUZNvYKvtzYQi7Rer+hA8Yypqw2WLJVtfvqhxJP6uec+Y59pq6p6Q+qzWcEWQEegYD83q/VantTJ+patLc2PaSVKeo2J2VDbsnRrAm5rchE6MiJlZRG/AVnaqYWKNttrNXlav4BzLY48+2TT9xRxyUGY2pybxVBVo7VJ2l8TBwu0ddxTDWBHpLyryYmzHOEGyK8cHoGECGsTIYubm5AT+w9a1Nn7orlmZVPt5tD3i6jPoTNAj0ENfx+0ehKK3T3OOis+YxGui/+HmbKkmySb06YdO7HaXMFOhIpde1uyEFifvHn8dDnXh2MrrTiXjxsAPuIwp+dA3+VC0fSebElwNJslV764ffta/8839szcqOz3VjJ9YlcQ4OGQcf17UMdUad1X8qkkh13Tba6qxSw/nKTLClFVYdFemPhs86eg6f3JV9vrUbVjxxFhwj9EhlBurYx7AvADAYNT017fP8HHrBANjT169aUyr+jsAVBg0FkEOmx8alrl/wtfbLd+8J4JNWk5rN3HtT6jPvZ7o4oXw4265lC2ISpcmiba1v+gBeLiU7W0wqL2YEU0BlnpBm41tgC6jLHJoo7UP58YFMPxmXo74EXtgTQ//UEX7PQCaOG1YNorY3GrLdmw3Ls4pR6S2J2WUyeWcEyyoD4x1T0pSW19ft7uqW7184HJcGoTwY8OPYsUN1xmlmG9Q+DHRywk5ephBnDPK7I2ayL7Nibm7RTR29TGd2PkOgNlK31p9egv73dx7rD8P6B+TCwP/k5z7hbuCfmuIoXAg8gKIQCh/LNwjM4/t4uCPm1UdR+OM491P82bCwo4H+81/wUVX2bgfQZwLolWAEes+AX1Lld0Bm/XSigL1f6ETcAcmciNeXT3Q/yN/XweOvjmGAGZum01QHWrEv/9N/YMu33vHtrwrgG1lqAhEStiL7kt1wrMkH5CzmYaquIX/61VQRlVWqtdpFWPB5cAaeXEJJJS1ISvnhlNKUUgIKHXhnd9tWNjYspU7OjrSyOjwSfX5u3gfuGIHfWl21F55/3vNBPca0Iu7G6po9+9QNqe95W19d8ZNsS6Vp22OlnZgPajpbczsdlv9KrS5OqmxZt92c0bFWX2Vl8I5lsEXZ8LxHJCnn59MR0gIwe/hhZOohPuAGo2IHnR9qqWZkhoC8Ig2BwTum7ubnwpFdFy8suZnhn8aqt6zKnHwy41/zYTBialp1Vd02NnZ83T+zFn4Wv5gWS36x/5nNYCqUtQIcwDkzO+0mQVoMmE7KXoCrN67Z1OycjaG1cAiHTAr9k+uGPomfv9WTfWIQeT/pXUMef4g7Qfd5RETeg2IOu4cGg/6s1I+BiM4g6aXec4hCXNIrURw0CGSDyBu15+IUvzvxbEAy8ef3pdO7H+jvXrxUrhPqRE3VI2Hv/OR1+93f/JKNqVOxtbMsELEEFOmFRGOUnt1jYeCDz0OzkixI7OmpgtvOzHuy/RPHibJdpTVdmrQrFxf9tNzpUlESOqU4XZsRA2UTzeb2nvKSGq0OzoBerVZ1qc1AIdtOk0qHFW6XLl7Ui6lI7U66BF+5t+IMAE2A0XgGFxOSvoxP+Pnw3bbU4IKfgcfWVwb3XHvRC5Z8cWbh6/wFeMYAkIvhOhy+kcI8QAtQHGYN0Bb02AcFWRY7OzUhwCslmQRFpcWsw9x00S5dXrKF2RmBny/ZtHwTDbv3aD/2K3SVbluaFV3az8GT9sI5BJgYTIkyxZnJhK/t+ie45OA5nESEWQkYGs2qys+mnTBmUpZGBANZvHTF8kqLcRfSD68fqc0bVyJ+f5LoE/39pb/fjExDow1+EPLmt+cRo+B/P0bOSsPijwb6oxV5J0HP0UiDpuyg0wo8MHzvFzr5vCedRfj3u8g/+j3N8e6xyb0TIBP102zW7Hd+/Z/ae2983/Z3d126oJqzB51OyeIdxjJgbnzIMSlQYKMXBBAkJIOaHH7BAN2+pFG9M2aNgzHblioL49gSgFktRztVZAsz5cYoO6PbZYWP5qKRorQxTGZrc9OPoWLJarWyJ4Y76Ut+MQ3mJOkAUUtS+6kbVwSarKvjLL5hkU5ZtjbTZ5x7h7aACYCCU69UJdkFAtWNQzNresmo5aVJvi8XdsX5RhgW1KhuOZVjQr9oITADNBUWD00V83Z1acEuzs/ZBbklOc7WY2CwIjNlv7zrR3UzHsHJOrSnM0qVgTX+DTEDZjPIgzbBbq+rPtSfj13wdqgH4w087+qP47iYn2f8Iqzvb3s7IfV5H5wlsHTluk3OzCkep/KSiv7o3ACfd9/rH4N+Izry50/X/c/7KQrj4eLXJ+j+NO4PM5yiNPvjxP3jLv4suo5+4/6ngR50/KEhVL6I/DhpAfD2zXel3q9bs8qRU2ocdRpOq/UBOKm3MDim41CNGUyis9FgDObx2SXsXbbF1toHvtXW7dOxtKSaOp9s4nonYctbZVuV1OMYKL75DnCnJ3M2LYk1KYCisvNNOObJmTqbn52VSl+z1bUtMYcpu3PrloO+2wnr1K9cvuTTV4xkM2fNNaPsaBbP3rjsOwLHDg9sd3PDDvViATqT3gdiLkzbNar7dmFxzrUGwIr5wfUcjF1gLAncM5N5u7I4a5cXZuyqwt6QxsJBnhdV9vGDjjXKe3bQqPniHWYI5qS9cGJuSRKZXzbWjBsDd3y+S+aA6thpS4K7SSH7XMwEhpLPpezC0ryAnrRLlxYFdDpj24UKJwVP5jk4NAyc8lGGvd09aS6ciouwCd/Eoyx7WxsCf8taLWkUYgK8anXxAZD7F4ciiR4H+yh0qqTH3ovU+346LZNBz+I+9z3v3Uf+/c/j/qeF6YJq5QQn40x6pNLq6j375ld/3Tr7O5Ia2TDVVGlInU8HNVOSBnVRbSf7P3x+CqkEgLDv+VLMfr0tcPN5KrO0Ai5IGvIRDEapZ6dKMhkaPufOLIFSUty6LczP+Ll5qN4NaQSAnOk6QD89Jc1C4RhX4CQbVgZC7O7bk8QuTZbsmaeuSi0+lHmwI3BM2f5+07a3tm1hpqh8i97xKXhWcah7VloLJhoDY4w3sKddOFT+ZhcW5iXBiw5+xh0Yn4AZpaQiuAbgLuUMgtkMltAyZVsTI/QDLQU8zJ8LSxdkgxddwrMfgfUIQaNSu6ssTI3iP55gHrTlzzm+y5f/SoKTR1JmA8yM9Qy8LTWP+tqY0g3f4EuPidHKhGLsIaO+yNgMJsQzL3/YnnnpZUl35iKIx0DtyT7QT8Oenx5rCA2N9ODUKMexw4caPDpFaUYUv4cZBHNVfVfvMRyMGZun/8LnZdOr80YDeX4CzANAH6n99zl/2vtfP1z5XXRxdNMjAvnPsV//NRWIrqNn8TCQPwtXcqh/ulIn/sF3vmFf/8qXLIPkP5DNKBU+LYCw0MZH+9XpfHsoHTkndV72JwtUdqW+ViXhGYBS2znRudMSqylJq2mpzRcX522yIE2hsi2T4cDnrQtqv32pUeyrF4psSYBbmJ93ycyRWoCQcs3NzPgKNLbpptXWUfkPpYF02g2bn5ty4O5InedDEDCiijSFpMJxTDnjA2zjnRHQWT7LQp0ZmQsz01PO9KiTErVp5cHhmOwELOn9MvcP0JkbZ68AqjaAcxDLPyXQoapD9AFmP1hH4Kfyrq4a240XVR/m42dnpvxsexjJnK7ZeYj9jwnBDATr7SdLEwJq+Mw2dggr8vi+GunevLsmriRGIMa1srau9qv5OEVpmu/0S/XXe2ftPmbBxua2vfbaJ/yY7E4izCa45iYABcv+fiD195GI3FvOY/Suj9wI1B9lkIv+H0T+rnuu59Nzx3WI+jw0rB7DKIobgZ7ZFk43Rr3/zRM2vc/Th3PvUXvd5ooVLF7QyA0iPTmqgoeLfAh/5KIA3Oppn4souo9UmLhfdB394nzAChmqTkGnb8pe/t3f+DVfZw8IkVAAERsSiciAF6tzUkmWz7IZ5FAg2/NVck3lSdOx6IWTXjnqOacOOq7O7F8FVWOi4s5MTQi8nBCTsNp+PSyCUTgZqT7Itrm+7mHRDNiw4odJ6GUAMA6XnBJgOKU0qXID/oI6OWv2OTRysjApk4BPXnNOvBiGOjqn5XTFNPhwBnFhIgWp0A5AgY1DLtDUsJHHFX5Wajkn2LIFmH3/vFfKx5QaB1UyVsBsDe+alXyMcWTzWdWcrbQc9604Ypg4PmXNl3Y4V4+lxTjfeKUyTDrTCQyHgUcOx9RLURrSNBYX1Dpdxd23vDQF8pwWg2oKzHdl4rC5iVmJXaY8xcAyYnYlpYW039za0nvpWkVtRL987kMfto60NJRUBk1xXX//8hIN6htx8vvIBY8Tzv/45T5G3B27+F//s+Ci/++n+0NG16EI/Ab/geXo+fX7xwm84CKbPv5Zq4Ggj6v38cRPyyROitG76oszJPpp6eMX9x90H/1G1zA5JDOdtLa/bb/89/6O1crbrtK2BHZWwTGlx7w4YZPqcBwcyPfbtmU316TyMzpPekwdFdTR+bgju9V8AEyOPW5oDhyEiU2N2jpdmlIYgUcqPINirCGfk9RVy8tW3Rawd33FGhIeUcpsAKvtpkpFZ0iMvOtB0CaUry9hVRq8OJ6hAgNAPnzhH3oUEBgrgLksXViyhTm+e8fXZNj227VF3ZMfTGZ+YU4MruAzCLxbxi2yWan4xbCEFjBzj4bEqUI5qeN5MRXWy3OYR0lmCmVD3V6YX/B8+Egm23b5iAVMsFqv2RbbiXf3/diuSkMmgtJmURB9ivw5bhtgs/CLcYLrVy7L/FqzO3e3lUZYjswg6rYYL+MsmBMZ2futat34XPjy+po9+9JLNjO/qHcsJi7VHzbP1N150XHvelQanlJcip+kY/+oT0f9ehDFw8TDkT5Snr7jx2UxkMeej93+0fszgj56dp/rPYe4P6KT0Y8oCnMibI+iNPuvI4o/g9y21DUdYbKQsR9+55v2G//8l30qDFt1V6A+pKNIOjUcSElJ0hopWE0MgWmntDojjsUsSGa+sjpTlAYkdTML8ASCKWxiBsQABhJQ4cbV0IQjPBrAlNTfnJgBkp/5bZbV6pFdvrjkA1z7ezu+Mg4JzAc2WEvP1CD7+pkzZ/7bv3DrmggzKUy5SQI72Jljl00ufzQGDsNAmuYEEJgM8+8Ls3Mu0Xk2OzfrZ+kBKMYAOCSEJciAHRWarlZyc2PSQc6IuWsEAj15RI4NPynlQR8hPaQy6jfn4jFDcWd51e6tbdouC4m6ahfSEl9CU+HLuCXFefe9m2GJd6flHPryxQsqctOZBzvyONVnWio8g3quGSh9tBWEe/OgZQWl8fTzL+iV0XVxvPM/WKCP+nJ/f46D/lEoYiqnqvdfOJqnlxoYAz12+zDbfRjFn5wIF7/sSysebpB//DqiyI8KRs9Q3/1jjeqg7BH/Z//o79nbP/q+L7tlWomz5nxjjADOLwNvnD3HVs+KVKBGkxNtU75WnA1lSKN8RhI+iS1/KBU/2MilHCPgAGvat8QC8gPZ4UnZ+tjP2LNsZWXRCbMIgJrRbOxppuewh9EYxFblDnU/4dITwPtuPYFtdlqg1zvgQENUb86gZyoQoABITrjhNJ95Adr374uBMWpOnMU5SXa9R56zpwAg+0c6xAx4vywSguHlsfGLRYEw6RIfSU441giwkIbpENqS1oUB0YZI5nW+rCuQKqJaNuFjIAxhXrp8TYyjGBbqSKpXVXa2+rL1l7l49tNfu3bVtjY31FZiJCorZsnlS0v+mfQJ1YnReqZWORocjYVtx2w2mpqWhiOGxpmCTz/7ovrqNE1BR5A77gP9vxFxH7mI+sNA9/s8LI2W0skyDAZ9f7mHURQGTOBOVe+/cDR6fz/oz5IZFA99Im78Mh6+L/3TnkWEf+Ti964Py8BEUt27c8v+/t/+G9ap7nino1Oy1ZQ98zWpO0g4OizrwVtqHFLC7qQjjqvtO02plAIioGeUu5TP2NLctIBesnkBd1ZuejKv9pKdrmeAmh1tFAHbli/PoMbS2ad7ajZAR1Vn4A3JzfRWVuBiQC0MpOa97ICOpah0ata0s0NtujQtZoJqziAc8+9F1wwAB6PyaBEMxs1LYgP2CdnNxCupHGz44WMTAJ3ZCdYVsFJwTJoIn+VmcI3ReT/LHxMgxfJd9QGFZYATWxo1m+O7GNxtNDn6ShKkGbYls2quo7isLyA+WgoSnjiMj3B6rrLxsYqEGOOVq9dUJjPO0GdPBAN/TOnNKh5TjbQP4y6+D0RtluSIbBpWb4j9EnOLYhKXLuuW7jsYKKNSvC/xF6f4s7PT8DiRJIZOpv1odYmoH/S8l/vU+1FAH2+AfhenaPCv3z/eBvFn/eGGPeM6ckPv9cfiHDrIGz/4jv3Ol/+ZJTpN29ralF9YL78v+5CtrRkGxNTGHCpJXQEhajoSCC2APeucgDsmm5Slu1cvLgpQU36IBKvTFudnbX52yufOmZKKQJ1KjzlQOY2HUXG+QsMoPPdus/YckhybngU0fA2W0WzsaSQqnR3VjGu2vLLrj5kVGAEDZc4kZI/zC/B9KatscpbisqUWNZ5FRdjR43qXLDX2vAVCOAnvKDCAoB2hjdDfiKOWtEPdO/NhUFf1YgoP04LvIgB8GCbMU0U0vk/HtwABPl/hWV5ZM76SQ9lZgMRJPjBBDsYk3jvv3Va+rLYLS3DXVu75FuKSAM8IPasoaVuMNDY20S6s+XfGI0Ylrmc7MtOefeFFy0krkWnvZX4sRLKROzMeh0U67rdR3z2mxwP6wep9DPRhl10mqHWxgvUXUJg40SaRUy8a8uCY4iZDP8X9ojDDwt3n5H84JhBJrr/5/a/b23KsHKPiMDM2yOxVG3oOAAUAgWEMcEkMMVDEZg/OsKtKdZ2ShOaQyWJm3J6+smSXFmbVkYN9z9w8S21Rq5GqLFhh4cu0zKMMzJI0VUeOo/KDJNOS+NIK8tIIWCHHCjeGoFhowt4AxhCQ7l2Bn3owyKcWcoADHpey0giYDfCVgkh5lY+BPd4VdjrHcbnNrl8/xUb1SwjEHMKBZKdt/EALaTM+kwHo5c+70H8qDcxSWo3aqZuSNiCGMibthfQUwJfQMuPB1CHaAZ2KujGQyXhQLj9hddnjDYGZxUxpnxWQpK/XVHfVTXZ364DjvFO2vLyl/NAS6vbiSy9atdayn753z3b2G8rLfLqypPYyvUc1hdpJ71XM/FBawvzios3MLVhxZtaKswuqAwt5Qv+IfiOK+kV0DVHuyD/yOyJu5efQu+/RkDj+ljziSUc+SmnAE/3n/x/RcXni18cuovj1MIrCxEF/JvW+P9OI8NGTcNNPQwoWpdWf3mn3g8JHFD2LnvuvKuqd47Bj3/36V+3Wj3+oTsdJsrK5BcSyGABrWviwBABihRdLU1lUQhi+7EIH5LjrWQGzmE1Jwi/Y5aV5MQbZ8yW+5zYtDYDjp5DeDHQlXXKiIQQJysIVPhA5I3V11iUki01YYsscvIroMwWYFC7VAZHK3Ol0fKSVQS82uTCICDNiDpx5cRgMkKWsTLe5mi+pyyi7D8wpnzxMQIBHuo8pPuAc1++4pDZSFqbmg2gwdDkZ3EFSigFwICiMYlzx07mCX2P0MI2ZlKrPYhq6N2sLqEOY5pOElzQnza3tHVe9x9UmPnIsFZ05fcqfzSldaTp8dSc1nrF7K6u2vrdvG9v7ipuy6888L1s9aAGscYiW5DKOkRHzqdWrvk4ArSE7UbIbz71kqbw0nfyM/GBKxxLyRH8YQqc9G0anpNb77afjMp0khY/lDziPaVicsxFpngZ63uNIRENFLl7oh6ETaZ0nISGVJOpMeXdXHYo8aGa+laZOKPuSzs/UHauUWDwyO1UUUBO+MITTXNiYwierCpLwC3Mlu3JhQWqymIBU+rm5GbfRWWXGRyEj9RoGAiAzyZQVJfEWpmetJMaQFzCuXrhkLz//ol2/eFV5zQgEst0LaFQF5cOhJbLjBTpkMeFZWccsASbFjDQHFr8wEMjOtxLjCNMzUpdnbU6MYHZ21m39CQEkpTKPCfhjAm0K8Cv9pPxQh3FjktIJTAldo76zevEQBiCm4FNruk4orvR3MQExjWTWMqrLhMqcK07Z3MVLfmS1HqgMs2oPlUEM8DLTaorP0V2YOUrGZxJYBcjhHeub687k+FjmgvxQ3596+podKI/37u3a1777Y/vG938o7aDjH/bodPn0dcXW1rd8hoEVfAuLs2IyKatV+MQXn12bsAtqTxYtDcLJuferx0hxLAxz501B0n/xCy49ho3eRxQvQLwoJwoYexD3j7s4DXrWfx399rvIPyIqw2aMnZ0tu/fuT3wPPcdAcxZdtdaUanloDUksyog0YoEI9SxLdd3dr6Ptu4SdLRZsYSJlz127bPPTAp7Ub+bTWZvPoZPY1khpVrmxgg0pzzr9IPnl9OvtJ9dRfn6ghdulQT12NVzgYrCMTosdDgNh+s1XsymNsJhG70N5TUoLK8qGZ0qNX94PC4uQ7JSDkXdWtaGtcK2MaQmX4K7Qq67H7xL1VhoA6j1tp2uYgUS/by0OhgWKKWhSHNWBuuVlfxOdbbNoBZ6PGCiHXna6bQb6PX920SlJ1YEpv4xs/47y4iy/sO8eQ4KUn37+Odvd3fRBVU4ZQuKzFp8yYrroDfmAXrUaduvB6LZ3ypZUm7zw6kft2jPPel6qBP9OUCTp+vsIv/H+MoyicPGw8Vgnnw9Oj0fB9T/vPRhIAzhYH8Xz7ncRRdrD8ZQdG24k6XeR9L+pd3AKRY0X0dF9zG9UiuLG0ztvonOxI47pKqZ72EbLAB2LWfxYpwM6tUgNVJySdJT0YyPNrkDPhymID8BLkvKXJF0uLMxIysquVydkoQ7PATWSOQnAcAnGBzJB3ZfLEhaVm/ERgRJGilrqi2DEMLIpqeFyk2kG/5jCY0BPQFZaaZWLEQls+MlJvuFesKmZOf9oJcdBT0riItULksDMmWPvMrqOmj2ue0bdscuZCHSH7s60G2Hkw5J4prTHaAS1BSNxwe5UfOXp58yLMbalKTHLgJnEICPzHKjrE/NzNnvpouXEAJPSPoqS9FevX7clSfa5mbAPnl2GbEvmYxdLSwu2xGm9Sv/evVW7e/eeyqv0a2XLHdbts5941WZKednwM34ACWMELL9NyHGgS0bawd5uJZxoJFV1aWnONYcDpZFT21IuBlzPk55EPx2F4uUYBOxHoVNBH1E8U8/4ITI/Ef8c6Tjd0FBcs1Pt9u1b8pD9LFvZ35+PUgPUMbeFmfNmQQlfa23rOQNYqJB5AX6umJMtv+SnwDIdlkmPC+hhXjksUlF+StIHxHoSFGkYvt6CBixGIFBk8nxQQmq8QDLFPnTsTwXoitEALraJstafgTbmxzkCixH42Zl53zs+NT1ncwtLVhBTyOYmZN/mPTwzEUhqAO3XqhcgBhgc/cMWW5ge2159Yw7MQf7hWs8I69d6jiYiacw99fFNMVLVmQJkgxDjHooo216MUww0I4k/IYBTJ0wD5vkvXbrkUpzdg1NichzEgZT25brSIjgxCBBztBan8zA339xdt8WpvF2Ym1Y+LZ8JSYl5cVb75uaWSyjqRpvVqk1pBWgDJhNrTsxb5RLHY5ku7/086bg/nXPCZ6THWY5TQU/XdgmhjnqfO6dCxTlqPD3+HyXvKD4qK8tBGaSjk2xvSDocyg5sS/qrw49LvCG5mC5DneYLrayz73a6kuYCvDqQ/kkKJ+zS3JRdnCnahKR+WsBkWkvQtpTKk1J+SWXp69El+fWj52IAuoApcPCGjxYKgKxLD1OBAmumIMAUbZJz9GQfTy5dlF0via0/ztPLF0o2ObVoCxeuW2l20UqSqkXZ7djlqM3pMZVFjsVHTClSbzSPBPXC2u427bBds0Sn5r+HnKrDtQDF7jnfVDTGGL1I7YQpg/ajhgPdaoeGwF/TdcuXt/rgJO2vehx0BfxxRv0VW89Sqs9EaVaMaNLTCNNy0wJ8waczS7Lt5+bmfR99vbzn5WRwcFzq+PLatu+7X1A70GbPPfOUz3J0FPaq2qSQzFi32bVbt9Zsc6dqRWk53TEWUI3bfrnuOw45hYhDOdyO6PUDr9ZRXwjMOOojkV/8Oh6238XpyI+XPNApnZ5jOXDkAtHalAPmFDkwxXs4dgnGovjty3sQReUZFDb+7Mgd/fE8hPM+MJTUMDRO1ECPQlE655HWYFK66gQkj8rNccuMPHNOPUctO+klIZH5PBWdhpKwPp1GZ2Uc6ikDe0uL8z495Y2llkISYyUjGZ3IKlw5RY2Kmu2DcgL/kZ/iwjRcU5D6jx2aRNMQmAsM1E1PCeyy12W3M1ddlEYwwRSYbPuEJK7gCkcBa6pe6MisQwgvlSLJjJE2w3Sfb42VFERCsw9fT72szFz4JiGkfNT+3Os61EP+issqRuLyjCO30Bb8gBCvC2HpoCENbH3GOBiHoG6sIvQNPNlw8i0j+gx87u3tSLqXjVOD0/Ivqr4YFYwLsPZAHMqefeaa6sRqyZaYwNM+WMraAvZJ7IlpAGCOxGYjD1uRL1y4qHLJvOktqX4SFPXdfvek6TzyPh303rGCe1SK0jmPtIaSkmb0HVudDuWCTB2GDTTKWKom2zT5Jh0n3CIpg12M2OMb6Xmp8Qvz0z7A55JCj+jQXBM/+lOTH9XDw8Hx/T4wCPJhSo170mfe3Z/J0eAcWgljSAk0ADzL1JQAky9OuN844wcyEQ6V7qHKxWe1UHHchlUCxOXegewdgO24AD7kA3OjXDAcDydAS9f3FYDY6NTAGYdCowE4o4AhwBwAPesXlSYqOqYSU2jwDwQacXnGOo7CJGv4pQmRl+rPCkDAj5lEOBjCpaVFq5T3Xeqvr21I08qKCR3a3eUVSfymsUOR03ouXVowjsriKzcvvfSCTIKi8V08ZkaY1iQPGAXv8tq1697OlP8R+v6ZKN5/4+5J03nkfTroH5LiBRtUwGHPIu7lfjF/6MQzERCAjtNQNwMAup6QBGUACeAg2YEC01IsHUViAHi+IsvClbAizSyXGrNpdb4Li7Nuk5J8sONRcunwABrwk2soT+QgyuAj9khGxg5kFrANNhpHYCzApSAj98qbGQCkPRtWmEvnG/M+dab0qU442Vdpk4eACPCceQBMAdVfnO4ZYMP5LWFVN8DPHC2OuAkHvJ65jJXWL3uZOHwWC2ZAOqAa8Pvnp+VkH7g/cdFgnF0pb9R9P61HqcE4mLrkYE5nfPLjW3msc2CzDmFYQMT+AMrFNOnd5WU/uahca9m7791SNixJ7vqU6LRMqkpF5oCyYiVjxHBZfcg04/zFCza/tCRtYUb5sJ0ZZuMt4e1P2FGJsFFf6qfjPvVgioeNrv2+5zcKRfGho/gjUBR2oOOvd91Pp7dSX8c+K0VxHzb+2YhOyJHXXcvm85IG19RHuz7ogxQKK97U4dW/GUnXI8a+5A4EQKma2ZSvrUfCoOrSMAAdQtAOov5Gpjmj0XRnJmIYSERXkV2yKozSYscfhcFG5hkzAZwIw1lw/tsU6Nq6FriEQvmJAQA4AApwBUYYAMBlyS8MAUZAO4sl+Huj7hxWwbOgs4gZyAwgjo/IE55GILx+3RwA/PoF9Gx1DSYCUZWe0vGjq2m0Xl6+QCgrM0gKBWD30244HswZHMuBYaqs58/Y1StXbHFh0TjEZGV9w+otxjomrF7lk9bkARDFoPW+OCSUlYO0GScB055MdU5OTdkrr35Y2kJGTEaZqq2eTN86O9HiUd94XBRha6Djr3fdT6eDPtapH4aiuI+z4nHyVWfqKHTum7duCjcHPkeJZMe2p/7MAUcqP0wCCZSX5A1HSTHvTWfqqb+UXXEi0Lt629eGXjevI4BnUC7pnRe/0OhB5Qd45OV74eWPFO4A7g6AVnw5BtBkxPtLccCrHvwmYAaUX4CjLgCcdemk5Rt3FN4/xNlLl3bwvBX2KC/ALnADesIDro40HxgNEh4mgePbd2FcIDAS1xbkD+Nx5qJntC+/tBEbeVgrwMYYH8tQvfED+Hrs6w86lFVx+AzWkqR1vdGyzc09W1nZtPJexWcQUP/z2YJrCONJmQrsJ5DJgw3P5htf86CyslEI7YjNU2ol/Z3ehZ8kRX096hOPm+L53ef46133k7eYdzJvvsjhh8/9FCWkvjzQRZkMyiwiOmJEUXqRi4irQf6QA1ECJwJkcAon0CTUGetSEdf5WEKDDouw5Fz2miSr7Ho5H31XkhycmctLQgnnfIK5mJNKqWesnUeaJnqZRPVC7ilFBeAUVwoSysWIvQ8G6je6ZjR2TKATclTfAJZDSVBijgs8bAQaA4jNhiWYngLgqCHq2KggDKR1G/Jvya+l+P5MaQG4XhhnJA5KxVVRkM5I6YN2U0BqBc3A820prhgMaru0jK6YzRhpKIxsHqUvRkAZWEgjb+bxYUBeO9UlzNV3vJ042NKZAxIfrWZckp5Vcqm8z4LkBE4OEOGsAUyKeqUikyYpx2e60nZdZhd76Pclzbf3q1bvjPt3/DnooV7d8/UBTokDW1yaFYPuyoTIW1vlXL13T96qM4xSFU6MqR1ZfEDw3rvo7yv9dF9fIp2Yi9Mw/0HUH0atpH5D36G/yB11VD0kbM+dwM6JYLG/uH/MPSw56MGgS4YjF+6Hkgo4CsXTfBKkvujgYkcb9jIfSyRrJBTr2n2kWdKYqTWfz1ajp7NSr2XPY2dzbhzMIMy/08EZDFOjU19ejH5ILwzM4ZSG/vcHLlWZ3uKk3TD4hV3Op609vEcMzITz8jjmScgRMABykMIuXeWQ4B2B2w+pbAm0qgf1QvLyi9QNL05x3A9wtxROAD4CfVOgbsqbL9DWneEAfB8f8Ln3HmPzX5VRTMDD6Dl1IU2Yi5sNOBiX6kY5mYJD8lIlx740G8ZSaC/a0D/LXauFPQOAXw2UVMPyBVxl4l/HvXzlso9lCL++MIq1/SymYo6ebaBoMuRJG9bZtaf8+MDm1sama060u0odQDVCh3xcfTGebtz1nvacqNeH7nNDaIQgp5JK0VeWY/K+Q6eOc7Xo/lEpnuaTIO90rD93sAZJxSIPJH00yAZRnqACwxSCKs/JNnzd1QeGvP6Kr3D3NxpqcBjkcumta5ew6qAKHAACCAG1yBtfQIFchRaQUMVRqx2wDijloWcuUT1dGBLAAi4Kg/OyAnKeB5XcVxqSF+m7pqByiVEkGDNAYvKrZ+TFxznIH4JVdRTfv3IrBuC2OwDTM1Ry7Gmf08dDZcMcol0wLbxde23DtW8NVrphlJ2Tedmiy8KhQ1/2yaIjwvmcfb1uu3t7yrNts1PTYhBJPxm3UWOnYdY/0qnMBHgYN1/w4TuBGT9FZ2Njw9uSclMeL+wZKOqHuPOkeLpx936TSnF/mXrlctCfhQZxj/7EPYMYDXr+IEex6Tj98fvv+/0g5sqZsmONOktk6aRMLSE9GdzCIY0h7/By2JJhO7E6uUvtwBBIEynGr4MWCYhtjRbRu49Wt2HrBsADfCRqAKW3mZ6TLnHDYBgqMmHk+BXzCANtAqqqQV7hIxKKJzMDRxiYy5HdretI+h+qTgdIR4GY03aR6i7RlR5qvmsPMAnqi5HSYxbOpPBTGUNngDGwOq/HAPQKKHvEMCmPfPQstEnoD5gaLFhK+FZj1jhwIAYa1/b2ts/bEw5tq9Vs+kGgHJHFAieWNTdk4gBwDvXI51jRV1Q4zIlwajHxIWz7e3fv+bWK4LhXEU6lqF/gIhrk9yCKxxkl3qhh+8OF9nwwvtz1np+V/D2Tx6DMHoaidEZNKx5+1DjDiIYALAD8ueefs3mpl+E4bwbswiIWmooOSycmPINMSHrURySPD4ypNSkKEsrTlYvKFqQtIAVUgDTMZUfAIU0HBOABsPgRFSlJ3rokDJl4ushx0lCH9rRhAIAYYCl/8uVz0x1WzClPV8nl3ASh5ztoVQ53gDqUDfB2pPJ3BXTGGQAwZaSsSEvUYi9Hrz64yCxhXICz/CkH8ZwZoUEoPIODtAhlYwEO3w6gLKxOJD6HejJfT14MAhIO+78gP7Qt6rO1teWf02LNPW0Fg2ZrLp/KbjOGcQiDQbOAMQathoVA0MTkhHIPLfewFPW16J0+DnoSeTwsea/m3fNCvRM8IkXpjJpWPPyocU4n7Mdx4yu8TCmhSrNYBtWUDkQe4UUEaYXkZZyF0WdyB1CALyoLYbmK3h0N5gCnQ/ZAwjXg1gMHrUt8x7wkLmmFqKIwCAYDcmnvzwA3ZQpaA2F8VIcfEkHVdoCqA0na+7p5xddFiAPolbeuVDhnIdaShO8wz6448C3iOPMJFZSjyEj/lurjteulo7SVbqcjtd9BL+ah+5QYZNhgRGl5Z5RNDo2oF5d0OazTzylQG8AEUPepL6PwfKUnkvisfeCcvDJf0elyGKaYk9Li3D3andOJ+aDozs6uL9eNzgzI5fMu7fkoiVfiISnqa9E7fhwUz6PfDaNRwpwHBVE2jMh7kOujB3Eznj8oTJz6Q/bH5W6wo2PzVdaun9aay3Oya8I4WBEVv6N02DTS1i8NS3gkflZqJSpwN6GOr87rcka/rsr2QIJtHXLRSxEoo/zY+MHKOf3fAzOSGukLUwBAUrulyjrIFOlAcem0rtILjMw8eaqIVFJReq4l6DllIr1gMqjMAoaXSc6lrwDgZ+61JVH1zCcGlRjz/84YINLXNWXimYNcYXngYwaqM2Xxe6+DVHsf/1BIlYlpspaYm3+YciyjEKw0DKyCsYdkMiPJXrR8Jq/0Mr7PgXqxmo6v3qLi87FLn15ULNR5FkwdqDEa9ZYVJ6dtY2vX6jBKMRa+N3Bvfc22+MTV3r7tbO/a1GRJGkVN5Tq09bVlq1Z2XXtzjcC1goenONBGBdtZ+vJZiFS9DPoX3lBwEQ3KlxJHbmCkATQU9CHzU9xD0qgNG2oyJKw/u9+pr3t9WXPP3nNOeclPcNACQBGU9JDufSDphTYAIDn1dYx5cnXsw7EAepJzKcs1N6TKvX7VpUN+kB6Sn2JJYpGHnsuDOkYvKEhlVHdCKR91eOI5E9DzIOspGwwI5gTwYAiYDFKvSVMg6oqRwWzQTljh5+nKMb3GCLxPD8JsIgahtHFeLnKgIpSJfCgH6Sp3JLGXIGIw+tWtx+V/mBq9BE2iQ/4CrS8+8uqRLvvmWW9fsOmZebtw4bIfsNGVLc4uO9dGALTuOenWP5ohE4AtwuyTZz89p/7APFqqQ1UMoqU2aCntqhjHzdt3bHd3X+nnfbtu50AaiN4VHZfv1AN6qkb9+l1Eg/yG0VnCnjspSzUxhfDryA0ri0rZ93cc7TQaCvqHJTp75EahePhR4wyjkIYAIOnNtR97LbCwQKaFbdsDC6fK8px7luo2ZdcDOjo7FBr5uOlCuuHXOUfMAaDQiIKQQIpqq0x0LzApfSIeqeSAWP6oyWgG5AOIIcoCRSPjXgZnVBEzEDSVBnlQXh4jiTENSIOVhT7wdwR6wgeThmJ7fKUfHM+VJ3iWh3+lhiJ39J/K6mXmVmBF6nPvJ+PStnqCZuADoeSlfDmWi/0DOdY6TE76hzcuLCz5VCN1b9TqavOUfqv6ZdHOoXGIKCZAs9FQ+mTedSbB8dmTpVkbT+Uskc7ZbqVht1bWja3FrMHnu3aYbDB4L7TSOiuF9znYPQ56Enmchc4F9N5BexR12LjfaRQPP2qcYUSDhnTYlJKS/XfgK744BBLJ6gAB+AoLGDjZhd9Ws+XQRXUOkm849eSyMgNcAAq1GSkcVPOgCeDUuHLkpRK5FE0wwNaztf3cOuXV3wWiThExCn5hLvRtNxt6AGHgzuN7vkF1d7vd/6JrgoY64WAMR9diEGgFkSZBXh5PeaGKh3EJ+XneaCYB8KwpYHCww4g7g6CUR5kzqMf03NTUtF28eNleeuFle+2jr/mXdnLpjG1KZefEYE7UKRUnnHFwZDjvilOCoq3KjL+gfRWVTl5q/dzSJWuoqVdW163Kl270nHfsAPLW62/BB1O8v/W7x0FPIo+z0H2gH6VgcW4Vr8xp8aJnETBPJdKP5TGIBuXHfSgbm1+SVqs1XBhl01mXhkGKRhJVcRWUzydx3DM7w2AALvF76fr/vWJEaTvo5FyiOii4DhKegybCNFoAIsAkAVa3sehHKBFoWHSi5w6hAGTSJm/WFPgcvn4BZJhW64ESR75K1xfHiKNQTO7Jl/qx8MhrpyICXLIEJM7oVHa0EiS3A1+5+x/1UiTMAMrj1aVeNINctLYftT+MVzCvL0dd5VC5D5rNIPWVRyrFUdlTduHqNXvllQ/bR179qD379DO2NLdgC7OzSrMrkMuuV/mpH8ufmeLjODIO/6xWyj5zwKwA6/ThebnCpMrLibzKS3GigU9ndlR2CNGukXsUivd3KJ7ug9yDaFjYuF+Uf3+YforixJ3+6z09pnOR9AEMwZ2V4nEfJv5JijqA7MFKzQeKsPkAElKdDo9KTGOQF4tFGGxjlJ/BNcwC1pHT81WaE2WKrllcE83Ly8OBdSSVCUNklcOBpY7p4ER9pvcKOA4OhWE3XTSFheMaB3gBKefkYTuz04w8ACDEMyR2WFcvcPbeawCmArn/scSnPP7yRZEfafiKOpzKh0rC9l2OoeLaf4igdHCMIRCzjU0tCc96AFb9ubkCY4NJ+T6CwPDGU5Lo+UmblYr/yodetk9+/OMC/8v24vPPSv1nhV7Xrly+7Of8cXw2JzGzNVgV8IM4shm1A0xTWoWvLtQvH/Koiwlsb+84c/T9DCo6dR1GUduOGua0cI9C/XnEQRn3f1LUAz0FCL8PQ/FKnJXicR8m/kkK8enySLB0ls8ic7R0xzd+YE/qiauuKLN8qQW1lMMtkJ5hamo8jMifeBly+sVEQB4iJz0rOZf88iOcF78X3iWQwjMt1hYw8PZVbQKnawIeKoD2OB+1wVjSzRHuIukL04KBhHBh5N7NFcWNmowwnDpLaTx/mAN+aCG6F9/pSfTAdEgXxkN4RVPhGG0I/rQdzyDaJnovLl2Jr3Q51x8TgnK4KaGIfqKPl1k5Kq/oXIOlxSW7cuWKXVhask998pOy+Wctn03btcsXXQPKJMdsujRhi/Nz/q0B1u4X8xmbmyrqvaUd9OXdsk0WinbzvZu+Oi9qjyNuOIBG6VfxMKeFexQ6LY9h/o+THkrSRwU8raDxypzmBlHwl3MgDM7nGChxUnXU29TPbXZ+wT71mc9aQvYkJ+UAwlxWgBIASa9j0gCkBfAhikTKfFtoSsjgk1YOEKVG8qiQrrLLFk/wqwBtuY7sdmYBHLjApdcJKakvhtF9Qqow32bvjgtYYiqCqYrHdtuUmIsCUhaBxlVnoQxH+VHEmd5jpNzXtMv8SKT0zIfM0QqYNlMZZC4wsIctzMEbHChJwkxLBsmtNKW5dMd1L7+O1wOmIw0IBqOCJbrB5EFy4iCKAQMJh3iQk0h1wlxhw4/UouC45qk0BnEqDxvASE0ZM2AMQ+aVbPmlxUU/GpsPgjz/9NM2VchZqcCHQtKWUXtO6N3wkdAJMQq+/Z/T+8AtzMyaWsHX8sOwOYdgc2PTpb33CzIdgaK+MqzPnUajxomHG9w/RyfSwqGVOXcf5PRvKClr+KG73l8E9uj3kSiq4KiVPGv4UQmpE6Rj16XMF7/4R212bt4askv9O22ZrEsuQIIdzuARIEfUocL6IRl0ot7LIz3KiGR2UlgkGXY/ZgLqeCBWpPXmtpHmet5xaaxwJOXMIVyj7rsqrvzpxDzGvgXq5M+7RE0nffL2VXK9cmCGEBLJGvKTfS7ugIRVaXQfDu/g4I5wHhuvl1wC+b1usDS8hioQ5YKidxFpF9SFuvq6fdoVjUHXfDOAumFz8x07HwdRgn46kYh0iCcPOACV8RJgrrBSj3w5p3BxYc74CCd77jm0hPozTQmD4KOdpFvm0+HVin+EhbhoOLQVH/wgHzSy0wDpZem5YRQPc1q4x0XxvCOg4+L+503nAvp4YUehs4YflZC4LnRAju4uXrlsl65elcTicEwO1AjAATA+ci026BttZO/7BysEitDE+tWFD+qJvOGVpJc3KjMvJFy5dKOTBgpMwju+/AGyUvaOj/KdkNQFey6dlRZlCFoCjCV60QoJ2JQmuRHbbXnGEvRcKfg4AmMFHD/FlmKyQ0vg8A5MBAc9y2G8vMG51CC24oWR/JCeMyH9IslpOv9aD3kItJTRTRIO9eBaGeEYAyEOZQF8nR5j8vIqfdrX5+dRu/Q8qXqz1Jl2Jk3Azsm5M5wHKKBzzFa9XnUzjNNy8ZuZnrK9nR2rVPbFGDL++W8G+lj4wyKfyEwaRlEfC20wmOJhTgv3uGhY3sP8z4MeGvTDCjWsoA6cEclDkkQvnUFxB+dNtB54dMNhk888/7yr1VQViQjogSudm09V5bMp43vxAJ+PVHiaLiFJq5eP/wUPAODpq0yA05+oeC7xBErAwpw2DAR1mblqzAJAj6Qlb7+mwwI8JD5gQQ+DLQASpQUwWK7qq+tUbgYPPY6ew1A4536MxSnSxTkDHwkPyDttQKwiSW2XDgHe5MhT6r2A6/vgda0kAoAJQBX41QXl1o3nEQ0iOhMQk2KwzYGtsnndovfiTRD8ke5M6aFOMKrv5kDIzBkdZg+gHZepolsxLb6vn7W52Wm36Sv7ew52bylVZG6er9skrVHdV1qNsNRX5o4zKJXBM38ARWX28p2BojijxhvUT8+DzlqOB1Ho3U+YAmCCO18K6fE/SbPN9qWXX7Hi1JSfj4fkJk+kLypmNiV7UkyAj2MU+TSUS3sxBSRVL2yQgkG6ocbS8KTNM4DONlF+AbIfoKFw0S+Sjs5O10Si6wFv0P38rHmlx2i9eI+ATxhU/VB2TvRl9No1BhF5A16YAmVC6h9Kc2E5KwwAB+gBgaAlJsA9ZaWjAFBPxlVy2sG1GqUHI2CprS9kUhuhvpM+sdAIGAj13Xnkj5/K21G9AvPTfU+rwj9ifJSNI7+Q9r6gR/k5+HWPpGfzTENSnZ2D7XbDKuU9Mdxx34Bz+dIlSXO+cZfwvfgwABySnvZg266bYmJIKn7vjT88Re85cu8n9ZdlkDsPel9AH3Et3HlSSC00jA8oyeOFl16yq9dv+KeV6dDkiW3PjjpsyKTu+SAlK8Zc2BFdjcul2+bqWYwHdNTpOW+Px27v6gIguAngGSObQhx+fQ+6JBHMwu1ihY0IW99VX8pIHn4dmIsKCFR98Qyg4xmZBXUbcyGaVuzloycHAr/P7+s5xUGaA2SeUl/MHRygxPGM46TZtoptzp52vjCzvb1lm1sbtiuVel/2dFXSlQU4bIf1rwWhvYgr+XiDuJT/wsB66QZtQUVT+kEbQROBMal+uqeZYDaTAjP2PB+rbDUaXsby3q7vjkTj4tNdMA8qs78rf5krfAdwRnb9jYsLlpPkh2FRp/CmHp6ifhi595P6yzLInQedGfSnFeC0Qg17hoSLO7dfe9dHnI2XS6flF7EoGsT5XKaqoykYg9ie56Wr1+yP/vwft7FkWh01qPgqvXd6FrWgKmJfKrC7A2V+IMCyPUQswdpKr0Oa6pBCWxh5R7XGT53Rm1DXgoDSV2fkGtVaqrc0UHdjTA8chrBMxyGl/IuyUsmRxHwwoqu8vTYqPAtciDNmKZfgfB/e+QF5qM4+T69wPsquWoul+P+dg6YkJ5t7erMCHQG7sW/16q5cRQDnM92qm0wOAM/XYMv727a7u2G1yrZU6B2F27FdAX999Z4t333PdjdXrLyzJrdqhy0OsVT7qY3GGAHlqCrl5dt5eyZMmImAYdHOFBpQsl5BTaAr6s3hGnsb26oXS6XxYyOP/Hd2bVvg39vft6S0sAOVs1ap2s7mlqUOkvbRS1fsU3MlSy7ftSRLfGG+qnechvXNOD2onw5KI+4fPevvf3HqDx9350akRWcf4I7zC8Fw+t+jnRn0EUWgO63iwyge90yxVebTw1OpUDEI6cOinF/4xV+05194UXH5np06pBqFvJGaHLiBlA+Df8fph2WsdEX5qCOzSg5+g8RyNVb+MCBf5KK4gJa0JYBcwyAdJK8yU149QPOf0qWIbt9zLQoqvtKSIyQviCk3vukOo3JwC0RoEZwV12kFswFV30HGn4OR8pANUh+zQ2XG5m9JE6i37KARDtpo1WsC+pbtlbetWqvI7YsB8FuxWq1qVTGKWl1O9xuba7a6vmIbG2t29+5N29pa83QjbYIPToRZBeWryrv2omvK4u3MncrtdZXD5GINPd4sjmJaslzed7ODY7Fa9YY1azUfE0C7IBq7/JZVBsyCxWzOtt98y8o3b/rXfQH+edJRvyTj95Hi5Yi786CHbrFjTsLrPhvF45499mgUpQ9Ily5ctFc+8lE/656jk+Xtg0os/2QKjwE8OmxElGlMYFKvs26rIYBhWyO9BHY1vMs00tYvc+jhmojKU4yAU3gBalLaAe7ApZ1CCBBtqbNuI+uaaTCfjlPavoYdVV5qvZ89PxbkNwdhuJQkA6WPeoy67INqqMCozUrDR+JhEl5GbHSp7gJ4p6n0Gh1r1aTGC1zbAu+eAF8VqPdqZdut7FlZQN+TKr8rW3pLknZte9O29/eszhl7KheS3L98Kr/9StkPwagKsKwrYJ89VYM5emcSs6IN1EXhd97WYbpPdZRfSoyA7+6z7HlmZsa1j2AaMF7RDQeT6rcl4LfJQ/EYqShNl2x2fs4uzy7ZJTHa/bfesHG9G9r+PCneN99Pipcj7s6Dzgz6iOP4dEnvOqLoPvKLfvsLGw/TT3H/KN6wsFD0rD8M98QP0sjs5yTtFy5c8PPvUeszmeTRZ5hc3Y7KqLA+aAUIdcN1GDQLQMI3gXRHUisOX8JlShq/sJhGXVTX8BAptQK8Oj1SGwAzSMbAWG+wjDR9sE6/fOnVl7j6Mtew1NXXuQswAJwxAI7oYjENhcDmDwwDwCuM0glfucEvMBQOl6xWJdVln2/tbNvmzpZtlffsnqTmisC/tbdjOwL6ngC2U1G4/eD2a3VJ+5b/VpC8LdVd+ftuRflzci12PtpEG6kvJkaeXh41tst6itljGDQtbIDpUVbgscAGJsKiqUkGUMUAFMPD0RZ8LjwrZgqDBPRT+YJdmp2zifG0dVVO21y31u2fWnN305m4RxyReM9xdxqdFg6/sC7jZHqRO41GDTeI4nEfNo0zg/4PCtEYdEAkCnPIN55+2p569llroRLrOXa82/I9ZkFYrniRdNouElXNw29QsdVUkmrOCvxaz4VsBvoQaYfqfKiaHNQB6LE0WdWGVsChHZy7z8Ccf0DDGQXx+AdjgRGgtoupIMH1azAYAavL4COHZMBZZAMzYBcW3QTGCchhRhxw2ZJkRnLi+HYc89vblR27t71ma+Ut223WbbtRsy2BbRNbuVwVM9i3ze2yLa9tWUUawV61IWYgFb8u0yCZVR4MRiKZOd+eb9QxtZnxMnMs1wH728WchHrXSPjiLU5av/cuZwHSPHhGHEwkvhnIZ7pZhOMqvh4ygMd4STYv+1718hF6JTEu0BdlEoyLeX33K79jv/bL/8R+8t2vW2PrjrXFtJIJxkUU8JzI+8EA90Gh8ygTr+YPJcUbhS/azMzN2+c+/zl1WD5m2VUHHnc7GgkWOGZoCkbWdeMSG8B2HcxJ30Tin53SY+Kwyg81nkETmERLfiz+aflcuF6KmtaZBS8IcNPrdQ1fZlQfDQTpjKRnqsynBJUGc9ucH9eRfctBFGPkQVhJWLfnJe1douuXHXBNhWNPelPaQb0hsMoO39ySei4VfXN7wzb3BfZG2Tb2t+3u1rrchu1JMtfaXStX6ra+ueOf627K7t/ZrakeCStMTFlhctpBn8sVbWJiRiBlHXzJJvIlMUvOuQdsMkeM+XI6Up/0oQ31x68zYNWPujMSTyP6GQby4+BM16z0DOkPsyyUJp2Zsb4fVf/K4gXLq3xSSfw7/okE7VQWM2zZuBqXdM+L4nWIuw8KnUeZHgB6Eh7sRsk0CtPPlR5Y6F5wwIILNwKMOgvu7BSm6a5cuqzOywo2MQJ1KADHohNUc8Abhu1YkKJ7wIqkVueT0mot3VcEPOzfSr3SO5u9HdTdKkBF8kkPUNoOSgbbBH46JVNdEEdONbC15VzadyS5lS6zEi0BiLPtGH3nm/AwFgYG25KSLanQLUnVjly3w9didK806vWm7e5JPd+VxF7ZsOW7K3Z3bd3ubGzYvZ1dW5UUX9vXM6njNdnfBxx11R23+n7DdrerVmtI6grUM9MLVirNWqk4a9O49KRNJjM2kUpbTlI7PQYAO75PIZ0T8+O9AFRVUazTX5eXTWVl7p1z79hzEJ0zAFPw1lU8xitYkltSvjCASi3MyYut2ji20JgYsiIUpFWMS4ovLi3YJz/2kl26Nm+ZUs4HAdPpHEpPT6NSm0d9ZER6FCnZT/Slga73/EEUYeE09yAaFCfCTtxFhUKD+rNf/OIXbGqq5GucObyQo6PdzlXjBwkYxTh2SveIyKSf+v0GhQmktHpXEbkPnn0PojRO++33c+JagLz93rv2lS99ScBpqSNL1VZHnJkq2sXFBd+BxyKSiA8eHiJ9BXdFZfS4LJDvSzVuKm5DUiosPQ3LUdEOonukm68R0J+XR/kAXlRvfMNYSLB/YSiBh8FglAbzV9IUAAhp+M45bHeVi3CR7d5UWhwz1RSjqep3YzucC7+6vmFr2O17u7bLtNheWdJ731ZXpN6vrPt5c86IVMfJ7IRN5CYsK3DzSa1mrWkNcQE/lZd8XQNh+6zKIwe0xzIpLBwHKYN1fDOeTT4wTc6nx1xiFoQ6UgdUfuqJFuBjJKoE6j7z96l01jZ2dvzEHb5vz+rDgsBcyMp86HI9YYsXluyzf+Rn7BkBvyFVvqY6ZYX2vEyAwrVrduFTn7ODwvSRFgGdeO+PSKMwh/PL7SSNkvewMPjjaHumZjGhEFJMlf7Gl39jVNDfTycxdX/V+/3i9w6GyPX84uS+POh7GKVx2m+/H+TLb1WfH//oh/Ybv/5rAnfvXHd1QLZwXrm4KImGhBdQ1VhMtR0kZCvrd0928U65bHU1ns8dS5L5nzp3U4CvYkMjjRnUknOmIFAitXE12dF1hWEqDCmO474htdy/XqM8fPmu3h977n3NvdJ10KE9yI/2oDYwlobU+AofiGgE4FdrNdnvVR+Mo4xVSfaGXnINJiVpXy1XrN1oW1bmCQdY5gR0JWmVPWkrOxUxi01b39j2zS17YhabW1t2d33dllfXbF1aQ1X+XZUTU0gtI7ubwy1lb6cF+rS0gFxYUMPmJbQPVHRWA7p0UXmR9DA0Bi79rAA5X82n3+nZGZtbmJemMWPTpSmbn5uzi9I6Fqbn7eKVK/Yzn/2MPS1wFxS8KYbV3Ny0rJhWfqZk2aeesYWPfcpaqbznEVH8vT8qRf3ptDTPL7ezU7x8cQf5ArDTQf95qXdT/tHAs4A+nskgij8bFM7j964j8nCRZ+yhh+25iKLrQb8nw3EYxZjdvX3LfvPXf1WSq+OjyEwfzRQLAv2S7+nmG3byUmfFUhXg9ysO+sh2ZxI8oXAMDOpC92OWkn0bDeCxZBXVvVKv+ZTWvoDIQpPyPqvbqrYvsO75SjcBk0E62eVIPyR8GAGXui/AAx4fnMNMUN7wc0bOfZOMmA7jAaTPuAK2cUX5MKDIYCF2fjjPji2tWStIjc7nJ8UQOrbOgN3Glq1LA9gUc9gR42hIhd4XkJpqr3GFZxFSYaLkjGG/vGcr95ZtS2CrqewJpZ0SwBiF55uBTGWiBURz9nQy3pkvAWYOnfZU2ZnH9zUItK3XkS23YrBKBw2B0Xzc7MyMzc8vODOYFSOev7yk5FQv5d3c2rHW1qblxa1TCjP14des9OKrVle7xHto/L0PoygM0rC/rwyjKFx/2KExh4R/EnQs6Vnm3HZGXFFfRvs7IekD6M8m6R9UofjzQWG9UXrXEZ0IF78kbF8a0f2g33hYv9cf6v1vffnXVWk646FN5nOSKpO2qE7GNBEdmHXrKKFVgZLvqbNoxLmlAIKEre1LspYlVauSsrLlK5W6bW3sCtgV29nZ85NbK5WaJCej53U/xrlSlqvKT2FYiFKt1QVO2Io6nZdQOYoBAHBmF/zoLZUFtZlBSKYGWfzD+AOqNSYFDMbnzlUmQMf0Gap4mg9KUudxBh3HBPSKvXt3zVa299y+X1eZd9tdW1EZ76gsm7q+tblrdzANBCpOHDpohrLQD/gCLd+X56MhXWknDDKGVXey81W+Yh71PGspqeWMl3A2/ZhA7i2sTqee5+Vz0o/6omsvXJCHArk5wTXp8JlxGPKS8kzAejtMX4qRbm456CcLGRu7cMFmPv4ZSy1dwVpRuF76ovh7H4VOCw9wHkRDY5+tGOdCUXkD4EP70ne9n0j4/AsFehR5doqtrdyz3/zSrwVJLylTLORsqpC1JXZyqacBd9R+oNgSCDkwk8UwvmIOqS4AMoKUaCcEfoFebl9q8u6WbGeBal8SvLInCSrw7++yuk1qvGxl1CvUcRgHI/ucF4+d3gSoKoevXZekdLNCzT3GzAKAFyPi9B8AxSeamc+mTVCdkaxsImJPgX/f7UBpSYIywHYgG73e6trN5VVb3tm3Tipnewq/3T6wHT3fEsPZkemwsd+21XJVaYRESwL4C1Kbry5dstc+9pq99pGP2kc/+qp9+MOv2gsvvmBXnrlqF65esamFOZuSKs734vkGXUJth2RnabIK7tOXbmUDetXNwQ+pzvJ1CeSrCemcbsqgJYQzEDAVNm7dsaZMjDExXmYveFdVaSf17Q31UfXNi1ds5mOfsXZuUmmS9jE4T773B9Np4aN+1O/iNDT22YpxLhQvX1zSR+r9iKC/v5IR4T3sWUTx5/3X0X1/CifSjF/G4kR0lMaw33DjIEGqsnnkm1/7muzUXcsIP9nUmCRV3hbVgTmlFfaGOgmXZHSY7sS30HOFCcsLEMwtZ6Qqo9LTRpMTBbVb0aZmS1aUaZQeU7spUooFNEhugYyNOmFxT8AA/ZMpO9VGjKS3CUZSs8MiFhn2fFMvm01bOp8JA1wCQhrQo4kw06BOTr0CF2fWILhOm1F98oNhma3JBq5RhmTWViQlkYgzM7OW5yAL5ZthZF6uKEb2yZc/ZJ9+9VX7yLPP2Cc/8qp98hMfsRs3rkrCl2xupmjFIl+YkdQvFWx6bsY/UYXpwBoI9hJ4q6lyfpIPIJRtgY3Pt/UPxOh4Ab7+QfeYHb4hx8Eaxik6Aj7rFlLZlMysQ/vWl75sjdsrVtA7GkuHw08O1XGrG7LpJ6Yt+8yLVnz1FWspb8ZC4qAfheISvL9PjULEidzQrM+e7LkR9YtAH7fpzwz6UEl+g4v8+ilqjJPxjsPFr6H+FE48j1/2pQNF90N/w41UY36ksku9/t63v2Vb6ysCXMcmBK7JbN7mpN5nXFKpI6IWKRrQ8s0x6eCYKsqls5YUCPNiFBNqpxyLRgAiAk5MI52UpOLjGYrrK8Wk5h5IUyAt+hm2Llt53cfBG+xwBv8ODjn2KmF5AYltvyxUwczgpF6YDe8DhsAOO9LhHZEo5gcDd00xl5YKfiCVfoeFNwzwtVu2sbPrQJsvFm1xesouzE7Zpflpe/GpG/a5j3/CPvnSc/bRZ67Zz3364/aRF561q5fmpaKzwKYrO1t5iov5sV/SSsYknf1LOmpPtB86lp/M692I3o+WwfgEJ9yonAI738Kn48GQfHegygmDgGm52aJojJmgrfABkrRa/+Y3X7dUmc09YhhJxUuI4akuzDAcZmds6pWPWPqpaz6NyodKwos+Sf19ZRDFw3D9oDgRszgRLnjdT7EgUdqD3DAaFBY3Cp0r6PtpFL9B91HjBVIevSvoRPj4pfyHpT3sF/JrOaaSyru79sbrP7CttXsCn9TZibyxl21BkjqfRtIzp6ywCu+mDfEZOFJb+Oi6yj2OClCXyiTbfuXeuq2sbtn6xp7dW9uyWxu6l4S9t12221t79ubqpt3Z2rW1Xan/UvXLsusZeKNtlU1Q5+W8tEImDCEwk3Q4QENl8E1BAj7vJC2mg5aBtJ6ekXaSLVhZdjoDjmNiQNn8hH8VZlt+HWUwMz9vzz3zlL384nN2/cpFe/b6NXvlhefs2WtX7blrV+za0pw9c2XJFqakyaQTYlrMkR9IwqocMDskd6thWbVBOsnBoWFjjRdXfmw4YokxrxPTBz+YHZtw/PQetShrDtiURF1oV9QdQM8mJdoYKe/bgqWKwCiy0pZu//BdS8h0SrPwR8xwvKOUVP8DuURx1hY++lHryLRoC/CwnOHIe/wUtcd9NPTB46cPJOhPuJ5/RCfCxy974eMU3Q/7hfxa/+ga1OtHr3/fVu7cssN2XdJ9XJ07bfMzU5ZNq1MTzoGGIw1U0CD9UVU7DOxVG3Z3ednefPembQn4ZdnOe7WWre3X7abAfnenard2anZ7r2F39lq2Wm3bdrVl5eaBVWRHV8QwKlWp4jIBfLmq/lBx2eLLYGIeVV7Aobx+tBeAlxqOms9WXJMbk+O63mjZtl4klvLc4qJNz875sdYXLl+2D3/sY/bC8wL75SWX7hfnZ22uNGlTSn9CYUp+EOWh5TiUMjPmh1NmAb60HWzpdmXfGuU9a1TKvheANfDY7JSJb9Hxea5DSXkVxP1dSaKtaG4xLEBPx/O5ftdq9FzSHsLkoWUVSB2TD1eKuaBBKF5yPGO337tnzfK+5aTqp+QKxZJNXbpobTG5g+k5m37pZWtJ++EzW3TgJ030qciNIumfND0I9PStkShKKHKjUBx8UZxhcY8asUeEAhBQ5D8o70F+/USHRG4zsjwpGxz7ntFoXy0mSYWa7So5gUlL/gxFjRPxoK0OL/VUQKiVK/be3Tv2g7ffFri3bbm8a8s7O3ZzbdVWt8oCgCRte9yqB2PuOIO3oSTbiaTsa7MdMYCVnYq9u7pjb9xatVvLa5JW6uwCtY/SK2v/uoxelNvCApprF2JAAV+9HWpiFnwUkhNnOD7qhiT3ZYF+UcD+2EdftY+/9mG7Iik+ncvIZh93V1CcghhbTunkVbdUq27pTsNScof1qh0I5LX1Ddu9u2xbd+/Z9vKK7W9tOaPjfDxxJgeqT0uygEc3SGYkLXsKUNPVxxzsfFceRkB9fDpPcfyMvV7z6qHCheeAndOKcK2G6q5nF569YWMzk3ZApWEMYnyH6YwdsB5gfs4sNyEGIqaJRqHkov4R70On9YkoXBQ2ToP8IhoUJ/K7z/WeP4gGxpUbRqeFOe1ZnEYG/R908iOT1aFe+cir/o1zFuv4AZnqvUw/MdIWFpPAAGgYRo0lbdWAXQGsxnTXyqpU+lWlRfdnpR2j5S1JyoxdnZuxZxfm7NJkxq5M5eyFC1P24Yuz9urCtH36uWv2uZeftT/6iVftMx972Z6+dsEKuaRtbe9Jgudt6eJl/8ouUh2uDIPB9pVIdLOC8rE19cBta9YYHFo+k7SMVJMJAbtUyNuUNIGiGEAhJY1FdnW607R0u2lZITEtYCVVL9RqRs3RL1gX0OKT0OWa1WR+VGSOVMW42pWG1OmuZcZSNl2cssXZRZuRKVGamrE04xqTRctk82ortYu0nI40F9YbuGYYzfR4xxMgGeyQ1uQnB7lTW9PG8gP4TEPCLGAQaDdI7a6Y3eLSojSXJTEV+Ukj4ku/aDeHaKClaTGDjGx5MRep94xXPGmKBM2prhf2g0iwhMM/9+f+Q7t69ZpdvHjB9zgzN4sq7NMwvKABdBq3iSh+TUNE9yfC9FqnPy28wxdkw5+XtEfxdKJ0Ixf5R+T+fsGLUHgB5//5n/3H9jv/9B/bXD5ts7LrX3ruaZudlFmjMACd1Wfj4wKIfptMb+3u24bs88revqXzJcuyeEXtoj7s2GS7Kwt9mNfnsItESmo6QJRayij5ZBYbHQYTpB2fgmIRDavy+KxTXqp2SvarRJ0kfN1mBC7mvzN52fey35O+aIbR/LxUfXV4gSEjM2x3d9ePnFLCbm/DilpiCmgyLNBBwh622dzSCmv4xTgAH4fehIU0tIjqKzbAIJufGSjGIXPep+KSyjPB4FoGe33c2vplNiM6MBNChSQVP5sfOx8w81RSmMG7lrSItswgcSwHu58QxGYdhWHqEvWTVYSsTUBDYIzlQOr+5ptvm925Y9NTkzbx7NO28KGX7F5Hqv6Lr9n0sy8rbdVRbR0OGwlAiygCXkTx634a9Oy08P2krAcSvW30VO6nUcrQHybq97wTxkoQdKwtYVPT8r1lu3nzlv3Sv/9LkU3/xd4yXJZpnjZ6PxxcEfX7DQp74rr3G9FReHf8BYqu/X5AHvE0IzpKq/dmulIhM+m87NS6/caXftWy6tAzAv38/Lyr+y7Z1WWTfKdev8whM1rNPPFUccIuXbpgFy8v2ux8yeanizY/M63fKZvT7+xMyWZ9oc+sVO0FW5yatiVJyCWYqKQweTFQxyAdBz5yRhxt7gA7bJmUVzuU/csLY/WgH+OVQhsJg3ljYwBSEpY6IQEFSEa9UfnZN8BqOsCYFrDSqmdKCXNqEOfIZ6UNcKQ0p/4WVd/8RM4mZepM5SesVJx0Pz43VSiwbRapyqwBA4gw/DC4mRRQE2JewqQIRsuP4O1tTwcUoLHjEykCCAwdMR22C0vDAtAKSydl12IiyfZZGVCYDGpfBvKOdiOq7MRtbKzaWKVmnLQzvjBjuYVZK3fHbeLS05ZR2/LBDi+C6y2wu0AREOJ9IrqO+51Go4ZzItgApxSO/kB/3+MR3OC/eFoq5FFZ4+WlDbyt1ZfiK/JYZv3ls9j050lRodz1/M5C8fijEKHoUIrgDfHcC8/b3IWLsrPbNpZR20mqj40xyCSge0fGbgZksiHHw4g6n1+em5kK03xpBgCTVpSEni5kpS3ICTQLYgSs8ON6tlgQqMQ8BWbWrrMVtoeYIA3lmC3gyKeCpCuHRnBYJ+aFL2bht9eZKQ8aF+/VfxUzAEW2ucDISjaYSU6MKy9HWrmktA09y2DPw2jEFCZUn7xcQcygoHrkMuNiRpx+IxC7FiI1XeViIVBOJlBG6SYFOqQ8Uh9tgq2tPk0mSetzmwKuq/ryCm8j/I+U949TqNC+BrzT6oFarSwmQK9FqEA+mwEzoJ5qD95RQ++mpfbtqC3HJws+9qGCqEx5HycgF70t/Yb8HkRn7TMPQ/E84u6DRu8L6OPcKbz2s1E8/oOJMGGoDkKNvHr9mv3r/+a/ZWPZnJzMGNaXADCByI1MRqOxMwV4Voj5dk6pAdj3OXXUrFLLJbqWF1jyYhh5RpjlSpkxm8oJZPJLcUhlZcc6lV23pzOKx+AgEpwjtxmAYx25ZLekvNRzhWH5KdpGVC1fXitw+/Zfefrae+4FfFYY8pVaQIWER+H2uX+Vf1xuTKDjo5Kslx9H0krt91+5lNJhzl2qjOqMjR/AzmwCq/8AOucJoBn5trrxtEOLpcLdpuKqmVipGOx2SVqVAcbAQaHE64gRsG+AWRDalaXD7Jpl3wDkWPcxFLhGBHoYWxjxZ4bg0tM37NKHX7TZF5+2icVFq5GeGA+OVAQn/z+4B9PZ+szDUTyPuPug0cig7+da8cpE1/EwZ63wg8LH8/Z8etejEjHGfPmWgCOA/Il//d+wj37qM1ZtdNRhmQJDghIGdVHOe1YAVJo5c0XFFsqok+NQYscFmjEkWKtunVrZmvt7VtvZturOltV2N61d3beEnmcVOOffaRu3Isd0qRw55VJQSbKy5enG4wIfswTCBxX08gKGqJ4+n68bSilRKMwcuBaiVvM/gMUYSDQYeSC1mg8/4liJyAcoADfSnD0G/KK20+YsOEqKuTEd6MBKZVQq7HNJde7FBFwtpzBiKNjjbpPDXFRGpu84YEQ37s/UGyYJ4ZHqSHS24eoRLeuxvZy6x/FqGcxD2uPBIp3i3KzNPHXVJq9esq7S48iudKHgU5JsYfaIPfLWUiJoCH5P+/VcRIP8nhRFfftBfXwUOpFWz++s9NCSPt6IUUM+aoUeB3kH83KpkVROFohwmEWuNGV/8t/+X8s+v67OltMzSUs9Y2VdUDuBF36S+AJ5Wh0Sexlf9p8jUVlOGuxWDr5gK2zTT7JhbpoUADBHQ40nBPxkV+r1mAAvoB+0rNBtW6rTlORtuxQ+ZCOL0kCbQIoDKAa56NJI+zDO0gO5wuCoi8tSPWf4boz97VIXDlHXlTmSG2YAGMIe//DeIFRtNsYg1TkeHKk+xo5BSfUI/AkBeQxbXm3SVTt4mwBoFuLg9IwBTX+up8htIB19UotBQ7QP1jiqCb1dfcmx6sVRW6j9aF4cvkHdAL1/eFP+bDzqiFvWFa9RbYgp6l1wNDhlVerOOmhkp6OLE9TfP58kKdcT+cfd+00PDfojbiMXVYTrDyR57whlU7N7OVnr/fzLH7af/+P/E92n1fnoJAqjqlAfOihTaL7sVT2WteRhII4jpPI+wJQVSNinzhHaDAQyCFoo5GUOcMJLcL7oRp03K9U/ywIYAQDg5yTZGcNGYzhklF0FYIQ/fEziuBurhd2PwUR4EWq4MzLK6O0dDv9k7T4bdFxiE1Dkti9aAVqEHEDzGQSlzwIbP/6L+AjOFGDHyR+n5yy+ESuBOwhwKi1+agelFpiG4iRUf44Jg5EivdEefJegyoTWRD6+3FZxAHdQ6V2NctCjyjMjwWIjQM+AoR8rrhB+qpCCZlMyw8ZSllJ7+ui/inQMnSDdB1HUP9+Pfslbiucfd+83PTTo4+SDS73KDKtY5D/o2SgUj+fp9K7jFDGf+C9XgMQ/raQbBzbVpqMnM/bUKx9VX097R+uqY8kK1vO2bFB1bZmzpODpdZRGW4xAEiyrjllQnKLs31I2bTNy07qezqVsJp+x+WLB5iZzNldkhDwjsKcsLemXQUoqrURHtjSOeX4BxbfNioGMCbDs1+fUnsRhy8cROPCjtV+2dnnbrL5riXbNd9QxIo7WAVjGBdZxYcnVfwGfE24APp/WIh9fhERDqO5IVM7uC/Y4704mi8ovfCsMMwcqC9cwgKQ0oHRe0p2ddJKyAp0pbRgmh4ICyEMxTJ6JW4jBCMiYKMo7pTQPBOgWdrraFU7DykPjpB00ErQBPcPBUFCL2F2oxBSP8wgLlqyLIbST1lVbd3ITlp6asXZKjEMvj/rydg78gsoNp6g/9NMgf+8zPfco5PJjkOs9Pw8CBfSBQY6+EHeeMU50LqAfhc6rMaHzSEvtL0mj7sOFen9H4PABKd37sc1ILPlhS0dEY7pNK9GIog+QULhR/1OKGF2zey2D1NJz5p1x40qGcQHSCCfJhDPwWAvhc+JIOKHNpSOoU3oK5nKMMnD4pR8+IZ+wYQVHGyhN5TU+nnG7t4WqL0ZxkBDjknTnTdM5FExJBjucdotO8uV0W7biJplG0/ODA8IKkDAS+XE4JtddhSG5w3bIH4J5sKEIaZ9K59wkQCtgxAAzgGsfnCP/XjkhB3+PXPNQs46LwfmvNCPXMpQuDZBQW/v4heqdkOmUUXiYE29A0FfadGFe4vtD8b44kvM38f7SEwN9JOXjEvth6VzSIq5eAraubwcVYYP6V1VQTelwvB+FcaDrB07tS0914U6dLYDf/5cKHlRVH2BTp/W16vJLCiQwBY7D8s9CyQEcFquw2AUtAyBge3u9FMc/baV0MDtYAcdmmoQkJiByrURhUZmxr/0DGF3s6jDIxYk6NT/Pr9Y7hYfVfKojVdHzMICn8LKTAbyq5wzATwDWb5uVdnLS70MYpeuSna/k1NEyaBIxCJXVN9yo7v5JL2cWgifPFM/n3Hvt4O0n/6BpyXnjKg9eAwWTO5qv1x3+7LzjdGBxMxuv7dveu2+bbe8I+CozTFltET4X5jHeF4r3xZEcFXuf6cygh1s9iCKuFqdBfnEa5XlEHrZ3/dDkaSgVXgSSVYRkD4NPgQGopzv4yU/BvLVOxMETySwpzVbYlCQdA26+KcWBGw6K5Eur2ORCupIMko0BNjbRoGlgD0cDbWTjA2VS2wF/NldQ+lKh6eAqAABFIjPAlhSDYaoMScpgXlCvD/w8Ps6825dZwIoslvaiKfiKQTSMNmvnA5Ohzv69etWVxTLkT9t0vC3kJ+2BMQf/5rzSPmyrrHJM2/nAoqQ3r8aPsfb0mFbkWr9eWOoq5kd9VP4w1QcAxCpoQprep/KUt1QnFSGsHCSi0uiIeakCpopYa2XZNn/8pmX0HPOFBUFxAz8Orjj138cpHuc0d26kpB5Lun0UzyPuIJp8JOqP+CgUAfxcwPsIRN5MN/Ei6OQMPgEEOm/0TXgPpHL6ibR0au4FShTnLoAXyNWj3YVRbnVG+fvSWcCKtFbn5Q97HXX+QLp+R6jhY5lh2WpYOUU+vpXWpXnYSRdJTuCI2ktnR61HUvsgmV6hn7nfrAmIMlF03ao1rF1rWavasmqlanvlvXAun0AfHF+iDUt++ZJOW79srOk0w2+XKT7861XdVyRt2V1Y8WW9ahYxDjQS5a9yqVpiCKob4xPSKtSIcpziAzOBmQFONZbK6XP6fo+ZoVqL0amxvd50KxyDgHAD2oQZkQOV50BlT6jMOdW7dm/Vj84SH1GLSO0n/hCK97MnTfG8T3PvB40M+vOkOAN5dBbyaMSKNqSlL3yR05tQmfSnjh2kfpgv9z32cgphbSQ2keWPmslvAluUQTQBXaLe7xn9Zs95Jp91sDKVhgxrwQTU8hytzZdo9vmirABDJ1AW3vsBdDTf7YNv6h++JVWAoTz4CTdSxdtByncEuG7bBwpZhjsm2/ygoUj8k19DwK0qn1q15mv+AX233bSDNufe1Vyituu4qgDf8H0AnUZVgBcjYBceTAFmqOKxupBv46MJHDSDCt5phnhd1iwozmG7oTDMGkh6w0C9bmoD0nA/ldkBK7YF2Gl77vQMgikwhnEIM2SBke5zCWlT4gnVnV3F0XsRUxnvxRtE8X72pCme92nu/aCRQc/LiF5InPoLHoXp9x9WSYTFMBen++OezId8lYOr5v2uv+zRNZKGabmEpdUZUVPVIZUe9ikDRUHtRzopjvpn6Ow9e1/X0svV8QQw2do+Ei2bFpsbNRa9HWkojuIAoUJ8ItrPyMNOFihRuRtSxTuSYpST7tsRoI219GkxkgyMg/KK+ajTs1suo3SRsD4mwICjwD4mcAgiylcgUHNwdFepVApHb+9VbX5y2ibSOWtK6jekJjf2q9ICarLPke5NtSTqvOx1MR72G/gGHQAsZnDYqllX4B+TJGdTkZdSPy2B+kAu0RHTqEkLENOASRweKD25luId6Jm4gMqkyqld3YRQuQGqWkrPVDclpyZ1BsJ7SaJDqZ6MUThPQHuR+n/A6L7aBWaSYH2D0vNPjx2ZC8f9AOrvL1GYuH/8ur+PPE6K9/G4OzN5u6qRHuRoaP8N9RsZ9I9KUaM+zoY9a7sBckaLAaygrA4kT3WunimqFyHA6xe1n8Ewio5Nio7LVlDJYbUn7CEMVkU2K/Y8TYutzOIeV4sVh8Swm2EefKiCr+PwtrMcw+VqPNH4EARjAyw5zdqh7PYuI+O5SWuNZaypcA2F6WTSNl4s2mE+bwfSVnLZSeWlOGOcYFu0pUtXbXbpoq1v7Ni779y2lZU129ndc4lflzRuSKrXa3W385sCPuYL5aOezACgebQFME6/hQEwINgUg+LDlUEKKwxmAVqBNAzaIfoYhx+ZFa0JoGP2OlsAmZie0vf20L8OYwSKS/Z+xn+vj3CSL+MILJjCLGCVIAuBmmr+idnpsFbA3/hob/1J9L84xfM7zb0f9MRAP4jTvu+kNk+ysSabE+h1I0kWbNBQRpgCR1H7V2x0jUrqtigdTi8sGnyDvDvj552/x1XlGTp0UHE72NsCBfY71wTjgEkG6/gopI/M+4g36jwj+zkrTC9a6dJTVrh4w7JLVyxRmrHxqWlrCeidwoRlL8qvOGOpTFHAmBDTKkhDKFpycsYuP/chy03P2/d/8rbdXt80ZHpFQN6t78tVrCI1HCZQk83Myb++AlBlDmvmMSc4cVfgV1lD2aUNSGV3rUC/mENqCZdSPvugesIcfGyEttOvt5n8T3Ry+oAcrcTUqJtOuvbPf7mTpiMfpkTH1RbZzISlVbedettyfJrs4pI11Xh6U+5GoSfd/+L5nebeD3pk0EcvM3JRRY5e8GOj43yivM6aJ5BlfjxTKFhHyXWx0T1dwM88NscNSXVWB45G65WbS/MoL5f8IubS8YsYQ/QLWAANA2g+eu5g13MBgoG6ZBIpn1LhUVN75oFQxFQa89yF2TnLFKesIxOC2eoxjtmSG2NarYpdLq1jPGfdbN7GJoqWmJw0m9Tv9LRlFxbt4vWnbH7xkl26ct0WLl7y9est1WdXKvlupWxVzAvVEVMD0CPhOajTga46YGvD+Hz6rHcP2LtS98MHOZq+xde/u0cYtQHtyi/xiAPzDN0imCW0IYwCF/kJAlL1aTdYgUjx6UtjSHi10U7r0Gq5CVt89WVrp2kvMQT+8zQG01lA9SAQRs8fFO6s1J9u5B4nPTLoR6UInP3ufSU6jgCXFRCkiPq8M6PprjZyrfLRRXtB/VnkD/Fqjq57L0qvLFzLIdEjqR45VFjUadRoFqsg2X0vuhDgZoGuycc3qCjXvc11W7v1rm2v3rXy2qpVN7estrZmh+U9a+l+7933rLVXFiiV16HSTIopyDEiX6/sO0DzsvE5THOyNG1zC0s2JenPQpqaVHM+yoGazzFdlInv9NVqDPaJQcG4VAZnUg5g6oIkF5PA5pc670trBfZWg8G8Vm/nH6q5mkDO2+2ojQJzRAMA8L7cVr/kQ+sxXsKBJJhJahip8wmZM2O2I/89aWNX/8inLLm4KI3DfGwD46vL3OEIRBki9yQont/DuMdJTwz0cS4Wd+8n0bbYixNIRzqgOpgr5vL3xudPv66e0v35DQ97z+nESL/jZ/y5dBTAATxqMNIOCoBvuEodpJ/ypNc7qxiT9EdT8EIpNxYKNWx/a91aOxtm5S2z6p7s6j2r729abW9dt3xrbtPKuxtW3Vi1xsa6fyRi//Zt23nrbdv88U+sLKaRTo8r7bYk47hl0gWbmpz303THM2lX2fd2dvwEHoBMXWgD1g5gijAdyOYXnztXmSk34HfTR/4wFUrP3oSwPgGNJbxvP/1W5OsHaCM5fPAPi5HQApimFHzVRoSTdxjcU1hmOOoYXoW8Pf+5z1j26etWUfyk/jKoZmrrzog9+En3uXh+D+MeJ/WajA4bfh+V6AwhnX43mI7Gefpcf7UdbA+gk0nE/k6Jy+BZaXZe0pVBOTW4/OhsqKdhIC/YnowU+6/8eaYH3pFdCgLulsDPQpaO/Bi4k+oLcAFSUJOjk0mlRjcxGSgXAJPYYshdjk9S+0Bbo2012a98oBJb200D2eKNg7qnV5VU3duvWrnCYBzn6Zk1q01bu7NiN9/8qd168x27+94te+ftn/ppuX6+nBgM/ASlOJVO28TEtJWm5qXllKyhRtjar9h2uezfxWOwztVw+btKz6yDrjmKy5f5qiHQwoV5a/MJLHn4Jh21IeHc0lbH9WOs9OftJueDbwI4bcmuuURvsI4uE8wAmIMCqpx+fqG0oB09n/3wRy19+bLq32Ma4gq0LflgCg2iUfrLB5nuZwDUZ5A7O6FDnuFjF/0FCXTszx22WPA7Scf38WdcnXCk0/vtpyO/EMB/IvJn/Ov9HlEvjqfbu4a4ptOw+q1a3ra3f/R9y0g9TqlDgX9ShyH5UVX6i349rjQCnpEaUsu7toDH8lSXVvqLpGD7oCVQdHyVnH+pVv7AwMtD+8r5/DfSTsBEO6jXO9YUQptiDg4wgJJiT55iiqG0pRG0pQaPJ3NWE9h///e+ZV/+rd+yr3/j2/b6D9+wm7fv2KYA3FIeWdnBgJG1CP5eU0kvGwOYHDftzEwVqStfPriJLR82UHlNnSmqYMoZdVs3lIV6Y4oorh44g6CuRAKDjH846GFqco4/hQ3+gZGOd1UmMiaCnO+DIKyeu9rvJkDXJq9et4sf/4xVGe9QGA4I4TWI33h+GANx6n/Hj4v8/Z0x/YgRDYs3NDWfeuO3zw0h8gkM9P4jsN+347Ii8sL1rt8Pot2YPuJswEyWIy3otHKAUGVD+kQdtyMwoJJSXhqTrawMXHEQJqD1UX45pHU0COZTdbquNypWrQmEbYG+2xJglI5+a5LUe7t87LJu2zscYMgHLmVTS9LX602X5FtSvbe2d/37eNWqJL5A3mYZrCTryvqa/fI//xX71g++o3IkrCiVfUIuW5yy3ETJMvmC6tEVwwqfsQKtLKY5FNNgqgxGwDbhbGHCTRyWBe/ul215bdU2drZtr1IWo4IRKM+ONBYxBge3WoENQ9j0pA+jok10487NGYGT9qWDAczQT3u/hKGNaU3vvKGDov24PpCgXZWmmCunBlVVppS0lXExKl9DweIFmIh3HljQgykCAu79pnhZRnHnTWeS9PHfOJ30Q9IP4oLH9/G07gsVe9ZPR3789MUdFi/uH38WriUpAIRU67d+9Lo1yjuWkTRLqTe5JCeOhwnyBOdHV5GAyJeV0mH9YZCKdFyYBBLdpbZAU61Lykst1xv0NfhKTkBUWBmk2zv7/n34tXVpG2+/Z2//9KbdW10V8Ju+RJguXZe6XRanrlXqxrHTSP7D5LgtC/Tsn/ePS0oizswvWHGqaJN6l5ykS5lSqtsk357L5/VOWcWnuqnAfLpaKHLgM2jGry/5VX18s06r6WZMr5mopZ4jkVHlVXjaRvH8dB8A60wAZkk4Pfc2gBHA4DwJ/cIs8AttFQ2MUscWTIhb5YQZwgk56Vza7m1s2Ddef0PXBWfOSTEvXzjlCYY4gb0Euv8dB/J32XPvN8XLcsLxN8D/rBQxC97HIEnfA/1op+HGf+N07Ef43qXoZNjj+BH34ro/tUHpRxQ983L51THF04WOwp7y66koDh+QeOetH1t5c83yahGW6qgnKYycflHhfS6Z4HKuLuvGNQKS885LR6czY78D+DDvDYBwJMhAl6dDmvyNpxWmY6vrGwKhpDefrWKDTToZludW9gUGgZOMlSdLbvmu/SEquvJkuo3DO3G+KAiG5E5qfTbjp+5OlfROJwR4xfHpNKGNwUMYCjKbsgN4t5Z1zZ52lhA3WaIrIHuLRqj1NpDzOFwHVRxGBuhdwiucD8zpDz9l6OD3VwPDUd5hi23ESBnAZAqQAUGKoHaF2XleahOl/ftf/5bdeu8dq5V3bWZ21vIMvPJ+nF2QiNqeH9opRv337zd5251SpmFPWOD0oLhxGhH0X+iB/nwkfUQn/e+Pz3V/aoPSjyh6dpzDsd/D/pIah2Ks3rllq7fftYJU76RsezotpSMcU1D+27ONyZ/jsmgfF9veyUO56Pio9RyZ1W7S4FKP5cfgWdhppriATtKWUf50NnwVlxVnE5LQxelpSWtpXcWiMwWkPLY26rhvmxWA9sQQ1re3fGpNGfqS1LSAQlocbz3BJ7hZijtREBNJ+ayEXqjXCAnLzjhA5UNh8kfVxt7G39crSNuhvqjzfgCHoqeSY75SkN2Ekc1PHG8CwC8P/MMLVYdDwsMslDarEH2sw5EPs9QvU5P+K8ku0IfWY+ddyg4SDDxyNkHXtbA3fvADe+fNN2x7a03+47Zw8bKfikt4/nqZ3kfH75hsCHc+NEpaD5Xf0ChnS4u8ccNAH1jkQxEFGeQeP/EyI/co5CUmDfVcjnuG/OMJvDAX4SIu+dXtAVLcpZZsYnVobHe339VpmePG1ua+JbDgKgI8kjqdyQkwOZVXTEN6BFYVy0yDOnzgn6aenMyJ4aYsk2FabdyBOzNTEjOecga8JRubT05v7ZVtt1L1fMLBmCqXXiwmSUHSnfP5p2en/QjrZO9kW86WA/Acj4XEZ6aAerN91yV/r35ebdULHpFX/mgInGBLiDGOymYNQIq1BYSTL8yCuEQkCR4o3TAzgXdgMiROHdTQPake8jx2IRy/jI0g3YnP+FVaSV5emrcJ5b996z375m/+un3rd75iZaYw1Z6s1vfUvCBxOulxXn1mVIrnd57uPOghQX/8uu53xxUeRqc9fxgOGaUXJNCDGyd6Tsfn086or/4pZvUyunEnAZiwVRmpVkdVmej6AACbVH1d0jFhLfVUP4EGwHfEBPTMD6DoMYCGgM/32NhvTxyOhm5wBr7iHk8Bkiej6TIzUtj8bUuPiVHI5VIJW5qftatXrtjFS1dsYWHJpmdmfDNNRrY8B2j6QhivU9elMQN2Wb6OI2aRkipcmJz1ZawwHdA8JtPhMMVwWRiIc1ucRTesrGvXjWO4xHecARVnipYS+FsHYXkupwmzecYP4aDsAvAB9RVQlYrvHqQNWu5oG4WREGd3IABlIA7G49qS3hUj9YTnjTMw6QxC9W936sojvB9TnJrSWt/etVJ2wtprm/bmN37b3nvzu1at1hUh52MDPj0Is/C2ePT+1R/uqM+csX86czwRx1ncQPek6CFB/2gUNYS7nt9ZKB7/YSiKiyTxlWMA26WPejvzx7rnLsg4dV45VHQHOB0b6Q5glAYMwUfvBZxmuxGcgMPHGgACHbGBfc9It64ddAIfaYqnuF2NmsyBGxykWZyYsOJkQar5hKR20W3yxbl5e+bGDXv+2WftqevX7MLSok1jCkiqTwrgk5LqaZkISWkrfO7K0+ELNkqjUFJ68yUrzk1ZVpIb4FPmcexlgeugXXPQ85ktVgrybfmOGBhrCfj4xuLcrB8OquKq42MCILXDFGaQ3oBabSIGB7NzJqb28JkP/fKGaOug1ahzR2DsvbrARHkmDw98DC5nLfJjIPL22rr98J33bH+3bOU792zl9ddt6/Y7KndVYZWO3g3pECVQL4MPCEV97lHdedD7AvqIE7vr+Z2F4vEfhuJ5A/pDSd5iaV4Q5XRYVO/Ae+l/8F/xA2urQ/mcuTpTk00zqPrqxNG0nV6J7lm8wvRWy/3Y9tkQ2JtyzHF3MB2QRpLIjE6z1p9fDsfg6G0/Y1+/nLE3WRCY8zn/ogwfx5idnrKF2Rm7dumyPXX1qj0j8D999Zpdu3zZFucXbE6MYHZuzgoCSI7BPYGSrbgsZJE27yf5FvBnvrupsjfZB1CX+dGyap3FPjXb3Snb1tauraxs2O2bt21ve9u/kMN4DyP2YSASsyQAzJmemKCqqvseU4BhquGi8/t4RfhDdFriRRoZjMFfIe0c+asNwsEhwY/E51T3sXTWtpsdu7W8ak1J/eXXf2g//d43rby7rrCMKWA2uXrgeX3Q6KjPPaI7DzrTQN6wTEfzP76O+/fHHJYWFD1zfqfr/pBxThiFHfQbhQte1GvMpeXNn75tjf0946uwftS0XAjHrxw/cIGeP5c+YKU/B7/U4LAgp20N3bMmDzU2xQcg0VflGO0mXZf6gEgdHMd0GkdgA3wkrH/BRs+LkyWbnp6VtJsUI5iQFM+6bV3ISqKLOfDFXL5Lx8cticMClk5DUpuTcmT7V/nG/H7Z6nty+1XbYVxgY8PWtjbt3s6uvXt3zX7809t28/aybW9uW10q89zCrM3NTqscfCdPJoPyYCcix3w76FVvb0EBLEh/NCPaP6jyOPoPGoGQrWpHWkFoR+Jg6vAevF347TEG13587ENMRiyWJOpisl/63W9YzdI+mMiXgbJqv31pFxeffUHazJwPkkIo+J5L730/LA2Lf9Z0CX9fnFg/PUExhhWPQ//i/1GJdo0Y7CMP5EWJDSvzqHScjlzP7/0g6uHqtzppcX7RXvjwx6ymHt1Rp3M7Xi+BUW4HuTolEt9tR93S8RU7DOipY4fFOk2p9i1X59EGkOrJXMbGswKLgM9UXEJOqJVfxtJisKjkfGEmLcdZeny0kkM0x8Q8+MAGa9oZhUfdTwMk5cqmFvyZp24AboG5urlnW3dWbfXd23ZPavDtt9+x995629596yf25k/esB++8UP73a9/zb7+vW/bt17/vn3l29+1X/mdb9l/9ytftV/+6nfst7/xQ/vmd34kqd+y5557ya5duWrTMi84OINPewF8GFOodgDpccdUx1ZX6rSl3UgdQhNA6uLrRFuqA3ZkFiHd22qbo/fvYY/T4S64ABayyCnvw4OEraCFSENZZcGQ0t+TZhLOJwgDrCeJVN4/OtHH+9wodDL8+dblTKCPuNbRu35IOk5Hruf3/lCwyQFnU33m4o2n/Ouv4aDKMKUlBdlVTa4AfpDYqP/qxEh5ObdjBUDs+kZTdrKuOS+Pk27TUtGZE48Gr3xhi+KjzrPijDX/PGdKLyPGwDFQnC2XZsBLZWuLS+9IMu9ubUlql116HzTEXMr71pCryq3evWur7920zbv37N7tW3b37m27feemvfXWG3Z7ddmW97bszs66vbV62zZaNatmElaVxOwUZm2bQQWpzteeftZ+7hf+FftX/8T/yEolgV3MpyANIsfx3NSF8viLVx3QKFQH7r1LqpxM+1G3wBwYVYdpogWFLht1duLAAHBRGMDuHcF/SFuajtpEDeDtmxGj5LPfLD9eldby5sqKvScb/8LVp+zCxetWqTbl6ko70ibIi9/3j4769wA3Cp0Mf751CaB36aWGSuhFuOOel8HAC1w9uCDfcOEFDiKKd7SYpXfvLlaJYw42OoXKnzdJEqscycO2ANuxCUn70uyc8V25torXkYLJ55cP1Mn9aCaFBehdPQf03UPZ7gfYxpI8UqPYIutmkfoeU3F0bNbP11sCabNp3WbLEq22H+bIWXb+5RxJT5rCP48lMEtVsLZcU666W5EE37HN23dt+Z13bPXWTUnym7Ytt/vT92z5jbftjlTzta0dWy7fsfe237HuYspyL1+wxPUZq2XMUhfnbfLpazb3zDWbuXbZZm9ct8ziZdtomC3LNkZ2f+7DL9q/+YtfsJ/77Mft0sKUYFcX6GX7oZmkOHE3rbry3gBkmInAbnfQ6s+Zo5gAujjLkAEyb8vP9KOH8WVOPY/eO9Lez+SXN1qT5L9xliAnF5F2inzEjEiXQ0T5Cu9EQZqRzJrpZMGatUN7V5rN06/9jKWnF2xjr2vbewqteGKToUws1fVSnKSH7UdR2fv7bRj9ud/5ZoyBTvF9xuh+R1tEDpYYObQehE+/c010gAs7N4eTchuN4pXur/go9ChxHyfRB2hSpq8KspvnFy9KNddLk1RGtecTyWiOXmoYlv8i7WKMjQ6t+NIzfSAuo87JZ6AZRKvv7Vplc8PKktZI5UZTDEVQq7SkGZRrdihgtzdlb93bs9V7+3Zvo26rezW7vbJqy5ubdnttzW5JsuHeu33bV6b9FLd+zzZTkq7PXrZrv/B5e/rnfsEmXnrVLrz2abv8iZ+1q6991hZe+JhNXblu05cuWbIwae/dWbGWmEmjIhNkecMWah37d77wefvXPvMZe/7Cos0V8sZHOdkfD8OivoxBuBPjo/MxcAcxYk9bIJFZnXfIfoKeoKBLsnaAk3mRFajw0ZFcQcLD/MVIsZcgtR8zIOTHmYWM6MMYeIpjpgANgpWOmBgMkD79oZft5U98wvYbHdveb4qxtkNvVof3xU8e85gepv+NFIdnPTdS+A8AjQz6uKR+GG75KHEfGwF4L5P3FuN8+fkLl6w91pNs6qz+Er0LKQxgRyXHR0zBPzQhkAMKvmfn35hXBy5INS7Jli+kxDSq+1belr29VbY33rxpv/3NH9mXv/4j+9obt+2b79yz7/z0nr19Z8tWtmu23erYuzub9s6WGEQubZvjh7YuMBWevWbzr75gS688L/ecdZemrPjy0/biv/pFe+YXPmezH3/VnvriL9iHf/Ffs5mnPmST89dsevGGNQ9z0hoOVY6CNIgxq61X7N1v/8Q6q3v28y992P7Uz/+8/eJHPmIXShOWz0jrSAt4SQGTTivHaDqaC4OL/k0/MTM11jEjkJ+bNgK7L+JBg8F8EdPgu/toEX5qrhhcV6p5S8zUv6ojEJOOHweutqStvSsqP+BCm8Mc6Co8wRTiG/zNdtcqzZplSpP2J/9X/47lSzNWaUgzUh5JMVnek2wVpaT3orLwTiN6XP3Py9tzjy0P+uAA97CEDhQ23PRG7/Oy4xi99+kZvYSoAsMq0u/P3aCw4YWcJML1+46UD5dD4kYuoug6/htdhzKRjrqeA1qqdqdlP33jh8YZ8kwXBVMltAOOBTzYu77VFmkvKcd37LF/s2ICjPw7i1DSrFijk+eKC1KVJ+z28ra9/paA/uNb9t23btvXAP17y7YvqdZSp529LJX8cNcaAvuzH3vNZq9dMZuetOsfeUXq+Q0rST2feeqKpRdnrLC0aEtP3VDHn7J0bsKysnlb1apl1RcuykTZlI3/o699w1beett2bi/bwW7Dipa1p2aWgltcsAuL01Yo5ixXkt0+KQDLHOD0HT5vHWx2bx7/z5mefn26jrYAoGof7/AK4zM9uuabgahGzhp16W2GNiAfRcVDjhkMZgGUrktlGCgsQteK5AujFHY8qXTEhPii8O//4E37zrt3rSYN4o+JWf3p/83/1g8KXd5qWK3WtEsX1HezSWs3YBhKh++IKQfShOIgOQ0wZwfTGcMr+LAszprzMPL3osZGW4pG78vSMnd3d882eh9xl8j94SA6c+gU9MV258AWL12z4twFSY+ghuLCslI6aHgxfq/wSPm0tAO2pPpU0mTR8lKjOXcPW50prpnpaZueKtrC3LR94iOv2i9+/tP2i5/+GfuYAFuSvbwutfR7d1fte/fu2p29HZ8uS0mV5WOagPrKCy9YZm7WsrOzlp6bs/G5BVt45lmbvnxRqBDz0cvNqjyTYkSt9Q37u/+v/4/96l/76/a1v/8PLFvetexe1Wxt1xZSefvEi6/aay+9bC+KmSwsTFtqOmdjxbTZRNoOU4BSIHEJ2wNKr3W8zvIHtL4hRxLaw/QcZ9upwRzwXKMNha/YMm4h4eEsgMHLMDUJRyRN2lM3gYHoOdN4rmWISJ+wzkr0j28EUpbJXM7+F//Lf9tyhSlJ/kPbk3kkhcomVYeGtIBqvWs3721bi4GVXj3Og/r7f+T+INLIoOclxN0fNqJGmJgZSc3L1592BkDnDbIMW5bhITo/Nr6uFMHV3nRKkp+lpWwSUQcXkHP5SUtn8gJ/1rJ6Xkq3bSbTtcullL20VLKPX5+3Lzx/zf6NF5+3Pzo/b+PNlv34p6v2xo9uWrdesPHauO3eWbPxll6QTNVMQkxF0i7dTcqlLS91PZXkm3m8vgOr7O/am9/5gf3km9+zyr11+96vf9XmUjl7RfX41Cuv2s999mfthWefs2s3rtni5SVbuLxgM5fmbOrCvE3MTLm9LDhaSnklfVNfeL90arfB9YtfGCCjFXqMQP/jUKzHsMGl1ke+fCef8P6lILVZAEhQ4UnB4aI0GTTGnodvwAz684ZgBDmZTszEf/bTn7bPfvZzPkVXwZbfr1sxn7WczJOGJFrnYNxWN/ZtY6ei9NFGzgecUb/vd8Moyvc88j5vuk+9z7EKTBLKR6FHqFz/s/hd/BnqLrcnXO/ZiatYnDid8OdS9/GQ0fP7ykO4Pj/I/f2XDtgLow6NTYqkffN737Fx3af1LIW6xGhzpPLqRSLJWQyDrYucUmvh7Qn69Jae+UERAoOEsA9o8a16HJtq0lLh56Qd3JidtmdmSna9kLOiQNferlqm3rLK3WV77/s/tJ989zt2Rar84sKMf3yivblhqz/5if3O3/9HtvK9H9nq6z+2d7/xHbvz1d+31M6+fejKNXvu8lVbmpq1mdK0zc4vWjpbsDQn5VBW5d1NJy0ns4FNOWyjVemolJlMGztsi40AXnVYefuOPF0DYN8B5+JeTFBtwnw76xP4gCeDZ5FtDlZZIcdRWBwiIhEvD9Y+wKLUTmNskkm4NoWq34vmpUjCIBS3q/BJqegMIzBr8vobP7Z33rtnf/rf/TP22qc/41uS31ves+1y3Z66NGUzxQnb2WKg1GyzXLN6O2Fz0xMqh1KV1gF7xIzg/fg7FAHIeN9ALfZ2OHLHRKjIhRd9f5iThDYTYvAbd/yLnGqrv9NTOitRLxdOat+mNEmOXdsvV3xxzm/Et9Y+btAPJpqAMMfhhsU54e9RQsyIouf3lYdwfX7QcXj/8VZnjhyglqambfm9n9rm6orsdCmnhywXJYD+uSqqeHIAmI8xsBecPeSor76FVr/Y8+xHx65yFVeaAMzEv1JLPBiA/Cakrs6XivbMhYv2tNyMzAM+pJEeV7q1hnXVgdfeuWnLb71jb/3+twPAv/Mjy+23rdhMWOkgafPJgl2fv2CL03NWlIkxVZIpkOXT0VmhiO/pKT1MkGzKFwUlxWC6YjrKRgBTR/R60UnYQ99W/fhTDVUnH6zTJXXu8oVYmIAzQYFRdUMK8yaOds7pnnP9eAbz8/RpIzWej/ujEena/bmnPZV+eB9oDCqHGAFf+MlJtCcTB1Zt1Oy3f+/bNn/1eftT/8f/i6UKE7Zfadp7d3fUlil78al53/yzvbEjRtS1bT3rdMdtfjZvGZktvLGjt9bLJ6KTfePYHwpSepAbhUg3ck+WKHcA/v0r8gA9DPCJUAS+fvdBoVCWUB5Gi1/48EetLcnW7O2Io3P6cxcGh77BhO20qKZ4+a9LCj1WMB/VF7CzAnVKQGMpLtNR7HnP5jI2OTVh+emCZYpSTYt5MYuk7NKCLUyX7NKVS3bjmeftYx/5uH3h45+xj1950Z5Jzton55+1Lz77Cfsff/KP2c++8in70I2X7Jkrz9ri3CUBYdoOMwXZApPWEtg7uYLs9Sn5Z0zWgR3KmVTgsZwYU55v7mGytJlad00kydZZMYaEmBL7Aby+qrePbaif+9dpXV2jHcIgnKrs6nvYUiz9QFKdrcRhKS5z8XQ+tAKi0ChjaqfAKEiHgVNf2efdUE5hAzMQi0hI60p0fGB0a2vbdmtd++P/0/+5LSxccBV+Y4cDPFu2NDdledVxZ2db+bdsTvfil86Io3EI1yYeAnz9fTVyf9CJ1h5Kp1XyrA0QcZ+HpXhcz7t3DQ0qy1nLFxEx6MA3XnzFpi9etaaaiIU6NBWdk2KM9RZ+NAV89s0zl+/LdYUgtpdydDSLUpD6OWZDBCaXg+r0zGmPS/okWdM+kbF0IS2XsnROpoKAyBbZnMCQl4QuCLxFqegzi4s2c/Gy5WdmffVcO5UxPbCD4qRVJemaKbas5gRkSfds3oqzczZ/+ZJPbXEgBup6V6ryIZvTU9y3lT/jEUy9ocV0wIUzp6Q0vXHfhsuXeRVeD5DSahIHJPWiLhywAciR6KiRAB0G4do/mo7iOegxiVRv2sdH6wVymtMlEc9pSf5TXFU9tJHioHng0dHPO7dX7cIzL9knPvtH9SxpDb2QrXLDmejlpSlXX/fK+zap9pidLaq9k0qOevELEzlmJj7FSH6iQX2mn6J+G3fD6EQ4r1mgE/597v2gU0Efp2GFfZiCD0rnLDRK/HiY08INIuyhnFTlFz/6cWtK95XVqs6jNBiRZq5ZHRQJBnNgfzw78HwXHtJFLxs11tVeSfug2qqhJT15guM77OIcDEnbuKRuKi/mUJJkLsikEvilFVtGSEDaJdJiJHL1bMLqCtuWhtAs5aw1lbPDmaKNzZYsrd/8RNYKcjlJ8uRY12rlHdvnvHzZ6GlJ+HGlkVC6woxsZXVwhaEMh3p+eMhqQjEG9QYGIhNiIjAPxgKIMC6NBweQAS3TkKFJda9INA3+LlFdQwjz+B5Wz9oKTBxA72MdiomfS19PR780kq7VtIpH+RReaW1VW3Z7s24f/dlfsLnLVxTk0PZrTUn+ls2q3lPFpE9HoUjMzc0KuOZz+mhrCR+DMLdrMcs8C7VrWF36waP+PntWNyqdCvp4gpHkjNxZM4pTPJ2HoVHix8OcFm4QAdiaeubLH/uEzSwshk5NXfVPqemPZkO9RboJ9Ki2rrYCfO7bLuWQNr7FNrJ3+aMoOAAH8ATEQ4E/JamfEmjTU3kBDlSqAHIMZGXUYSekNUyXSja9OCfJP2+lmWnfe59jvIBVfq267y1vVvesvLlqB5Udy3YbllFXZ5VgWFugbGEmwM7tcn5ZNceQvRiSkMNe//FMxm3l8bRMkrTKJa2DdQnRMmQADPti4Cu0LNIbSRqukeyAGw+X5gpEXG8zvQsYoZP/6N7tBMqllpUfuwjR0Q+l8bx1e9kmFp6yF177tGWLBbV33TalyjfEYBeXZlT8ts8/FyZlLklL2ZBdv6d7xqZgWJRje2dHzLklRhS0jF7GHzjq77NndREmH4TL+0FPBOI8IOIw8qgDXEQPyyieJCEV+KJLaW5BwP+01TopawlcTQEofEZJDcsfnV+AZvAIiV9rStVHtEjCAXhUXz88kzq7JFSn57nSAYB+kCVAZNBuXOlJGiel7qcms5YssjMPc6IjYd20w0rVWrvb1trbsoP9XTvc37OuAN6tl60rsJukdQI1/rApKScwSp1PKE0+3NFR/vyx4Ia8w6wCo+7YzvKjwwA4hx0dCPOFOihZgaaDxJbzPRgA3XtNSJMe5IPzStvr4s+Ui9oGwOGicQ9fW99jFGgC9DHaxxmD4vOck36Z7kMbqYiZre537JXP/LzNLC15WpW6QLy5b6V8xmanc7a3t69Ex2xxZsZPEP7Re/dU33Gbzqn9unUfRN1YK9v6+q6/A2qKzkH5445X1N834/fHIU9SiDfMka4uHpVI4izuAdR7RWqP3u8wOrcKPCTBySLysvSuR6F4uSOueBrRKbBkG1ILP/wzn7W568+Z+p46PrBSH6Pzq+lQedVbrYmaz/FYAn5TzMI7uVzIJ+SNRulfY6EsYgbRvTuFiyQiaXNeVXpS6vWE7HSp65lCRtIX8DStXt216r4kXW3Pmu2qtcda1s1I+ooZHbjmAEClgaikHWkTLfl1BUp2/rETMAxuqWw4XYdVdYBBKFN0pt+ESEcyG20OVKim0N9W2Xx1Iq0jhuFSHmmsSEzbCWHOvLxHEU4MDebiZpGRFmmGusIgoncC6APjodwqgoIJ/h7m1vKGbPlXbOrK01YsTVpHtsJ2Wep6M2FXF6eV6oFtbe9JxZ+yiWzO7t7dsuWtpo2lczYjppkel8al91Iut5UTqj5gp80955jDHzca8a4iFzSc+93DUISxfqf/RnLkGrnT6Aj0T5JOVOgDSAwoCUculVNSKV/74ufsIClFuc0cNJ+fkprL1JIAgX3Ky0eyo9b7SDbHRskfNRbJHyz5oOL6RzBc2gtmkmpoFb67UYAMjrACma5bugLAALeh36Z6a0tgaOh5VRpAXWCrKs8692MHVlN4vkjblr93cNpX8SIJH86mB/gCrf4AJ+SHhXAtwIedWurQAmv4E+k5U3Lgl3o4c+JX/tQxHAQCWkN819HlT30Jh1rD9mHSckZIHiofLuoD/KL5ZFzKj1m5fmArOw175uWPWVbML5PPiql2pb5v2IS0oYsXpqXG70m9r9tMKW3VRtfuLO9bRwzh4KBl4/mksTiKLbeZbMY/CU6TdBm48G7v3Imse7+UI5TlDzypGjTrMIy9L6DnxUfug0oszKF4FQHlxsuv2I0PvWq1lkB8mBSwzJ13fDq5wIJEYzCPwzNqzaZPXTlABAC+hgvMHAAODBgF13oBPemnkEqLEGIS+oVtsEm0KfA3BfCmUmvKt95V+p2WVaXy77caVlMHrynPlqR6R2nVD3UtRwp8SWecATFsdnKHmykdQc7zQMY7gL1fhFF6X2Yk9R5VGn8G4/gEFuUW7n2mggE9P0mXyEG3781eCPi69hF6OdcWfK5ecRVZVXHm4QdeeIf0WtMhvC1ggpyhn0hm7Y331mzq0nOWnVqwqdlZ1SlhW3tV29zatPm5EgqN7WztWmkib8XJnN1ZL9vGbtv3QVy6MGcpBi5Vxr29iuUnCv4e/Jt+aDS+FUgJUH6/9wYYmSIwDQLUHwS6D/QBjOE3Th8kkHpZYtdQ/wt4lJdCkn6ugGAgwehq7me++AuWnr0gKUuHz+h5UmrtMXiR/D6KL0kegYMpPfyY/gL4qP4AAEDR8VGzUW2RcA5++qGQwRZSTqDl2C2cfBRfElqSPpKOUd349QFDNAj9kgZwBvToCtFgHep3OBdBvwqDMCYFVPsjlVR14t7BrEAwAYrvmonuYWzUN9SPPJSXys86BuoV3cPsYDMOfNUVbcAH8vTb42t+Hd6j8hK56SDQM2+/W2nZ3e2mPfPhT8u8mfQDQBvNQ1vbLPs03fxc0Sr7ZfGwA5ufnZctf2hv390UwzObLKRsriTNIJWyRqPjNj9aCPsjOHuvcyDGzRwsZozeZWjLUAZaI2rbfudPe9cRFnD9YQZRPMxp7nGRp68/6gdR85HoPAt4Xuk8LlLJZCvz/6Elpc4fSNW8ePUpe+WzP2sVqe+AAGDQ+X0qinqoA+DfYiRfPRtJyhx+sy3wCnguORUGgNLnQ9NT/zDA5sAHif5PHUugYgMLZ/WRvp++q7wS4jSsWsMdtjqWaOteti6HTnA+HiByaRm9WQGdk2/8zD/SdqcSyPHn70CelMmnInXhA31Kx0/IEWD8NRHGw/USEUA5zhrHNF0Ae2gTAI7z6UoFdcArDIViFx1l6aewa4/ZgUP73htv2vzlZ60we8XS+UmFP7BKZd929us2vzgn6Z60vZ0tK4kZTOQLtrJWsdXdmnUU7tJS0Ypptacy3tjcVbp8SyBraTmKwZFe+/uVwHwc7AC31yf9fQym6Ln/ntGdJ51HuiODPs7dcI9C96dDBfrd+0fkzhFalK+nCPohDa999nP23Ksfs7okBZ2c/g+5ygjKGPVW52U0v8Y0mjoVu+UY6Gurl/mZ77JtlXBIlB9vByRcz1sSHzU33KCS6pnLTkFKqn1CqjzbfjlDD4dSnlY4vtLD5h6+Xcf0HCv8xpimk2O9AI78Qj9XnqSrX4AZ8u8BHEB6GMAKWwimiX+FF01FGgVMiCk8Op4PWOqPUobXRnqhPSg1oCc/nrtTvuqylhCD4RHTaq4RiDmxLmFrt263Nxv2/Gt/xAciS0XOBGjb6vq2M9orF+esVed8/rZs+RIHDdmt1X1pROM2Kdt/abGottA7qLdtY31HzKJshXzGcmoPtJi6mPaK/N+9dc+qDWlRsvF7xaaYotD/jsGlO/eifl4Z/aq87qjrg90jkRfuIShU434nous59e77nz+QRq3U0EbQyx7monb2tqYzRq5Hj9ygQ0iltPEDdVFJzsNEW1og0vvAP6L4xT/xP7Pc4lW39fnrSu1uqeMDPzaZJBJS5XXdUmdsqMe31Dmael6Xjd9QR+VM/ERStqs64dEmGNUJ1ZZDKsZR89VpxzBaWT47LmYhDKXU8xId1gdiYMh2TXYtk01KbWXhDWBCeivnpMreAzxTX9jVgA9wh8U1aBxBbadh/ZPTcoxvkdfhmJiK8nM7XGEbyrcpoDdbLQe9UvVtriTgKjnvAAC7lgGAsP15T7QDKr/qo7rR0Xz6kfeqJynio60ovg/4qX1Z2vz9N9ft0oc+a9PXn7JsIWGZsY7tlFuS2k2blv0+JSnf2N/11Yoscb63XbOVvZalOgm7sTAvP9VH9a6Ua7a+tm3igzaROfCR/o6YdV3vZL89Zm/f2bBvfv//396fBtmWZfd92MrMO89T3pznl2+uqat6BroBNNAEQIAEYVHiEJZo2JIlf3GEbdn8YpsRjnA4whHWF4dsSSZDtijSVEgibQgCJwBko+eaq96Y85x553nMm5n+/fd9tyvfq6pGAegWKQfPq1N577nnnnvO3mv4/9dee+1HVm/3rQtSUuYej+kQj55k+Pfa7gTRNRLvRrtcwkfbR4ZC3/j07QUx/7E7F/vU614//uLO/57tOvHZPvyf64vPtH3son/M7cXvj/bPuv1JvvOT3GRgVPIpNT1rv/Drf97OPQHr0emu5joCr113Jt4rmKyEHdXHc1AZgeEwnyNYvBcFkGZp3v1wjrkKT6KoKJN2rU2n9wpKyQg4aM61h55y+D1Nh1UOv6tU68OToQDhcJi/IY4BZ1EKBeDGUVyvYLj7Nhv34bi57pf7crEF3Ryf6v6c0iLxfYyTRh76IByl3LrFLDnNRfaf9YFTZu5H0X/Bev2Ag+m8lCIPObqUZYgI9IF7z7NfyNgI/Wg1m6tzFG/MtvNNq1rIPg+iOu82Lak0496l7Z5UXd7EwnyKK19Zu92xcDRp5yjq4UnJup2+RaMevHyYZ0ax4fK5fM363a7Nz8/STiHX/sqb6Pe6NjObtdc/96puxr797e9Zu8HzDfxcO8h9+nh+jCMP4+jMiAY9tw/HY9zOs32SXH7a8X8Zts+s9Oqs6/sfd3vx+6P9s25/ku/8pDepRL3fs7VXXrWf/ZVft8alx87x7OK+uiuXqSbh1pncpxSq3ekNc/Q1fo+uu3Fvjee7yToIDV/UnPyhx8dr8z3tguwOqmMEJII+eirg91nQj3Kj4CEpN8oeCWtFnKhb+04ZaSrc4ZTd+eShIRF/HSq5RBkf5byWlF+xhyECkPFSMFIlrVxZK14rffVHa8/zlSENkMhI2VUddxjhF5R3SAIl1O+M6vnLAGhzp/C53utaupzq3Cl3QB6YT6zUvrSNfM9W3/iqqwKkOfJCTmeVrhu6SyRjbtZco17RxSwUi1m+0rFiqc3DXaDcCdpk4Ep21+D3x8c5SyajGEef+QKBZ89EfzRaLosvnYrbG6+/ASVI2Pe++649frxvuVydm/Vx+QCX5Nku9EzO1PLIwz69gnKMsim1f5pcftrxfxm2z6z0n7b9pCzZH6fhPumYttGx0efX34+2P8n9jr4jgdcEliZQ94s//0179We+YRUVsEXBJMQ6S57S5Z8LMvO7zlsicMOsPUXkFeXXGvDD2vhuwopTBA2voarsrlN47yCzvCFvdTyAQmvJKo07S7mDeHS/4/Ga4stZOl8iKvTBPfkmMADAbOflHTTlUyk5NzqsUsMnSjBC9YbveUbue8A5ykUYLuWFcOsLvHfKzfVHgUs3tIglEzJwhk98naYecnqZqo825/XdKx3VLkrEZT0hO6IRCx2PeRILduuV1/gqXD6esGpbK9pU3DOtLEyZBtyq5bIFQ2GHsg/OatYGsqdSEZuaDNEOV9aqd61cqlutWbPFhVkMoOjMGAZ2DH7fdm3V7bSsXCxaKBCy11//vK3eWLdytW7vffDI3nr7Pcvny3wvyD37QTpCDlCDgeRg2IZ6fpfU9EwuRtt1udNno/2zbte/88f97h9nc/L1WbY/7c28+P3R/qfdrjf0T33jfifcEBgcnT8/96u/YTdf/5JT/Au8kgR7KNyjZuW+eK8FHYcLVw4j5ApIyRiIJ7thNu5dnl6VeNyClDSLAl2qJjsKng04Vx5NUFuBLZXclu4oFVgJN/qLM+L78vBQBBReXkpefsgN2Z95YmdQnFIKyoty6FYxXHBbrWPnhhu5Xym0zh9gnOgtJ+w61e36bWk4z6fnlDJoLF4eXsbBKQbXHym78/D6vrtnxQYGLnPupHVp1XEU/CJod177kpv5l46H3D0d5Jp2lK9bKuK32aTPmrW6aw/NpqvVz61QbaL8Y3j5FOgHGjPms1qpb/v7J5aailo45HPrArpVhPleu9WxhbkFW1pc5HXLivmcWzF4aWXB7r1029bX1xw6e/josX3v+2+DFgrcfxCKFbIOHd5qgdr6GCshAJ5A6vNJMq39s25/ku/8abfPrPTXletPomAvfn+0//dtU716xYEl4IbQ/uq/9pds6sZtKwHjpQziy8Puk2AMFcRxWP6MPP5ovHsI+cUNpTvDFWdVF07j99JS10ZSGRTGixfVl1zgTALCrqo0mjfuVnhxxkHH+WV2tzAkuz4b8JkWphzOBXA3NLw29yVl1OfdnlAIxonzOrx2qMQd7znll1DK68v7O97+DO7qGlzMjdvLBrhb4xd0jm5VAToH63mO4X2c00goPY/T6F1Yvjth44k5m4ikbQqFDPrGgOTjVqo1beuozDX9tjSVsCDnVyoVV3PAD8U5K9Ss0e7C7f2WwiD4vBPWafSs3RxYCTSwvCQvj9HBkKq9G80WxyuggJLz9vML87T/OcdKjmaEIyGbnErbzdvrdvPWTdBUAONxbO+889BOT8vm84XoG2X4gdDO1YgYV6ErtcEn7J91+xeo9AJt+lH1GA/kem4oeE6CPmn/DNv1B7n+cKP9+vbiMbXbMJlkuA/VZ7grjXT02iWfPHs9/M7zDX79/fUOuf76k7bR58+d417T2WBLFXe4OO+ZDz79y3/lr1l08Y6VOwj2FVwW5dFkFqcE7Kq8I6/Ywkt0BmPO68tbu8k6UsbzoTJqwony7q+8GvtmB04KFQiSq/SUClZISUe3JIVynh4lukCB+h08Gsan39Xqs+LiGBXu8WLQR/A5h3MVRDznh1xknesop0Ar6mqV3QbK3haSADlo9qCqrriVaHnmiwk/D6IYAfen++I5xgw0wfNqae9LZejx+dAQiI7oBkV8hBIwLHShYgfi3Ko4VD8fs91i08Iza3ba6OPlX0aZr2wSqN7k5KenNatW+zaFV1+ciVobBddim7GkvO6VnZ1yQY/fpmf8FvNp6VGPNXn2QuXUZmfSFg1GLBoO0b4Xboi1XG87A1o4ObKNRw+t227azMwMNKBrR2dlq3APStwJ+j2WBGncvLFkL9+/Z8sLy6CHhj19vEHbmQUiSWu2L9hpJz2UDDGPCobi/x/Jqfro0+RLMjHa3dDps/0nuX0kv0OxHd6K+99I6f/o7bqyXtPNn+r2/G9+tH/apo/+qHP+9Nuw4fRjasgeijI5NWV/+a/9lkWm5q3WQ4lQCnl0cXJMAI0srqu55XBOrRKLt8Q+YACA+HgNx/PllTlfxkHDaGMeFMop2BB+a404PdewQo9kTcLFReRx9YrrC9rrMwmThhhdIhC7u2V5Z90257nJL9xjr4ugc13NDtRa+ioAghlxELfX7aIwfb4G5VAaLs8gpdHFVcNeFx2285hDJwreqUF0ZLS5+IAb+rww71UPhUf5OVYb+OygOmaz669ZFUO1sLxgiUTYspMxl958ku/b6XGH8wd2YyVu0RCev1R1oxaBUMQK5abz3LFoyDLJuKtTWK+3rFZr2f7hgYvYK+fXHxQC6eHNq9yNx27eWbf124sgqis73tu3y/OOra8ucurAdvd27enWoR2ewvcbGk0AoXgvLDHps5deW7Ps1KRtbqH4/XMLcg89brTbkWEUglK/qX3VJvz09Ub4l3D7zEr/keUYWo//Lrbnf/Oj/dM2ffRHnfOT3Ea/IwVJZqftN/9H/7ZFZhetjECca8wevRxDQcQB9U+JN4iItVDYGnsb6WgjMG28kaL5QucKOildVOW20GKnuE4R+Sk3OiBvz/ckYOLbQwMw/B4A33nvCZTDKbm8B9dxXp1znLJzniv+wT33u+d4Ry24iaHiObSctvIFFTeQ5IpKaBEPwRDRCMmy82P8hu5B19LogAv2OQQig4WS85cvca8SL79NSOn5BTGBxuW4HbXHLbz4mrU9CYcQllYX8K5hly9fbg1sc7NmgzZcGw+/NO+zNl64XmtbKByx8yufnRYq2J6ezWEkInByoS/l2B8cHGIIIvB0P7w/ZF3NS+AZi/k2z+rFwE1YEI5/985tm0wm7HR/H2M0sLvrK66W3sHJmT3Zy9mjrRPb2M3Z9sGpHZ8VrN5p2zR0YHF5CZ5/7OoLuNGRMR9U6NJaGC4FCoUAhyql59f+L+f2Y5VeojXynKNdHkb9fX0bffbidl359PrF/cdtP+6aEqzRdv06Ov2TvjPaRp+9+NufdD+j3/9M12Nv4/Gn5lftN/+Hv2X+zCxQHw+OqF8iCILHCpwpi00cWBl6LRQd+mlthEWpvUoQQe8dZBxmqAkZyGPzO7wWiBx6+ZGiD4OBo/OV9OKm/KLoUlwH3VHUYdELVFWxAp5Rv90Btou7azpwG4VXEpELrXFtpbtqfFv3qvF9Wga7oUSiZ0OT7Po79GpDFKJmGA7lXW/boYEaNZ/q7lWhINWB3yLzd8yXWnAFMl567RWXSafCrB3uZfugZFU8bTTgtfvr0xb2X1gRLq5GjsVjVq33rdLqWCwRhAqELIAs1FH4ZqNth4eHdvvODZTeizfWijheK5Z6HK/Y4ycH9tbbT217t4j399r80pJFwmE73Nsy38SFvXL/li0tTNKuXVd+q1hsQSF6trPTso3NshVBETOzC2658GqlgjH0W5fn8Qbw+lCdZrvvYjYq0eUqAX+sPf7oTed+0v4n2T6S32cHrm0/Vulf3JyQf8JFPsv20U38CS/wE9qu38dP4l5GnaL/tzodFH/Z/o3f+p9aZAaP30Wh4LxaTFHDYwoguWAdBuACZ9pCyBvAwzowu81fpfpKP6XEw0gF3pzrK3im4T1kyn0uxZdCyWNrHN3l+OtzeWmUXHkBCsApwUbGw01rhQZI+ZU04zw95zQHmrUnpKHJQfxtNKzXbj1TeI+pnr8ShzSiIOCughri7Lo3IQndm67rpubyueIN2vRXVGVClX/E6X0Bq1z4rOlJWmzuriWyq/YhvPrVV+5bLOy1dDruVg0+xCMfHDe5dN9uroVtOhW0TmNgpVrNYqmo+Xx+O803UNoxm55NYxCulLQI0rrEA5/Z5OSkBQNhvHwQg8fzteHyWgyDk5KpsHv+bTz5u48PrNG7QvGX3dDnHrD96qJnr9xbtS+/umqrcylLhAMWDXKtUBgIf2l7hwUMTsdmZ2etURPVQHV4biGJQDBKP1xZpdqwTrvnQl4/Kfn6aWx/LKX/02x/Wsv1k9qu38dP8l7U0UqkkfedWVi1X/+Lf9muAlGra6FKKTK7IuhjYPiwT0tgBTg+5nLBnedHSevNpnXwsi7KzjVVWNPn16qxguUoHkKG73RKK2/PQfdenFLDf512x5U71rx+Z4V4Pt2P3ug7nW7PXb/b5y9K0eWmzrmuioO0+d4FRkfltz/aRkEq3f8zIea/YeGPIYx3/3g9FHD3o7xWboESi1TuSwFCfsuXsPjCHYtMLtnTzQNbX5m3uam4ZdNR6Y5VUKjtgzLP4rNkcsJWVwPmg27kTuvc45jF8epKdCqWmhaOxi2RVHnrMWs16m4mXS5XsBs3buiRLRj00x49VybLE7i02/dn7OXXFuzWnUVo07jtnZbs0c6ZS5VedB4/ZHs7G1bNndgC9/Py+oK9enfRbt1M2a27MVtei2NEPHZ4lMcI+iyRSFi+kLNUJolxG8MYNB3PD2EkqpWq5fNFl70pgznaRkbgxf1fxPZjlX7YoR/tgtVDzqYPXe+7Xe9Hx+QRPmn/tId0R0YXYL/+/kWl/NG9XHs9yv/WPjp2fRv95vXPPq2xR3z0xWtcP/bRa11DcI6/kHenlxOXeJe6PXj6wHZOTm3ttS/YIJTGq07ARTEInDtc6NFQemAuEFFcuIXHrWIQ6sDFJpxWaaRdDZehhH0MgCbLjPv4AQR2wDUE3y/424ePyptrBt6oOq0bx+daLnWW/eq8b71Oy9p4cMH6pgKJ8vQod4eb7g16dt6t26Cn4pJweLyyl+Pj3Nc4Aq3HU6adKs+4R0bB3Vi8+Cu75hqI315dgl5EOXg4Qdwr6I7enzbPrTWetJn1L5s/voTHPDN/yGsrt1fx+CHz+MdBJV57ulMD/l9Z1H9pr9yewlvD7/Go8tRR8fRgwAoVPCntMZ2OWFIunvstg5K2d/YsmUhaKOSxRBpsoZoDnQk7PslZ7rhkgTG/4fxtNhtwgbtL7m/nqGhPtvMYQy/ee95mpxKghT3b2tlFkfsgHTy4p2eZqNfW5zO2Op/EuBTtrFyzyblFu4JWnexsQzFi3F/AGk2lCvdBJFN25Yna2UnNcid5u6QvFFpx0qO8CdrqggMypy5hirbVEtuXYKJnZ/3EtxfF/ccq/fVtpLSj/blN9/rTud9P3UY/+fw9fXRfI+X8SEn/6O35aw2v8bFNn8lty5vxsbibFq1od9q2ubNlb737lj16+ghICg8NBG32xk0b+IPwZuAwHSsFGibUXJkfnqwsO83AawqOosB1FL3SauP5hxFkjQIooUdw2SX2qMtQOkH+ASjhvDeMILvMOI65evxcQ5F5eZsm3r0BR63DgzWkJd7cFJUQOgAR9PsdBA8B9w6Tg2T4XCqwXtPCQ64uY8j967HVBjomeM8b7Rp9UEaRYn5jVxqK7Nsl93hS61hjPGK33/ga76OWL9WAwGW7d28dGD5hIZS5fYHnPa5Ytdbmdwd2czlhSzMxbunSjrS017jHVb0d0H5nhSZN6gUdBF21YAXvag2er9W0paVFNy6visBKLKo3B/ZkY8e++5234OYFUMME+4XNTybt9vqitdo128YAbZ9UrT2YAF1M2uL8AobizJ4+fmr7u4fA/hM7Paja+MBjCzMJm5pK23EuR3tqxOEGxvncNjc3XILP1HTW0Z6iqvmM+y2VnaOv/HaSKznYr5EMV5Kbk0QFJDduVxtzpqt5cE1+f5qb8Mff+Pmf/zqQ5dkKN8FrK9zI8zm+9uOV6Pr76588f95H13lx+7TrfdLxFz8bHRu+/8iGPX/849v149fPfXEfBQ31evhXngy/h4Qr0FWr1e2DDx7aD996yx4jAIVSyXFu2QUpYTKTchVs87m8q1o7IetOW8hTa1hpONylPPQhRBewd7X08RCj51HZbQevpVwaGuLalxwbZdApAUfKp+i+K+Yhvs9vi9u3eN/muEYIOhwXdwY7gBCGSEBeyPF3dvX5MArPQby0ukwBQ71wiTzcm3Cb/rk6e8iGjqhUtaGw4xdt9h4I5Mq2zip2GcnYz/3Zf91qPbNa+9x29vbt9ddfsUTUB7RPWO8Cb1zq25OdUz2QTSX89rl7sxbyjeGhi1YtNiyVStrUTNIOTxt2lG/ilROWTfkdtC/B73e3D7ln5d7PutiA4iFCS5s7R/b2ux/arfU1++oXX8G4omjclwyaFrvs9Lp2VoIWVFqgiYalkf8Mu592KBZL9B3PiEFqNUWJzm1yCiQRidkZ0L2BUY4nUpbOTKLQRdvb37dYLG6Tk1OuP5VEVGm0LAANiSfTfL/vVpfRps9lrNVnEgHXdGo7pWE+a+s/7TZyXBqu1RCjKJ8CtG6Fm9//0bJWn03pP227/tn1sz5SlI+UaLT96P2zY9fP+dFnz7YXj734/qPto+Mf/+yjbfTZjzt3pOyjTedIwJ0nRFMqcLfvfvf79vt/8Ae2ubVjbYTIGwogUDHXeWE43mQ264JoGpZKJzNWU1VHFFU13a/gu/pVzIob49YyV8pll6LKo4qKKyNuOCynXYrGcf725OE5wdXq46B7zTmavqv4QJ9jHbydXjd5XcOYKOmm4z7D0+P5z/td82FsvFAH7VJ2bhzvo8g89+UUerjzZvjXyYIi9qIoHOHtOZC2j/FSEhAcAQ/bsg9RON/kov3KX/wtjE7A6u2BPXi8YcurSzY9lbLpbBwlv7By4wqFL7oqtmHvwL740oql4uPWaXbs7KhkHq/PZuaAy/x7uosxhWLcWEwYaNrqtZbVq13bwpsvAdmjGJJkKoGCqcJOw97/8AlC3rSf/Zkv2NrSlBb3sUa1yjOLCp5bIpWxXLXtEnOq1bqdd/o2lY7h8YOgiaBlJjNu12/X6oo1nOPN9X7ccrmiy1qMJxM2PZl2yGpzc8uhK9EMZQ0OaMcyiq84iiZJ6Zo9ZKTdbrv+VZFPoTPFXyRqmkmpa/O/oazRvqPtupx+ll2bvq6AqnItut1ry1r9cZT+xW10cW3PvX72V9vo+PDv9U+Gxz7pGvr7Irz+2N9rr5/fPrrmJ38+3D52vWd/h4L8fONpG73X0JX488b2pn33+z+0XKEA90zZ7PyipRAQjalLqRfhiLFwxIqFopVKFdoyYJFowk7xEvVmHSWDnqP0gnZ6VHlWTQzRBBltmt2mfH0NoYnbiycrr61LJ0rRu+yao6/a71LkHord5behxE6p3XEMgPivKEMTYZOQdhTA67ZdZDusYpE+QXrBTD0ff51Bk0io3zVEKI8h76SpLvL62jnGb0gZNN1W3kRtotGCMynb5onN3nnDfu0v/ZYNPBEr17u2sbmDMsXt5o1lDGEMIzdmrfMJe7hZsHK5A3c+t5dvzdjyNMYA1d7aPLBu58KlxSYzUdq54wplzM1mbDauCUYoXqlluxgX3csqSq/Anu65XOnb7kHeNrf3bW15yV57eRVkAZJBCU+OTqFhDbi/gqiXLn5RrzfxhD0XOxhV9e1DLQLhkEViYbx3kufk83LJAijvnBSfdijm8xgnvHnQZ9nslEUiCTs6OqG/oRIBr6vLd64gLu0ulEYvu9r8PtpcWZHtHugMuI9XQPnP+RyZQAac1v+Y7bpcftomOdY+9PQvrGX3x/X01/fr2/X31z8ZHR/+/fh3nvvetXN/3Gfu77XXz28ffe/F71/fR9vo9fW/L56jTcqgvVQs2qOtJ3aSzyEQwMGpafMrYotFb7abls2kbQo4VyuWrQCcV3tmM1mbuPRYtd21777zDn085iaQBC57dC+/gzB61M70tZtSi9f3ePyu7LSG1cQTe3ReG86nZab6eAmn8E658eYIlBJrVOhCE2VkIGQoekINHFPxzBZKL4MkhCLeqym6Ab/Wz4e3cwtu/P1HzyxKo/fyOsNsO4c2+D2HPrimlEMpsb3zLsretWa1ZMpTf2/zzN74hd+wP/9X/x279AXh8BUUeBcoO7CXXrprmYzy5j0YqoE9giufnHRcHYLbq/DslYxb1GP/8AQUpfnyMZtbzDgjt7Vb4xk9tjwHhPYrEadr+VrfHm88sft3b8GpgxZLeJ1XPT5p2sbOsUPKL9+6aatLKYwKhq8uiNul747cAqUT/PPTHmm8dQ24Xsdi1hoDq5SbVii3+FuDQiglNwZtSKGYAzs7OXG0amoyZdFgCKUejriI4tE8PF8GtBG3UDjgUq8rGP2NJ08x8l6HQrS8WQCDo2HO/uWwFmAPw6A8fxnQcwyydO9F+RsZAhmbj3/28e0zK/3HVq3F6qjjf1Lw/vlPhsc+/dznNx3TQ4xeX/+ujrrX7nsfKez161x/fX0bHucZJeDuvf4Ozx0qA0JPOyiCvrm9a99/812U/tCK1ZYVCjU7xnMUCnmLhEJ4lTk4cstOTk/dclCLy6v8DeIhKrShx/YO83Z8dmZLyzNA1z3r4cnCsRhK1Beoc3yTG+CBEEcUTRzbQWykSR5fs/Gc1+deZAR6GnJD+VT3VplnPeB1ByXsObgtaA+k73WA9V13HZXSGk7DRdgVj1BxDp7V0QYEdph0g8A57j5MAtL9oHMuMKYc9gs8kpS8y3WFGFqNGrz6zN59tG3buab92r/xb9qv/Gt/xSZoj5OTnBVKtNFpwb7w+quWigWRrxD3fWWHhbo92q7ZFUZteSpsr92ZsbBvHENZwUvnnHLMz6ctFAuAHpq2f9xxC1POZX3uvmVkHz3dpJ18tjA/A9riSTw+Ozyp2cFx1Soo98zslN1aiAPZw07I80Dyeh2UhadNIeuaG6E173l6FD9G+5jzwug0nJ3n63lQlCvntePxAMofgcK0LXect0q+aXNzMyA86YwPJFK1vYNh/r6G7lLJKEjKa7FglLaO2AfvP+baflMZMwX9/H6v0zGJWg4HUYSmxGJTFuIzxQMk1YoZSTYVuJUR1slCZEOJl2JL1lFueYvntqGuuFyOZ0qv7MsGxqlaG65a+7zSx6T0IXeDw7XAPlmJrm8vHtc7Hbt+fPj6hfN0zvDFJ5w73Nw5n/C5dj2qdn3y0Tmffp3R3+v7i8fUWPorry6l6+Mlj0+O4Ifv28NHT+wsV0IgBtZuapirZwna6876mk0iNMX8sbWA7nPLaxaMJW338BRYu+UUyA/Ue/J430X5J9NBe/udt+zNd59YGmSQSET5XfF7aR739MzrSridcrIrEUe7PldyjKCp87ZScHlc/qpqro6NdjWF+lAVdpyyO0XXhBcZlWF2oEYDtLshuHEvdyCFV1BxeFzwXqW8FVhUrnsHNNPttN3wlGanHQNnnzzZtspVxP7yv/e/sF/6tT/Hs0Ysly9ZtdK0R3z2xhufs2TMa5l0BIUfs1ytZ093StZrXYF4zL7wspbn9iCY5/YUVKBZcZOTUZuZSWNc4PJbeaiA2cpC0hKRCavilXPFkm08fmIvv/QSzzbuvHyzPWY7+xWozJVbfTfL791bQZlBNp3OAB6OESqcYiRmXU2CHv2nWKmKkUwA6VNQgGQibPFUlDYAGXQmMKR+eHnZvAHj84j7/HIwbo3acHZeahJDFvJYLD7JfZnVmpegiY5LXY4E/RbEg8uI+v0he+edd+lvKCBtKWOjxUqVNOQPhPjeAFrSdQYhlU5bGYSgqb/BUNTFZlS736VWyz0IfUk3BWWk8BLjF3anG1J8Kb3j9Cj9taWqP93TC94jYNq1jf5e97jX/442vfvYMff+48fckU88d7iNXrtzRzv/xCdH23OfCZk89364j7brr0fbMBqv4wrSaZza6xp8a3PTHj780E6Oj2jbC5umw9aWF2xtacbWl2dtfWXOprNJqwNtTzAMoUjcFpZvOc/21tvvOcVJT6alyjS+13a2D4CFk3Y16NmDd9+3HnC/WCxYEO6YiCccYda8eUPg1LGC/nqeCaChFFbVXD0yCPyTxXc8HCEYFt4YBgK1KyioufkSErdevr6LdKk6jxSdR9RDc18IBd9VsU7+p1CEC9Apq0/Zg5paK1jYbTWtWatYo14DBgvKVnjefTs6ztn2cdkuwtP27/2v/rp97RvfsGA0jmeuw4879s67D+yVe3csC9eegserInADrvzuwxME8NIivp594ZUVPDFwl3t6urXt4hjh4JXdWFvlXsbtNN+2naOCJdJR+Dxe03NllVLXHj7YxCj7bHFxBpolj+mxo5OKq6WHnPPZlS3PT9pMGp7Pc4lr5+HgcmLLK0swqoArwPmdH7wDffJiaHzmgY4EtaOMmckY8m9WqlTpRw9orW3xcITfiuCRw254tklbVCsN+nTKpSiHQTGVehVUhOLzfFGM34T3ykJRzU7suTjCW2++h8zM4Ux6zhOrqk+QfTIRMxU9PYE++vxBm52bx3goCNi1qamsmyGYAzVpslGjARWBTqhaktMCJ9JD+R1tIx0dBvLOXfBQSq81/q4p/deeKX0EpVd9NQ3fDIXuI+jrru7+/jhF0ruPHXPvP37MHfnEc4fb6PVzf/Uff0f76Pjw9fC9ttFn17frxz76zhXKMGaqpy4opHHX995X9ZTcUGFoCwViOnRyv92yy34Ta99G+PJWBNp7+Z4mYigH+9HTAxe4W1hYsJXVZWCo0jVDVip02At2G1RwhgDuQRXEQ6WcBeDdMZRgcjKDsI6j+MPovdvpPPWf0na9CKYb3hMvR0k1xqvvq7imjkvJNUnHKfozoy0PLnSh8ffhpmemP3luVfdRPrxbq87x9CEk1LBhu91D6BBshLhcKVoVr1auYNzwQCdnJ7yuWhFe7Z9ctn/3f/N/sC9+7evmDwYQzIYVUZD3339oaytrtjg3hbFUlRuMCM/zeOsEZeOB0PKX16K2iveWEdqmPar1hkYj7c7NBdo0AN81e/A07/jv0krW0njzNgJfKrZtF85+Fy4fDE9YJAqFqvbg8adcNujWrNesvBvLkxacuHCr4GgiTguEsEI/qYZ+HyP8dPsQA9airYK2vbNjZ2c5B8kzIC9N/IlExb3HrViRggbp/5YlkvD10ATXCILq2tbr0UcolUpvef20J4atWGyAwIKOBsUTyqY851pKZ/ZYwBu1d97+AEOCqaFNehhVVekN6fciATuHXp2cDrP+5ucXXZUgrwcjNL0AuqlYuzuwdHbKGbAC8qnRhY9keqin2iQz2qX0I3jfbGCknvf0P8cNJpzSa2jB6wXeS2jkWa4pirbR+4+UZmhZRu/dv9HrZ/twe/577viPPnv+eqNt9P7Fv6Pt+vHh6+c/1zb67Pq5gu+j11JaWdSjoyN7+vSpa9Dh55cuQKPorpJfVHDBeb9uxylGGM8+NTNvsWTGDo/OgPJ77pgES9xMQZ4aHDIQjNnefgEYOWFTmZi9+b03gXgXlkhh3fkN8eVHQNXjk2NX2EGryg6n2A7v8UcdiGJKYeXh5dl17xpNUD95nGLj4eXxFRhkx1wPkYHcqLuQ6At/eKkEO+X1K6kGQOKuN1BCj5J5eN56pTZUdDxPpVK2PIhE+QcVPlNp71pvzIKTi/bv/vv/W3vjaz/nDGYdnl0otezx4y1LRsO2vrqAooYwhl4UfsKl2B6fVRHEMVuZS9qrtzJuyLBcVkDvDPpyYctLfCeZdDRg86CO56vb7HTK5mYi5qVdKrr+oy0UYQJvOGXRuJTKY5s7BYxQH6MX4gHP4f5hdjzheReFP3DRecnyjRurdPqV5csN29jet/m5BYdqa9UKHnWS52+7zMVMZlqthFIlbADwqta0cNgY3rKFgifoZ9AXxrXJ8RZeVLGKYMBjEVBypYZyNbqgloELdMooyamEQ2GQit/RiY3Np3aGoZdTUY8IgYXCYQvF424MP38GdUgkoRMRjFwe+pCEBoRpv5yjA9NT05bn+1rwI5OZdH2r60jEtev1daV/LpD3ifDeRe9HSj+Ey9e368pzfdN7tz97rW0EM7S9+L3R39H24nttn/U7+jt8/dHnej8cinr+O9p0TF5SQyX7B7t4pvdtf38fBey54SyNp3rGVXstjTDMWTKdtWgiDd9LWTQ5iVcNW7N7gfWt2ZOnu24CyOLisivNVKWTFPTpKgsO63p55cWTV2xlBaFqVezxh4/pOL9NTsWsWak4bqnhtL2DE8fvlYwyzNij/fjrlFbKioKqPwTB9ZwS4mFWl0A+5kPcnPP0mpOGf/n+UNOfXUOH+LaDfUrq0QijODv3UEcgamUgMuilwjNI6asYvSqCVUew3YwyfrN7AVXIrNi//b/839mXfu7naAsIAYJ6fFyyg8NT5/k+9/IdV6o6DPTuch/HeTzxdpXfMpuMe+yNl6YtqvX2uyCrjV0HyVX5dhX6xKXsrNyzx3tK1/Xb6hJePjhurXoPL9q0x08e2t176yiJH0UKYDQU6KtgXBL0yQB64LOV2YQFxhStVyGOuvPyc0DmOO0rK/fw6RaeNWYz01n74L13LcK11teWLJPN2GmhBqI4x9hkafOWpZL0tVCPJiV16APaNJ0KuO90OigUSlWvVywLFxc9jALVy/Wy1dr8fhtZ4nNxex/GKaQRE3Yl8miMXunDDcUAgmEMpxeE4uW6UWuAojrQPw1Rtpt1u8AYTUIvNQ26AJJMIYepZILzKq5/5agl5qi6etf9lZjIUUjpNa/iE+D9i0r/DB7+KZX+R8fc++e/N/o72l58r+3Fc58/5yOF1t/hSz209o9+czj6MEwuceWg8UoaQtLwy4MHH9ju7jYdoyCK38UzYrEYXjgNF4tZC0HfOTjFkxzY9t6hHWFdT7HCe0enli+plJPZ7OycTWIUNORSKhzj5ScsFY+iAEfA64DVm+JUfRDApD147z28Q9dZeCm9ikuUgMyaMKIMN59vwo0DK5LvVruh/Qfcq1veWs/D8eF6d7yVEtOzLi9+9Nh6Xm5K+7BWHv+AkWoDF5zjfEV03ao7fQQCD9gAjYh6lPDk5VIR5a87IW90BCc71tdytXDmCS+Kd+6zsUjW/sf/8/+1/ewv/RKeVb9zYaeHRVBBy05pn1dfe9lVn8kC6zXCUIDfPt4og5LwZtDbN+5P27QS57nvjc0jrn8Fj52we3fxwjxntT9mHzw94fwLW1qagpf7bJy2reHJ33vviaXTMbx8xilwDyPyeOMAuO4HiXlde0C5bTbtN/84RjmvPICqa6vbd247mdijXzTysLy04iL6h/t7trQ4awm8tQKA/UufbWwcWRQakEqH6Is+RjyKga87OC/Pr1l8sRBGLeRDwVsOCSpAJ5Ti8Y5ZPOnH0NDvzQvrti9BA31QDQjMd24BPygJaqfrz87MOKXfR8YCfqGFMYspFgDMLxaqOJGYi1nkTw+RqyDOJ40jaVgF5Y2BCpKgc1dvECoucOqy+uiuIaobJlEpkCckq1V9ap8YvX+m9Ir4KlFgqEy6ykfb6P2n/ZXn+aRtGB94/lxtev1J70cQfLQ9f56udX3XcT53CaYojDuNVxx3fhEF0Bi1lP346NAePXxgB/s7WNO2S6JQ4ypzrqP10PNF29jat/eB6/snZYR/gNL4nNFQ+2gsNktnLa7MY3ETdt5pwh3HXYnqTrdhC/NTLqperDZQ7GXb2T0F7kZQ3I49efiUTvK5cd9QmPul9evA5xaK5yLnl327sZTiFdLFhmPlGejIiSsbXA1AFBd8333EJv7Ps4kG0AbizeK/rh14Lyev4TaN9A+hplJ7+47ztuCnLWf5lY1WcUNZ4nzyCIoWtwZXfEd5BLq0n77wuFJa58m79pf+J/8z+5Vf+6ZpDXyN8x8e1KyUa9qTJ0/sjS++jnf22NR0kt+6tO5gwh5uFYC8Fwjyud29Hbe12Zh5ufDhUQEkwXNy3zdvz2LwuN8Lr32wX7KzQtum4mlbW4zBeQdWb3Vt/7Bk+7v79uort/BsCmyG8cpN2zksmD+cpg3PbeKybbPZIZpQ+bBypWHnaOrSorx83ArQlrNS1ZYWplyBk/2DvDVpizmoQhxl42bsrFi1UqNnJ6CeVDphSRxBiHvUIiJ5vtuD37e6VzadiVrEr2w6L8ay6oJrmuSUiKs0udkM/F/R0Vqjj4eGGnTaKGGfBh1OwAlHfM54zM/NWiQYx9DsWEw6GA86KtCo99mbNrOQcll7Kt6h4p/Tk9Af+jHHs3lAEMq5cMuOu9x92X71vTIslTwleH/ujFxDy4KB5v7gj4L3zyvacBu9/7S/Q48z3K5/99Ne8+bZi+F2/XrX99Gx4fb88dE25K9DQ+CALArjPKb1XbGE9z94Gxi/44a3PH4vAhpB4Ad48RPb2jnGMyD8LS2ckLQsUG91edlWFxdtfnYKDzyJZY3i8ZSsQidW27aLcVAttqX5aTvL0SnhCN+NOWWbm1+zItzx8Fg126Zsb3cLyFxxHnhuPotVB5rzHFUQg3j0Bc8ygAPeWJy2eDhIM8rMDJ/xo5gJSoziy2urmRUQkjWX99Yw3bBQJsYBIRFHF7QTVeki2F3gZrvZAhLWnMLLw0v5xeOV5y/h0BTdwSX89aqNAqGcYz678HStMoCTTn3OfvOv/lv2q3/uV3AKwyW0ysWGlQt1e+v9D+zlV+/aZDJkM9m4u7cugvdor2DHKLCP+12c9NvLN7N4vDErlOtw/GMU79JWFoDvSQ3nTdj+adsV0VANvfXVLB523MVGyqW2vfXm+7ayqrJaETfaUW1gRJ8euACqKvSIjvi857a+knXKUSmW8IpV5zxurN/hNxv28PGmTU5OQyViPH8XT19xaGVOyAHPWW317OisasFwnHZpYXCuLAuUFoLwhwNu7nwdz6zAmLxqAogdwdtrar2gtgxoA5Sk2E4oNI5xD+FMLq3WrGBsz2mrJihKORT0H+jJh3ePci9xKIH6+AgjlEGpNUqg3IyTXM7GlYqM/ChIeHx0BG3swOmzLpuyAipTFWYhOQUKVRJMsQcpoSY+aRKPDFFPVEOe/sfD+5HSS9E4w3XjcB++/0gBX/w74tGj96Pt+vvnPvuU8178vraPjn3Kb7jHGXl+7LZn3Brtum08eWx78CdlrAm2+yQonPd0axc+eILgBG1mdt6WV1ZtBssrbh0JABfx2A06slYqAI8UhBpOdW3DrQ53Tyzsj9hL9+5YuyUBq6AMQTf2O794w8oYhQ2ur1VnhDdOsNQSZmXCpVAOBX80/irh1JCK6tApH352Mu6SRcTXNR7r4iJqejZXHYdHFBVwSs5fBcCUuKP4hPIKtIKLhoScsveA5wioIs8aX+/xO/J8ihorr1+7uKVbpw6voJ+SC9TcAIiQa6PWpdeSq2/Yz/3Gv2V/5td+nvtWoHccIYInVtr2zlvv2NzKgi0sz9hUajjk1dfMuTze/6CKwkzAyS/tKy8vWAxoKw78aGvHCb2KYK4sijubYT/s3ac52njCluZScGrk0IO3LtUxmAWn/Os3F1wqq9JXN7ePrIDBSaVnLA9FatXzGIopW5hBSWkLBcC63aZNzSzYwIL21ruPabdxW8DrazSj2ehC1fIond+mgQdef8AOTvHyOAFRQM3ESyUCVoQiJNMZ9OEKHUlaq6N2hcej3BdjXktFvC6OoHx7xXGk9CUMTALkEIGjR7mGx3fpym33u5c8x5VDLg34/jh9HoqELARyifL39Eg5/peWzmBwuaZqLJzl1YbnlsTApJIZvt+3CnRsMha1QCRhJ3nRsC6/ASIDrSoIrIKo41rRlA4VulOdhaZqCOLpf+/3f49efWGTkI0CcMPXeiUFG3nQjyvjiPu/qISjbXT8xXM+7Xxto3sYfef6uZ8Ua3Abh3TcfY71Ozg8tA/ef99OsejnlwFrNa/wDkf23vub9vTpMRw+bndfuW33X76D8MRR5hrKm7Nmu2AXalw6fG/nKcLToFOCbkw2HktaReWbUJQbCLt34hLhk7CqLnrbstPzWHKPPYEeqJSV0l6r1QK3Bi+GJiwsTLvhIM2Q0yoqmniRTKacxdciDuL/gmaOp/E8yuLyaF06Hm/o312+HK94LQXFCAyA4hcIhoyS/g4uxONQdGCdEmpkBKQ0EgDtrkgH3ss1Ge2lNFEZeVGgibEAQhG2S6CrB8649tKv2df/zL9pP/NLX4GryiHgxbs9PGvLPvjwoRsCu317zSJKLQ4GXFCzCp9VtF4KH0XRX7s/DwdGdkASSsvVTes3F0E1QiWd3piLwLdQikwyiuLGMI5XIBIEtdKxHRDV6hrKikEJhqNWqjRRhgpUCw9I++VPToHEZouzCZda26g16YumG8uOJzL29geb0K2+BVES5TWI7imir9VyEvGIc3R1vLyGHJWRF6C9F2dTlgGqa5XdfK7knFkYdHZnbcolG2mSk6rwPN05A7pfcO24rd++5RJwZEDff3cDz44yYmimEiF7+e6c3bmVtOVFuHgs7GjW8WmRvcxvjtF+YVtbXbJCvoScdmkfnMfcpEsAOz45sw8fPbHD07yls7OggWk73D8A9vVBoFmcTtf2js6sgGJfQDf6XE9BxO65pETDu8PRnpHKfEzpryvTSNE/Uvbr+0fbyFCMFPVf1DYhD0VjVSol++CD91HsTTcbSyuebu4d2+7RCYqtYRQa+MaKzQLbNeHk9PTMdrZ33YSMMIKbTSVdjnUBDyIINwW8SgP3m1jMre1Dq8PXb6xN29xsyHJnOy7iPz09a7dv3abTZ+zBoy3uoYUSiqdqMkqLxlfOe8gN4SgTS5AaJ+sMg4bqpqanUBotzDDkYsNahFL+caCiVrXxmUd9gcIPkzNpawzNJUojVyllV5nrAehEM8JkEJwhGP3jejIVCuzJiIimKKAoZdemeRYaEVAQNxJOWDCxYmuv/7K9/gt/3l7/0hu2OBO3AN5DALIK3D44OAViN+zlN162oOfKJhNh62h4qz9hj7cL1uNvEDF5dU2z6vxCnrR/DqMGfuCZ7ywvmCsUirfbPaOPgL5hPN48nN8PrJa37jQubGfz2JKpqOO/MowKfB2e5LlhD1572nZ3th19mZ9JwMu9anDLY6yVz7Awt+gi/vliy/pXfjhwCAUAJWEkK/WSxUFbszNZl8+Q45xWZ9jmc1NpiwXMQt4LVSS3Ikp/cHBiyqdPRTxO8RNhD314Dpqp2A8fHFi+3sHbBqASqxjxiFtA9L33H9ruxr5dYhSyIJTV2bSto/Sv3pm1teVp+uoS+akiZy3a32uz80koRcC2nhxYD8QQwfAtzyRdgs64N2inxSoo6cAiiUmbW1y1Qu7EPBdtEM4SsjZmu/unKH8OqgRKnQhbqdYFkXRBJEgLfTHSzk9U+k/af9z2Wc/76WzDR9EQXLfXtq2tp3B3DcEdWbFQBlbngO9+W7qxaHfu37LXXrtny0tTdGCThz9H0BJ2dlywdr0HrFy2RChphdOCbTzdcEsrLSwuWTyVdo23tXvgrrmysgjURKAKB5bLHeHtgKMz824qrWq1bWztoVwKgMmLDhe+1NCYariFgG0aZxasLhXLbrglzfFEkg7ntZJkBNGk0ApKSgiFIpQzrgIRYb9/GAkG6g8DODIAOn2AZ/1oUo0g6nAEgH5hH9d7vud2lF3txcXdd3Q/qhGvmEVSY+shv92498u2cO8XbfmVVbtxK2UBUSO+UynWgYlN29jYsi9/5QtQALOpDHRJ8YNLKBNKoDXmLvvw9WzMbsxGoArnHKvbWUmRbsM74S3DWD6eMF/r2e5pDYvtszkUNxGbQOk1dbYJJNbYctPW1hYcBFYuwnGuYEcnObdklXi0hlplFGem0w51lUpFvlOz6Zlp6FQAVNAwwJOjKq5NUHo3SajZsFVkIoyHbeMVixgdLWMVDWEIsikMU8/GzntWK5ccUlK/i4qpBBjdYDdXZi0ZD1r7fACfY6kAAHhGSURBVMJyoIgPnx64mIAc5NLCHAYKAzTRR46e2IfvfGibj7atrFV0xy8xGGZ31hdsdWkewwGXPykjX30LhMZwHOtuCvYjDEajVLKJq75NppOurNfcwqIrrvIY+VLtxWWOXYDkNFHnDt+bmZ4G4XRsD9mvt0Af4ZTVebaqqAitPcrTHyr9SGH/CKUdKfYIXn8yzNb7j/YRUtDPjXYOuH14C3r5/HVH+/Vt9PkwYDE8TxNOxV2QWSvTIe988NDeefgEAWvaBLw9lZ2kY1ddWmUAXhVGGXqVmnVoTD+dL+i0tXNEp/btFp0wOxm1k8N9O9g5sBm+swakDHFOCbTwFLheBtLevjFt99an6JCKnR1WzDeRAPqn8I4x63XP7b1HG3bh8QOzlBxzDu/NA9dUt82DZxm3ON7cD8fsAsnajZrNL81ZBDShFEuvL+wWlRAC8GC53aCbGgnFHEfYVKY5gmHQ7nPLVMP5J1Q8S7Xtnq2Qg7fmdHa1l5Rbik77yaHjWS/VbsPm5ztjCHnABaPCYS/PQv94wzbz2p+xW1/5RVu6tWw3b06Zj1+I8N0CilEu9ezttz601z/3Gl7JZ/MotirlQAZs77Rr+ydCHnjh5Li9fCPuItXt5hg06cwFUMN47KnpFEi/Y11o0NPdhtW7FxhWvPxUyIJ4114Hztw2+3Bzw82006o3yXDAKrW67QjiZhJ2c2nSPnj7IRBWWWp+y4TRJBRCSU5eDKP6QwZNdfQH9LsHgxDyKhFmHFnpWBCvr2m+SgPMnym6jfEEmc1nMHwRrTkyYWenDdrJB/qq2fJ81mrclObfq+hJPGp2azEJwvG7zL1SY9zefHiKAVBhzAs3QjA/P2XZTBLbOrATKOB7T5/ag409l68QRG7vrqR55giUsuOCmN2+x1KTYXv55WWrVyr2ve9/CE08tl6jblHPpc2kI6CXjNV7TXtne8M2TkoWTc3ZGAb/opG3e7TJS8ixkqM0XKnSXr5o2iGwZqfjAr/aPubp/2XaRop/3QDI86lRBXM1sUHBqJ29A3vvwUP78PEThBvlwmsqc05LGO3v79nZ0bGNA5k1ptwfaCKDSi5nbXfvBHh1bCvL85adjNvh0Y7LK1da7eLKDSCw346Vbcd1+92WvXJv3W5CCzQhYnd7m2vAIYN+N51ywh+wvVzFTvDeaBt3euH4tIphyuRlUjGX0KHx2Qk8kIo8SiFn52ZRBBWH9ACtg46zKqgnaoDauoQblbXQ2L3qrYHTLRTA4wc1rquUaQ1feRF05dCrVUAKeH8puAelHIM7K2CkQI+MQojzlO+trEvRCeUnSDObFx5reDO2/jO/aTc/9ysWCCftpdszrmZdMKCqvShGe2DvvPeBLS1PgVriPJMmZ2kCkMcKlb7toNiCwDEM3Eu3pxyPB8nb9va+g+tBlO7+nRWnBN3LAJy4ZHVgcQDjNT+dwIMqpqDZbT3bhsfr4bPTGRfNloFQRdpxIPGXX71jR/T59v4xkD1oqUSEZwNuK/egf077afYcbSGFpyHlLDTBxS19hfDXykU3IqOhaY3WnOCBxQu90IqFuSTn91B0jW1D0Wh3TaWNqe8iiic0XC18KXoiEbM7N+ZsaQZkIMcDp/7OWw/sIe2gWgZp2mjl5jJU8oatLt+wdDxrqjXyAMegcXPlM9y+uUQ7RlyhzX3kR2sCpUBCr33+Dctm0/bk8fv2zltvgzIqbpgxHY/ZCihnCpmr1KpQqR0LRxMoxpgdIesRXfPGEr83i7OpYbjOeE6Q2JUX+jIc1num9HInn7b/d7dJuT9tH23y75oVJS6uqqPvvf/Ynm7vAfuKKGDIDY2cwN0Pd/fw2ig7CjA/NWtxPGmhcIwwT1gajp6vdG175wRomkAAJrnWKTDr0BZQ+Kn5OTdb6/HjHTs+OHSz6L4ELZjOBF0yx8HhiU3Pai69iiX4LZWBawJnH2zT2cA1Bd9ikRAG4xgY2XSwU15UEfVmC4sOF6zQ6UlgW0IZeHS0W+wCAdUIyjgKOloFd8jdUXgN82C49F4Tc3x4ogBKnOB8Bax8GB8vyqYstlAMZeTvOAo5juJPaDQGd+8KdaAcGjYTRdAsPg9tqeWxzB+1V37pNy1996t2EUCY784ZOm0avb5AmSp4o4cbG6YVY9ZvrYBcFHwKuBhEAw/1dLcAuhjA+7t2fz1jWTy3EMXBYc5FnC/OO3ZrbRE8gBFEsffz5ygtysYzz6SjNpUMAp2N9tIQXdMlT62trLrsRX8obAc56EGuZuu0e5Jjb739vp0DX1Q0NEFbY++4FxAPz6rnVOrrJZ9rGFJtpliNDMPZ2SltcImiRR0FK1RlzFTE89wthZ2MCUWeW7lacg5GyS9T2QztrxGOKxeZV8JVtd7lqmMWB+ovz8aB6pMYUY+VMGI/fHRo7z85dCvxdM/HUcqkWzTztZfuIEtJ1MqDUdu1Zr1hUb6ztpLlnkApKP1BrmqNHqgEKHHr9or9zFdfc8b7+z94G1k8svN214LIxs3ZOVuemzMVTdnEACpTVHGBrSdPrJI/sSwc4t7aigv2nUA5tejI2Dgd6mTquW2k6MP9RYX7rJu+cx2qa3vx/WgbHdPuGpl9tF1/P/qe+CnPbDu7O/bOu4rMFy0H31JVGEmZ5q53Oop+eu3+vTv22isv4UECGIADx5mn5xYsBzRXNFTpkLfw3K1m1Q6B9bMzczY1u2BuvjaNp2ow927fwmvdRPDbtr35yCrlsk1PzbjvKhK+vn6Th/PZEzzTzuEprXaJAMw4XqhMKI3tKlgmQ6AAm3LB9SyayZfGg2iCkwJJqq6TmZxx8/D9eHsNBw2pvZahwCzooXk+eXu3XBauRUKsmm6aOhtyUznZZYh4raFBTerQJB4V5tDwnxcjoamrWlte6EBMSYqi8lvf+OVftTe+8jPWVLbazYzNzGtW3sBVnKmVLlHEPgqTt5//ha/yu1fwx4SLDvcR4Mc7Ras1oFqXfVuBw6/NB7m/4Sy1aq3BfQ8cQtLcDnWehsUebpbd0F7QefmoK2clNNNpX9jjR0/dqIBiDLFE0ooopgKxKvRyF36/v3tsh8Bs0+y2gBc4K6W/cslFmsqqYKTaWJF4GdMB/SQaozHrarVqMzMZFGkcA60U4bpDdDShzU3FaOcedgijXK3x3XOL41mD/IbSZIvFGqgyZ8enJTc0t729hQHu8PtelDlg83j8MNBaQ4rHpx17+70Te+/DI9s9LgKxe6Cxc1tdn4VWTFkXpLcDWlRi1nQ6bHfWZkCwQ/nYOzrCGNWhbj6bnJ61N77wBbtxY90+eP8De/vNt1y69KDdsYy4/uI8fXhpB0cFW1hcszhyuQv033z6CFQ3AbK6aQHaSaMCGrLUNvw/Fmu46+31/XkF/dNsIwW+rtSfZbtuDGQ4BLeebu3Y9u4BSnXhUkb7vY4N+h041Ly+AXRqANmXbXpyEiheQKG3gIghoOKiHR5X7MHDLZTNY3fgrJd4oZ3NLeD9NI226hY0ePyEz7HAr79217LJOFAS775/6ODw2tpNF5RTxF/FEaPxSQxPw95+56ETqhtw9Nurc26ySSIeR1iCztN6MTyiFRqKOzrYBQkE8PRxnkvw02MhFD2RSLtgYDiWsDFNekKA3TLVoBctYOlFWScQbo3bajaeUI8LFqLcAaCEjFsEuCs+qqGroIyBF08D/w+i5D6MwgQUYsIfQgjHrXHps8jCXfuL/86/b5//xq86OrT9+F1794e/RzsoyOjF+7StWGrbu28/sK99+UsYgTHgbgKFhUbw2/uneOViy4lKBrd3fy3jshO1xt/xaY7jly6zbXIqY9gIq/fH7P2np24xTyGlhTkluCj4aHDmpktmUvbY2uqyhWkvBbo2tk+sh9G9fWOKfhm3R1t7Vu4MA5yTMWB3EDTD72vIVN43AGxX22n4sKkcCD6Mo4z5szMMT8yNyFzyebEGBVRWIIZoClgzC2IDlAGlqy7gqNLU09CLwaBrre7A9rV0tSfM75y7UlkTFxjCk5wz4AA+nt9j92/OYvQzTg7bPGuB63+4eWhvfrBlxTpknj5cAHrPzk27JKk9jT7gdEQRXrkxa0meTzK7s3vC75Wt3qEfVaQFyH7v/j0QSMW+/+abti2vT5soA1BBy1K5bgcneVuAli6CkEQfdjY34Pt9u7m6gOGacKNa2hTe+Rs//ws/56zoR8k5cEA8w8g7j7bR6xf/Xt/wte74J517/fho+7Rjo7+jXQEYTQHd4EGUUCNv3EXptW577uzE7t255XirpmlOpjN48DU3/TV3emRzC9MWS6bs8cYhjZmzTCaL51mAX9Vte2PL0qkM8EtTYdv24eNNrHXM3nj5pqvsKoNA79v8IrB/dt6VUVKyg7z37Tv3gIU+e/PNx/DNHIZmwT7/ym0gbN8O9nZNZZUleGHaNTuZQfnglPCs7a1NN7c+g6enkfE+LTfEp1las7Mcw2NWi0ULixOIBALhRAHUJ1JwbRoKVLvIcyu2oTiHvL/Gk9VWWk1Hkzw8CLxGEHRMHt7NrNNw1+1X7fVv/IZ96Vf+onmyK/aD95/aIVQGt+HKPBWKx+aPAEXHIvbtP/wOQhqztaVl6IRSP8d5rivLVwd4+Yrz2OHAmH3xlXlXEEN3uLF98KOI+fqNRaegA5Tr4XYJCNtF8vDwszFbAhkEPBcI8Lmd4XW//4O3bP3mKu2F14xEMPB7tn9Utlfur4EgVKykav+M9s43VSbz0u6gYErm8SvTr1iG+ytAi2ID+VWQ8/EOCCGesRgGRgk8N2+t0Y5jCgHbI+gYXW4e+vceBiUT8wFKBtCIAgZ8DNqUdIkyl8D9/eOqbR9WeYYgz7MMJQnaZacB2hnDIIGWeB1D8/0TVxbhtyLxoFsbsNHu2QAZabUvLZdvmQqnxmMqwxXnDsYsn+MeUH4/0GguHeMaYfraZ9UWMgB6OleuA1RKbR6iPaJ48j7I7PHGNs9xSTslaack92COTirVd2Z2xiLIXDGXx9CdqqnRaQ+/f2o/+M4ffnalv66AOqIb1t8Xd05wLxAtvUPAnofno03vJaDDLw2/ptfuvGfH9Rv6TxF7LZ28hbIcwvVyWGIluqhmvCZ5TM8AmaanrYJV1Uon9++swXfhkwfblp2ashRC/SEc6wBjMbcw65JqWrWq7W49xZJP2ezSHau0Bij8I0uBCF5/6Z712g3bAn5ppt3C8grwtSndsw7QVF53fmnWoqm4HebKWPFNPH7EXn9l1eXZq6JMtdayENB0e28fjxWyldUlYLe8fQhPjY+GRmtBRiGBFh2sclTK5V9fA94Dw2Wl/bgdvyJ5oAG3jj1t4aFtfFJkdnFVKbPaS55OrxUIU4EJZwBoUtXf0yiAB77XvZiwmVuv2Zf/3F+xhZe+aJeegO3u79vGw4d2DF1ql0sYCURi3I9yaS33hoPGAGV74/VXcdrw3smwi0n0UPStXVUS0nj8wF5ZT9jCtKaRXjlvXW1oxqLHVtbmLBTQfXrs6PTcHu81rI9ipEIDoPq0oR/QDxW0bKHw78HRx+3erRVgddSOK217tHlkWQzN5+8sWLfVsA8w3A82TjH4lyhrx+7fmrPpTMQhgjKQWMNx06AKH219cFpx06OXZqasXj5z8Rt9hvnBIFzZ1h4QvjewdHwMhAInB24oX19xGFX5XaKPJ2h7dNqe7BUwzBcWd0k0SQM4cA8D+84P3wXp5VDktNWrGGi2aEJDg31LQlHi7IO+cjUu+V0fMtp2w6ORiGbU0ZeBcZc8pnRwDe1q6q7iDarNV+bcEuhAVYWEepS/oFEWyVE6PWUnR0XkwQtyCXNcKPjC8oWG1ZHlSCKCU8lYtVREHg9onx79eGW/90/+sZOLj21OAaVt17brSis1/lS4fv1ro9fPX+pHm6CY++/Z50OFH75XIEbjVUqyEO/c3Nqynf0Dl/6o+uLyZMpFTiaTLnijiLhmq6USCVfUoFYtOqOVnZ6BW3bt8Kjqvre2vGg9eOvuzr6lklmbW1q0LlDz0ZNdruG1l+/ftiuows72jjt/Dg+/tbvrfmOgtNXzLtZa5a1n4Hxj9uDJUzzdud1cXwRhRBCMgh1hcTN4cqXEnpweWB8voE7UktYLy2sua++sUAE202l4nex0CsOkfOuW1UACcZDH1OyiFUp1lOvCxTDGgMl9pdBq4gu7llf20EZSUhXU1PCcgJtiHpo6q4pAfmC9HyM+5uPa3oR94Rf+vH35m3/BdvINIOLb9s73vm3vfOdbtvfkoROOnOaCI8iKiqVTU25e/h689eb6qnrHpmcT8OALuxjzIZASRhWDuLLluYit4IVxvAhvC6hZQWku4JxhNx6vst21Lkq2X3VDhhG81s3lrKtvL4Wv19tuplkuX7S79266KjMXl17b3skp1wZ4Om3+sQsrYGCVjSc+rZVwI8B65S5oaE616BVoUxWbCIa3g7HKF/O2PD9lzeoZ7XRhU9OTPAYX5LkKKMdlX4joCkMQdZ5U6ciSIQ3hRtFqxVsUBtScjHwJOI89nJ2JukU1tVJxDXrQ65y7+Qxvvf2mSxyqYKhyZxVLhJMWxPiK79++JTgfo03a1kSBP3hyBG8vu2Ie2ewcNPMWv9mz47OSm7g0dtmz6WTQXoJ+hrmvMg5kY1eGVAlYY9ClNM4r6xKB9vYOXLxKwdmFhRnkctLFUh483XHBxrX1u+hIGgNeRG46Ts+c0kvnnL5d2xUY+bRteP5Hnv/Tts90jvZr5432Z/jAedenm5so/S4CAOSKpRCQQ9vY2AAKzyJ4XYQk5Cyz0ioX4EryjG76IZxbEVoVpFQ+mgJ1Stg42D/m0h6nWOMTQa535AzB/du3QTle20XJVZxgYWERdLGFcUg741IslBDajs0hsOMTIT7LwenKtrYyB7THCGAs9uDrmoEWjQWAtmbTGKB6uWA/BFadYKQUTAsB0YLRhHmx2AFg6PQc0BKYpmy54/wZXLBvk1CJPla8gLVv9xFU4LSm4p7TIIrYamhKowHn7Fco2DgwUL5dQT+QHM+BQMPjPcGw+ZKz9vIv/AULLb4GNH7i0jZD3FypWOGckE0EowaWN08ibT5gZyoZd8pULOSswP1861vfon2ajioMrsatWL0ANbUcnUomx4C7GuYSC7my/f0if72085itLqBkGIk+Hv99YH2V117aZnUmYdlkxN2nUnoLxbq9+/6HduPWTee1fKGI7R6UgaYVztNU2iToTklWmq8wVG5F0zO0rQKBF8iIyktp8U6lAqu0tYaqlGKr/PsSSq+CGJEYkJs27J97rIQSS8YjGEYV6hgHVVWrJWt3WsjZhZMtoS8V9NBsSwUtI9EJ5MKHobi0LkjmYOfEor6g/exXvmD3oR8PH75tp8fIWhcEtVXAcQWQTY0mdKCT03ZjVTLStEK9ae88OLLNHRDFedCy6TiyN4fBvsSpNV0FXaV5TyeCdmsuQbsPUPwmkP4ECqQVh422GLfZxYQtIotPnm4hW5rM5bM5zldR0W5nzNHZo1zNZuaXXSxDxUK0PfP0zne7faRugufo3nOKONr5nzvnR++vvR55/tH70eefvOn3Pvr+aNM1FLCT593Z27MPP3zECfBTFFaWrZDP2/2X7juPpnNVVKBULDkupcwsFaiUMCXxmPWmJi0UgN9hVwW1A0zXzLZUatKNiStAUypVLQ61mZmadLO1REkWFxcdVdDko/X1dVdnzYMXmVucsRDCpDXSP3iwyedB6MK8q992uK8STFWg/zyQvWYX523HNXMo+z/4r/5L+8//s79tv/3f/LZNQEtu3btnmZlVS08pHXjNprJLFk/MQCMuXXKRLxK31fufM298xo6LTechkHVXPlqTftQ+msPdR0j7HQUze3aBt1DgZtxNuKA90cTz8ZAtv/Rla06k7J++uWHBlAxdyM1zD87csqtQ2g33vPzSXTj5LVuaSoBmoElnx9ZuN4GgQYTk0v7g93/PNnZU6HMMhW/AVYU8Ora6CC1Uli0/d3hYcJ55gILcxguNQwdkDA5O2nZUUJVejGHQbCEbNS/IRUonWP/eBw9dvsU8niocDlgTKHxSqPN8l0DzNMJ8jufu2RWU7jRfcqhGNEcTdsZc7oUguFbn11z2FP2dxyCeu+Dd6cmBW44qnhzWlNP9lxtd60APRFc0RVaVepU7oPoBmoaqGv2BoPIXvHZWbtopiEvOYGFpkmt6QAjw/tOCK7F1c23FzctYu7Fqr3zuc/aDH75jP4SmTNDuhzgXIQKl+45bz5YWMnb3tqr3GIZ83E07frKjlOWr4TXWV3iecZfDoaCj6N3afMJW5yddHyin4enWIYjpxC2NPo5h1RRvrcW3ubnr4k2qD5jNJmxmRkjUbHPvFFRZt/SzWn7anim9FE4vtYvmj97r73AbQXmn1No/YXtRyZ/7zrVtdM6nGgTOV164SvY+VTosHamGODw6xcNd2mufe80peqFQsKRqmOMhVZN+fiZrWum0pIKTcCBNcdTEjDrCq2WJVKSihPfSkyUQAs1HLldbeI+uTeLZldUmgxGPxbC6ylH32SuvvAoV2HNDLFkabnZuGRjXt/fgwU2EfnllwS1iWEbQZCSW4P/qOBUs2N3YtDz89hThUMadYiV/+Id/aP/F3/u71mioKk3PTenNF4D0iUk8ScYC4Qwdeoly470jSfvc137Zlu99wXJwvjPutYNyK76hXHrFRFTJRYkv/b5m0A1TMuX9u23VZO/ZeGzaev6kffvNB25W1hEQ8lvfecc29nPWxiMv37xr6zdvujHyyvGhVc6OXJRXHHIZKqRqQJq4ozoE//Qf/lP74L2n7h4GF11LwEtnEngy5ESwuAbSUl779EzGzTDTElPVzqXtHNRQOOUHXNginkjBLg0XFoo1Oz4pOhT3xuuv43W99IHfzkpNOylVLIPXXwIVaFZgCxi9h+Ft8Ew8uovQpxNhDMJwopPW5dOwmgdIXUAWYiCzvd09+lqR+6gbAtTSYbqPU2RCBtSHUi3OpPh7BfrpcG3QC7I0NzuDB1Z5tAvbOshZ92IchxG06ckIFm1gudOyPXy8YQtrMyCImCt11e6pBoHPFlZv2OOtx/bbv/NfI2WXVoSvVzHa4YBKcfddrsftGyBOPPWlx2NP90/t8bby5f1u/f1bd27hxYMgG6iM6B/yvDaXsTsgSSU39THqarOnm2dQGp7GG7LVtRsYy6BtbW86FKd1+2azMbcijxZG2TpUwFKr+oC82J4p/WfYpKDX90/ZRop/ff+k7UefPffx0DhI4QTbf/jmW3iAKxREWXR4ajy3hsnEaVp0kIyJhiuKdLJyyRWk6XZUprmFdUfYschHp3kLAqGl9BeDrtXh+pqTHQR2KTBWgS+pykgKIemhxJpzHIGzS3g0n16FDGTRIxGVZZ6hH/2O/+eV1bU8jdLPgg40G2/PpiZnLTs1C7VouKmn2xvbdnxwbJqmEk9mnGCqBluV7z559L69/f7bdpI/sTff/r69/+AdvHkdxQwAQ8OWzk5bMMk+uWh3v/Dz9upXftG88MQqSEJzowVB1VzOVKMFV1eanack866bhKNaawp2dsfC9uaDLe59FmEYBzpu2eTcmv3c137Gvvr6uk3GfFarFKElR1ZuXtiVNwoXT8ENM86Tn5xq8YmSa59B+8IVYdjZ0zi61+7cnLIQkF8z3Yq5qptnH4x44Jtp7sElSdvjw7K1FN/CiM1NRzGQKjmNp8NT1Zpd++4P33KjIAmeWfxf6wGccq0LFHFpNQPvB/ngVVWVVkuJKQdDQVBVOIqAClS0W5OoNIFJAcyTk1MMesq91wQqBWIDGHe/H35OPyv5R7X+FIdJYAgmlXNLW5YwQOq3OF7eD+/Q7LrDo2MrQa/CsST3Lo4+Zq1q2x68t2Mh6Nn0CveXwHvSriqguXNY4n3C/uJf/Qu2vDZlv/3b/wAu3bJGhWc4rroEIa+1bSbtd+XTBhN966ADj/dL9ngzD7Lpu2Qt0U6FVja2d11twpANHCV66f6ixeOKkSgx7dx2tyvowcBRGiVMqSjK0eFwpdygV2vppy0Mum0hC4enRRcP0PYxpZct/JF3dvtQL51wPdu1ST3duXrzgvK+qOgKqI0u5D5yHz+78LVNnSJNVKR3e3MfBUWBe1UngAF/2nb2z0x1yX1ITb1RA56HXYCtmC9i2aYcx1SVUCWvqBb5EcJTqtVtfnraYniuKgpfrpVdHTPNYxY/VNApC9/LpsNWLpw6GBfF4nr9QfMHI45OSJjW1tbxHpP2GB73eOvItG68eHwAi310cuQSORYWZ+mIp/bk4fv21g9/YIcHp26ITN5AY+xVYNaY46IJC2ohBH/MKVOIa9RKOfvB979tH3z4Jvz2LftH/+gfukiuYr6BaMRSi8v2s7/yG/Yyyn/pj7ugjpIylMV3eXVuE+zDfL0x848B/Wjy+OrLdgk9mF68BTsK2eaTx/bqvVX7+ldft3hwwvL7W3jDDThvxcJJYHQgAWKAu4bwSbTN0f4RiKFhMZRRNCUYCTsD/I9/57+1s6NtvBedRpcdHRbdtFgZGtW5c12LMdg/a5gWqFRFoyxGYmkybh4ZKKC95jG8+9aHFvIGbWluDmThw/WanVa7IB+MTMhsZTZldYxcHUWbxEuVVGn2fAI5UUadEmo0P1/pslWOBd1MPde3QZ/tbe+4bMTpmTlLgvjGIP5IluXxul2gtWR0QXn9oHgZbZWhSsbiNodh10KfWnF3EzTkG5uwtdmkzWTw5hjb3b0jU/2C27fWoAWgRb7fEiLYL8K1Lx2Uv7Ewa7/5679inweR/u5/8zsOJan+gTI5o9G0K7qhZJ6bKL5nDFrRG7Mnu1XXXoPLCUdHNB9CaOPBo20MSg1UBxVJBOzz96GEsYC7/0KlA/op0SYXIN6Yra4uu6nLhZISooazBNfn4660V60BWitdC+Rd3/C/7oJDxdW7Z/+Xdj/bXYzv2SH9VcRY2iyd/dRteIo799ml2dwVhr/Hl/VPHlYFJQ/hLWNYplDQA3QJ2cEB3twXshCe6eJckVM8Mta+Uq87L784PQPnwVpzPIOADC4m7ADrFsRrz8LVx2iYYxo9EI5YEiiv+EChUHZDPDeAaQB7U0HIGBY8EIm57/6zb3+fOxxzJbK08siDh4/s0cYGxsBn9+6sWxaKUDw7caWSVADje3/4+/bmd79jBzu7tru1A0oZ47cyCLQHgcHilxsushxLpLmvGXjcFN5Gs8M8FgX+R0EzGh5TPOLBg8f2//pbf9Mev/++ffDggRu3HQRTNnf/K/alb/4PzB+fhV7gpPiGi+Tj/sYwLC7pVMMzSu7J3rTaYNw+ePjE3n3vsS0gjOtr01Y+27D9bSl70wU6k5PTrrhFtZyzKXiy4PcOKGXQ7eM1ei4zLog3GQd2tqAeUWjH7/7O79p//nf/AVAzb3VRClBGCpoT0hQ5+rbGd/dPgPVjPvrwylbmo27Ck2b0FVUB97hkZ8dn9qXXX3V9rFJRTfpoP0db8t2VbByhHXNzyVO0YavehqpVkVi8pZ8+SajoSAdFB/lwT7li20LxlKWnZCgqdgyf1hwKjWJIEbXegIbY8uUO7TWOEYm66bi9bgMuXHQyOT83g5dHLqBv72+cuCmqqwtTtjIdtgt+S/URd0Fu63dWHNzX5KkBcnuar4MIzzFC48M5BPRnDiqiQOM3f/HrtP33QEcbtAvGCEMSCsWhUxc2g+KLr3s1cjDhs60jUCBoS0G826sLyEMQuuGzD6GJp1BZ1f1LBsbsCy+tWwaPL+MjJKJhRg3gzs/NO4qgwF69MXDLeSd9F7Y0jbHFmSmWoe3aOL1KYNMxoRBezMePaaxRCjrcP7Y9O/RJn3/a+xfPvX6c/zturrHKH/zgh8DgLso8YTPzM66W+t7uqWWyCQdZ+vAveQNNSXVpsdmspdMJN8PqHP6nwEaje2FPdw5tZnoKjpYFwpZQ+iM4+aylM1N4pr5tAsmVf34fBa5h7XWtJTiZ1hn7zg8/cNl+d2+vO2/3+MkDl0lXqWpll13b33piZ7zfevzEdje37XBv21oYK42KHOwVgJwXTgAjCJwqppwcn5gfg7V25yY8+lWUJEp7h2xhPm1VvLwizoVS1fhpZwDKikUAQz/88LE9RGk1VVhTe09LNSBjxeZnQRUbTy0MpBa813CSAk/D5bG81g/M2EkvZh/APRV4unPzNko/Bd3YxnPW4K9NU7JOIJRw2VxntJ2iy368wwkcUNNnxUln57KWpG3jyawd4ElzxQ583O/6otOt2SYCOTc7Z1Mo6cLcpJ2DODTjbmNXi3WOAfOV3hqB+oRQeLxiswNXVR+/ay+9fBtl99nUTBojPeaSVza3jvFMfnvt3prVKznQGc+6tGTvfAiC2oX7QhMU+b+5PIVyFxx1qPf8IJkJu3Nv2XnEnc0d67Qu7eb6TSD1GH2AgUC+NExWKHctGh63l27NWQJEc3K464z21NSMK4BRa/fxrsD6cs/RxaUFnID/yiGTjY1drj/hEJ2KrlxpvL81sA34dR9vr4pI927N46xUlefYtBz23Xu3gfJr9s9+/1sgVK9perUKfKQnoXt4cg0Laiq0gqaqk6ihu5gqgvAuk0liTKBHOJS8lB7aoYKYijUlQYEl6Eincw6tG4AMwjxrEMoTtv29fVckREPLcsRKpNICHYXCmX3w5ref9/TytD+t7bqyX9+uK75ogMYpNRQlfqgSXj4g8AmcTtNH3WwqjJEWlJBRknxrm55W9ZCmNeg8v48HjySsgTSIorjSU3RP7gxuj0FLwq098DtxfWVCrS7NAbGUW66CGSnH1XYPTqzG96dnFmwcj1nCYPR7eLNz1RnL2+bjD+0QGF8HGZTw9MXcGYIU5U48trtzarX6gN+Zdvc/4Z2gkwc2t7xoX/3G1+yLX/+GxTJLbjrpdHY4B1wdozXQ5KUvBpd06jgwNWTTsyqWMG3NThOEE7av/+I3bXrhhh3hrSw2ZbHZG1Y/91j30mdtYPk53BbXb32gbji96BZIXF1asZ//2s/irSO2s61sQ7wWdyqjN6bknL0Te+ftDx209YzDs2t5O8uVHcVSrrzWfY/AaXvAzuMzDMEEaASh0yq9olcFBO8//L//LXvrrQeowDhw2E/b1kzrz11e+C0d9fOcwOCJganwp1aLefp4H4STQqgTKD1QlTbooDQHhxUbh1/furHo6MTZ6YkrX1aqAn1BFL2B0o7xkFNRhLqON2vjaZV5d2XLfEcLUUgO9vZO7caN28jKBIoY5d7PrVzvuSi2YOr6csam04FnC5aABv0h5ARngkHZ4Lv5Qp/nD7l0Y59Py3p1+K0e1KAC356mT714Ti0tblyzbd0OfYYmrSxMuszEWq3kqGMo5EVJAzY7M2s/97Vv2gfvPXS59RpZOAPBaO6+h+eZxiDOzyXof64Hmvlw48BaoET1082bmtyEYcARy+irQIi+Ewtc2iu3l7n3IXTPlVVn0WNxKIfmiyir8Ig26/a07Cl0l35IxYNc8QV4/zHF5P0nKiuHdPz6Z6P3L57/ScevHxvtUvhcLu8y7ILBkGl5YGWo1eoISrXluPwUnvOif25VOI6KUCqYp4KGKqKgSKc+U9FEVa8VD8KVuQbrtoHWKHg8rqKDumYLAS7iAeK2PD9tjWoZmNfB48y6skn7h8MKOtMzWWeATs5y3EMNfj6G4AFvEym7c/s+DY4C8X4arzuztGptlM8TjtvnvvQl+/lv/pK9/oUvgjoW7N79V+ybv/rLvP8qRixtR8d5jJrgZAYL30CAfNCOGF0jdKVhlSs8sBfFSloCL5uenrR//r1vA9se2c989Sv2q7/xFyw4OWuLr37RPJlFK/W91kHRlceg8lNdaFEUNPPG51/lt+/jtar29rvvOoFNTk65ING4Nwpt2LCHjx9jJH0gvZANerR1oeLyBUTDbt9UVDhivkDUtkEvmo2mKkEa/1bNOBX8aOJpSrW+/a3/539t/+f/y9+0B1tnQNga3wdSXw2gVlAyjJgPI6JloIrFKkqVt1dfu+OqAWm6qmbq5YHpWvByYS5tawtplGLfIb/ZuSWXmVbku+qLBEqUADGpEKk3nLISyjyVTeGVYxi8Ye1CD8YsiUFRXvo4vw0zss3dMjJwjgyFbXE2Dm2BLiBritBnstPueStQMOW7y3aq8Key3GRFW42+nYLUNMQ4mVbtBOSTe+53r7jnFm1yZYlIwOayKmvedV51gBFWXTvDFLY6fD+Hg7n5kn0PFFsuIW8cKxfLyBmKL6g/GcXwBmn7CdBcw95/cmA10CK3Z/fv3bU47SSHtrW1Dw3DOHLdTNxrt9dmaecLl6VaqnXMQ5tqOvLyygrn7tCuFdNcEcURFJvR9pzSf2zDU/4oqPdT3EbmYAO4qnda6TVN42pm2qkit2De5VUsOVy6VqnidZUxFXPcV0k0WnRfVXO03lsaT67ChdVaE6oSYQ/iFdoucSSJsgohuPz57jmcbwUeZrwvYBzgaBiEk9Oc1YD1WkAxEp7gs7yrcpPKzuNN7tvU/E37wle+YT//S78Gt3vZXnn9C/Znfv3X7PZrX7AUn33x575uv/Trv2j3XrkDVwvze2G7ffeWzS7M4UkmbGvj1NrA9vu3Z4DmmtyBp4Era806hZp0H14PiuJPIWCLwMElt4fD0/af/Ed/0/72f/ofothA1GkUePmGzdz9nPkml63U1Dx6REHDd3C9cqNk7UYOqLdrHwLxtVabVox9jCCorPfG1pHlNBZufYxKiPZpW7+tHPIrPLjWU5vCSEboA48VS007UNFGruvxXIG4NPx0gWL4LZuetW/8mV+2n/3FX7I//O4H9n/8P/1Htr2zC3pRaWk8PYKphKEOnvK8N44X3rdbd1c5Mkw5HQxQytaFbe8eO29288YcxgeeXi/Z3PycVTHQ2yhykT5T1F8UopA7wNAHMHR+61xM2OoifeW7tB5KW9Q69hiKCbisD8/fGfSB9RUcyoC+CNrKvObew+3xhA0oZDiRtmg6A626gpsXHUoT61XNe4+3j4KMW6d5icEquzwOZYqGQAbiYaJAur9LvjEHFdBcdiV5iRaGAnHLJCeHAbzjM2ude62NM3r9y1+xb/2zb0FbalwTtMIeCUUdRVtbytLeY2569mG+bg83D40ucUHIl+/cQx4T5vWF7OGjDRe8UxryIkZ1ht9Wie2TYsHNkvTjMJaX5x1d2aS/dT8ajVA/aPvxSn/NE/+0NtV1k3XTGHyJjtV0VVVb1dDFSb6E1z0zzTwTPNXMsmqx5pRb3D8c0FhtzHFx1W6PRwTto6YF/1UhNI5wav64FnBQfELxCs2xFiTVWnJzU/LkHZdIo5Vl+BodX0awVbophQpeOvThkmnu3MFTLvAaHr6kVNpZNz47v7RscwsrpumfiJXNLs6BIJQSXIIvHkE9Zjg3TVuOo4Anbsmom2tLIIyM5eF9StVNT6aA25BThCI7A9eEP0/NLNnKjbu2tHbfUlNr9jNf/7NAvfv21g9+YH/4rT+wH/7wTWB22KZXb9vNN75k43i9Y5TzcgIvdDWBl4vbDBZ/ZXXNpQSHuaed3W14c8kOj3NwzrK14dfhoB/PqfkAWpu9aj4PEBDPsABUveSJetCHrW2Eqa3Ku9CU2SnnQcP+IN9LDHMm4PMX45egMXh2s2nvvvs9Ozt6Hw9Wh7ao9p4Medvef+8Rrydcqatkkt+hTxS5fopwN4DlaytTlor58aq7ILKApTJpR7WebBxat9mz2yszCAyG6qpvkcSU5fGIi/MzeMkQinFhhVO8NM8UDQdwCn6gfxeadm77R3Xa+dLSeFKtvKOKwAomCp5rgQrNZBTvPYO3KzVWC3skEj5kpgfH1kq050qIdMOe3D4ygM7zvlztu9EOrZw7O5PgeUE+oJIa8hUM+UAyQajHuR1pWivORiXRlMTz9a99xX7vH/9T7mNg1RL3hhEOIdPjRhssTbvXV+a1XKltHzyFDmCHNGJxc/2Gy2PweCP2/oMnNN9Q8VcXJ13Z9FJBdf0b1uZ5gii+Ji5d4rBODvOurxXU1DZU+mdKfd2jO2V/9vrF7brj/zSDMDIW1z+/fmx0XFlFNQTlrXce0pAevGEXDqggx6U93S8Ab7zAt0nTyiA9eFKz3qXD4zQ252WS5sX7NLGaXNFFVC8RsBM6r4uBiITh/VjEPAIeDoRcQQaNWdbR7lQsZjF4maygsp1i0IJcpYVBaOFZM3j9sHW0kCP0QrnLYd5rbraGAzV/u9utWbOhiqxYWeDtGYo0PRm3Ob47DtI42t1yyrS4PGVhlOTktOSyBheXMnbnzpyrvaYKPJpiqbLcp3hdTzBpcytAajxgEj6ZmcXwRIM2jgKvgxb+2l/7LVtavWtazPLDN9+13/3//BPrnqNEd+/b537xl60bzNhe5dJS02t0egLBbtrTp1vWwGsOUJbBAG+u8t0Hpy6Lz4cQLGRnDLlxdfwrUKBWq8szLFgAVHXpC9jBGUJ71nXTchcX5vEqWTs50Eq+HgtiAM8HSm5SIkkFg+qzOAhNNfOqx9v29//O37G/8/f+vj18ug0Mr9nh6ZGb8iyoKUqhBKRd4LQKT2RTIbu5ELHK2YGbxTgJl28OVGaq6Mbtby8tWcrfx5uf2uT0gsvwE9y9c2PSJdnUql3b1Zz7VBCEFIDzan0CYG9hAOfVEF3H5qf8FvT4aY+uaVEPGbEkyuG97A85e3WAcvp5VsNBaE6DuXupt1o2xvc0xOrWsB9rWLPftHz5nHbw4dH5PQ33n0teesiZDJYfWbzE+/as1EJrPecuip6OeG3t5qKrL/jtb33HKXHuuMBvqf6BiqP0bRU0E4Duam7H1nHd3tvMWQe58/nO7c466JTvKPV4c1erKGGggj27uzRlnoEH2tq203LHJXAlkn63cnBONfi0eAbP4XTO/f9TNjcO/1OG9xqS0PBUC8VXNpQ4uRJZzujoIorgyhjTojIRtTrWmQ7Sgom6J63vpaIIWgBA3F4FLLsodS6fd+fEohGHCAYIj0Ym6HneaxVPvEFESSJXLvFEiwKGQAgaEVA6ZwYPo2FAKanWIlOCh1Jw65pDTWekk3EUvYpi4fEiMZfmK1g9q/FVeFOhdAZi6boob5T7KiFkRydnCHrIpWFedJt4pSOLYAxm5hatUGiDKKrA2RloTQQFhYOJGiBorsYgvbS6umCvvHrf7t59Ca81sPsvvermT/9/f/f3bfMgb3M3X7Wf/bV/3Xr+uPkzMxadnHF8ULnzWpjBrXGP7J2ccK94PVGle/dALPBhBbe0/JMHgY8DdZfu3TNPZNouxuKuEOP9l1ftl3/5i3bv7jqGbriSy7DOfh90VqIN6/SD+m/CZfCl00mQVMgZgn/yO79r/+n/4z+2t9/8Dp581qYmY6CfuJsCe3h0AtzfxqPyPHduoDU9O84dgZYWacdJq5Q6trd7gPH0ALe9QGkVwLgBffM5Y726Mo1H1loDmraaB420aPNFN5VZ6+tfAP3LIKvLK/ofLjWJk5CLrroh1sGw6Aj8XMOyjUYXOVKdgj6yFAQhapapj2MKPpagX8oP0Aq0iuPg5SuqoNPgnAvLTkFF5UDabYwm8FpB6GTEydLpaQ3uj5GDZmrdfXlnORPJoxbN/O73vusCpsfHJ/xmmPsbQOXM5hd0rwObuAqCzJq2uYdsguA0ZXd2lvZFV44w3ofHeYm1ZSfDGOWkW1o8hyFtaOgPQ5IGhc0vZm1/X2sGDtX9xyq9vOd1r/yT3pRqq6V5H8M5MyiWouzZ7DSKe2X7B0UUZ9yVP9ZqHsr6KsOrFNUWBdAkG0F0wXoV/NP84Ql/BJjdcOdFggEXydSYrayhVyWkMQTK9FPN9zheWKmrWhXGLSKAVRXkkyBoSqSmQ2poSymcIaCTKvIoXVf15TQzTItHKK4AN7FSrYmS+jAGCNt5x8UBNBw3mRWsH7N9OkaLNd68sewmeJSA9QGusbiyCKy/Aj4Px27Xb6ygOFdAMbwwXtQD1FaBS1GUTDrqUjKTcFDNOlRq8s079/GWY/beo2374cMti8+v2Y3Xv2Lh6XnLwGsX8KrhoMeNTijxqeqgZ9MC3oC98bmXMSBLzuMqiLW0tML7+/bVr3/dOmDYR1t5+/Dxiasj8OrrojOgJJCNZuOJCmgBDQ0vtfGEHeCp4i6a6z8JTcqwq+JNEAoQxHg2KgV78ug9+8H3/rn9zu/8fZeffporA7sPuVbXFXlIJ6II8T6GBieDI9Dw3dlxVSt62dJ8AiU/wcNP8jthFKmBc4jZMlxeU6iVk35yknMKqb5S3T83sw/Br/C8CnrNTKdMhVHEv3XP8vJKwtKzKxai0lYXtOUEbaWhNxnKy8EE5/acsdGQmJakUvDxEu9ernWhD1cgyHFQCnKA7CqNt4uGa9jMreTbAkHULmmXsKNaAZ/LooB69m1jUyMpopsX9p0ffNfJ18lRwWLI7ISnyz14nROZoF3PBwF7vFUA9bSsh+GZBgHGMRTxSMqePN6hXzoYzq6tLqctBTLUYp+HJ3Vrd+DxGKDZhbTcN4i35vTOKf11yP1pSv5Jn7/4d7RdP2e0jY5d3wW/PhQ3sWF5I+UPK902r+WSgMzKitOsK2yDi3b2uhcuiUPeV+OdTayaShmrSopgtur+qe63ghzTUAKVk1IOvJRexRXVsJr6KY8k+N5t190MtWgsiZVGybH2SgRSNpRWhmkCd7XajR+FVkqv5sgLeYzjOc75XALWxWgorVOr20RDfu6zhSftYbyyzjA1O/BHeJvub2lhBktc4bsdOPOS+VH0x5tH1mpf2PotVe2NolRlOllLWWt5YpQeKR3H1QuVtHhWCdQXv/h5lwiztDzH5xhA4KRGPT54/MhCSajB1LQVMXwbTx7BcctQo+F8ClWmUQ7G8rJq9C9iSCK897h5B6++9pp99Wd/Bk+ftN3DYytUerS7IvcTPHceSrDr0oc1EUf19VSCS7nu7h6B9TJSCkKmaC/Xj8Ewhi+Bh9U05ElT0RHNQfi7/+//0v76X//f23/wH/xf7dGDh9Ccsv3wu9+x//j/9p/Yt/759xHWkv3Bt75v/9nf/nv2ve/+ALg7YX36SXIQCids71BlnybgxgvwWE1+OUe4gfA8m2I/qlSrMt9aQEKcW/PYNS05mYAzo7RCeUJ/QpVSMJUbV4KNSlBr9ESz9mJRLfl9BRqA9mDotan/NJdd8QRds1rtuX5KRgXtkY9e2zkgLVuWncxiXDwuYt9uC5aDVFJ+l5CjNfZU3lvZdvL0d+/ctKPDA9vd2cVhYJjLddoMFMq5C7OTbnqyMhjPL722odhKz5yxWVkF5mOAwiDUjY19FHkMo3JhN1dm+K65NfmOz5BvUx1H1eNfc5F8bR/z9CM47/Znx34a22iIbm/vEAudQMl6NHZM6MtO80B2rK5yimMxGstz5YIUExMSsDGHEBSZ1NCHVgzV1FcF6Uq1hgv+BYJ4Wbi1VnWR4mYmlQEnTt53+dtaIFB5251WnWt7gLpRPCBWmg5R3r0CiSUgu+atK1gnQ6DJP3VgeiadRtC67tp+nx+ofe6G8cLhKPxsAqUXndD7GIrqcxFaFaKYn4W74+Vr1RLXDAEJ5+gUrXVXsdn5eVtayfIsVTs7LACPs5ZIx2klvIczUiqK4XWCEuS+X375rk1PJYb8b2HSov4rW5/Dk40rl4F7rRbse3/4B/bg7e8DEftQGS1ljOBc8P3ghC3iIdMpGVOPi8Cr7ZIYmS4opVA8dUEf/Z7q67WaRQS3bYVc0w0VKUNPs9fUpgqaKsNQSqh4jNpSSVIaMVGtuiBtoBpvK6s3HWW7uMIDm+hLEO/ftHqxYjtPN+z73/u+7cDHO+dex5MfPtnlXrqgiyTtCdrCmMxk51CiCsrZdUlPUzMJ2vvKurw/O1NG3bhpTTilV2sGohZ/KJVBctybIuJRaJdGvhv1husjjeLo3pXGrFWGcL7cv4KTGJeQhpAxsvR3gd+UMdNqsjGgtVYPamIgGs1zhHjCTcvFbmJ0Ks7TJ1Ip9/xdENzRUY3rj1kyHaAPcG0YsHZTE3YKLtAqJLqyvGTf/MVvQH/edHMqzqBfndaFhTCimqC0tpKyVGbMIYfTXN/e/fDA8H02AKGsrKtuP4i1M27H+wVQ0cCmMyFbnFfZa6jSaR2ZvcQhiSpOuPn3Tvfc/69tz3njZ8d+0puLEfDf3t4eVq/F63E8htfxnFarZyozjLlGsRMoivcZnISHR5M0ujlop8qwGopTNpPG88XhtJLNOZ5RNdC0tlgRnncB95xEQFXuWF5e4/Uqf6yEBaXtqvChpmpqXF+Ck9GChRcXbkhnEm6fTAoCTriiiMrzVyCrA3fUcKIWqlCGmMarQxgSIQ4txeRF2ZXOKU6lJYoCGKkZoNoFxkLTVlMaIhrz2hHw1QclmZnNIlhj8O9TBHKAYcmAPoKmOu/iy9n0pIVAElrLXok73fMmyAPvF/XZ4mzGxs9bVjresvNGwQ53ntjO5kM81pirStNqKG9bPana73hoP88I/4u5/O1xlEMJLwKdmmcupS9ggM/dvfp5BJW4DgXCCKzqyF9hYIHusbgb7RB3VYaaItzKa5dxdPMKBK8vNFPSD+KZssWlZVtYWTdvMG7+IAo7rYVBFdDzmOrLiV4tLt1AYTPA9DK65LebN9eQBS1KOWaLcwv0o/LmMfweL0qgCVPCLmMusKtJNiqtpdiEMtyUq6AJNw3gtSrEakq1VomV4dOinbygfzQv3utyEhSrUUEQKUMMeKzyYpJ/LRwh761aCsoZECqSQdHqtVrPUEo7ndVErnMMQQuPfIXMptx3VcFG8yO0ik92SmsaDHAQWpuv4WIdk5msu2Yw6KMtU/bFL33Z/uAP/sDFQqT4qoijZ49ELkGIOBCXxBXA22sprRNUBpTFd6UjCmhqwtAA4b+67NjSYsYFw1Xxp1BSAtMYOqEEqaEbf07pnWxc37Amo53Lucwx7cP8+Y/20fbiset/aQ9+bPh3ghsuA2O0aijNDwStwwVRGhTzsNizWgsuwkNqWMeLdz8H/tbqRfOGvC44lUERm5UKwqmgnlkkHjbVZD88ouGBQdN4SS9Wr3Cac+jBr2mMGIPDQw3djdvCdBRhqWDhFSDKWKnTtSOEPQmXSwMDC2dnziKrmo0vNmaNDh4oPwC2IWxAvwYIwVVIRRGLwErsLvxKEBpPQucHEBwPCqO571pTLI7lT2KEuhgcla7SQoiq8VeW18pGbSobsKvOuRW4PwmA5njbldd24GXipjfdIo8NPHUHrzIOTy1YHYO3uXNo3/7Wt+3dt75jx0dPgfPv29Help0e7ME15dEV6NKcczwxz3p16efXJ1AuvDueT8NAGruX0k+AAmBb8GANo3I/eJlw3Ou8eRhPEQH2XqI08dQMwijKw3e80JxzYHBb/apklOGiGTy2DbpjLtlnegpuTx+cj/uxIEG7eeeGvfbabfpEyKxqHpQ0gxH2gOpUO8F71bTX7qwZF+b7LdoGocb6nCj5pKVlnlGSqB8k0kEWgOv8vhZ7yID2ZIQmvKo1cGGaAKSJMOMDYDzGOuC9dPxZadITGGQlXwUvJKsey2EIOiA2ZUfGY1o9CEwg2qDVY2iUcDyCguH9Ob/Ds55V225Ybz0bs3Ro3Pogo0a5g4f3QyO1WMmEbR83rEN7RsNjbqKM0mKUOVdqKADsBy0p6ItsX9atCxobWNiWV27a7//+P0aWAlbOF52xpcMsjeysgM7G/H3r8/zvPDiB5tSQCfj6NEgvBcKk/3JnLU4fB/md2wqG0WWi4jiqGChnkHAk2j7m6T9te1GR/+Qbt4Igv/3Oe3gruCscUBMVFMHUMJ0CPEpnjQhy8plgmLyuOKG4teaRy+u1W0A3PHIapZUHVj1yNarqzqk2mCZR9OFvyr0X1M6XanZWyOM15izog6ei5KkkUCycNK1TpimbWgJY6af7e1qqKo4xGc62U0abOP48Day14pRTrSDeFcpUAy6q0qyLEXBcQzwaNdC9KpKrOQQZIK+8vSLfQgSiAgoaCqmImyuYppECUYUZFEAIQtHhM+hPFs8xP5MGllYRPNWAD9oBlOC3/9vv2D/8p99zFWZTeBvN5MtOxUAuokQB2kceKm5zCwtukpHQjNay93pUPZY296D0QE8ZQUF8GtZx1ItLjBcKqjbVaEMQQ6xxdpof5TJX9suHAngwpFIeHtelr4LsbW5uGmQwgUGtYzTrKEDMUtMLLtai2WmiXa+99jLtDEXiejfv3beXPvd5C0Tog6Mzl5335S9+AboFbaLvNMV3embG9UEFr+n1xVxhyFQ8AW8FJWg4jd/SJpQhz+lQJP2ieffKlBsfvwSaw+eRdAVxNXqDqjtKIwIr7l+B2um1An0x+lHISLnrpxh/ZXsGoERhjL1mTBZLLYdOFSNYW5nk3EuX39DDAWUneU9DaClu5ZwIDc5o/gXIR8k8TYyDcuhTbnRDBjJEe5uVqjU7yRV5tjTyG7O33n4bYz+c2hvg2UXRNKSp+fy65jlG5d0PtzGaPZzxmM0uqBBm2Pb3D0HENDZNkMGBBX38Jk6pkK9gQzGAOAxtfyylv75/9m10LnfCJj6+s7dv+4dHFqXzQmG/pTX1VB1b67r57botcWcNc6gizPGppiTC9xVxxTMooUUrlWjTpJu+IvtYX3VcdiqDF/G5OfCql6e909OCAEdYWI+try1aC+tnKK/G/5uY46Njpd3SqBlVzqlZE4ohzhpAObSi6tHJMQLpc1a1CbeX0Gg1VJ1XKpVRBLgt96VMQgUnFQfwohAqyig+P5mKu5mBSvVVcI/2t5OzPJ6F+8ewaf6zUkJV+EMr4CiNOCeq0m1zT7QNghvAsHhRhr3cmf3Df/K2Pd2sWXJy0W7cuWvrd2/byo0leDlKn0Iw8PLKqlNBUc0zEHCtY4C0co7W3FtdWn2m9CgFwhWivWRUNfPwQlgEhVKWYJhd5Z4E/VULYOLSQzv48dy0AIb6akyrvarVL+mHqKMpUqzTs1OOXNjSjZtWRAjf+XADIR63e/fuOiUslvO2dnPV7r/6miXSs3hlhHRyxr75zW+6ikhxoLqqB7/E69n5RVfZZ9wTR16ywOIURkGJLBOmwiYNjIv6W/GJEMp1iSPQb2n9eh6P5xo4BfVg3FTPTsuXK7MwEgk61NoG1leqHecJExhLrQAkuyEqWK5UcRpZ+tbD74PaoDEHUDItwLk8l7JYcoznb/A8Zdop4Pi8UrUPcxhwzlXZaWV2avhXNKSC7IjOyLgpeWa41LgHyN9ySq4lur76s1+zo9MzU0FVFSGpQEGDAfrRevxmxlLcoyogN3rj9njn1I3eyJjKeWqJ6qdPd2kbzUzVUuAgTiButahcimHlIm0/UvqRIo+CeKPt05T8+rHROS+eNzz2/F8p66NHTyyZRkAGmgs+MBWyHEfgcsUGnuMCb+G1DMIuKOvG4fGAWrFU1l9cpQk0FjeLA/OlYMoJPz2r4LHEnVN0bhMv0EKgMlCGABaz6L6jiHUYq10ulPHMCccDlYEnbzyvtNNoyA7297H2Mb6LsvkieFt4NfcwB3dWDnkFhKD69+FoymW1aWw3i4GQEVVgUdl8zjo7wWmCYryuBpqWxdJQoyvRBdwqYaRi/J6y29rNJt6j7nINVGteiSP5oiYPTdhcNm5X/TZCGra5xUXLzq3YwvKrdv/ln7FX8JKvfO51FyhbXL5j9179AvD5vt1/5XOWmZ5zQ5j+SAphUtGKgRtGm5nRcyr+AEfFm6vHtEpOCAVXH4g+KUMyBNrQsKeGKGUcVDVWCEXCGkshYGM+FEbj+2XOUXmsBa45Zju7exw/t8XVdTeU+ea7HziU8erLr9IvHTs9ObLl5TnueQmI7AfZ1azbv3JzwZeXppzgCsFlM2kXBVfFoQ6KpLn+qoSUyoRBUcgTnlNtX6qUuQ4wgwZXNR1F41V2vNWTDE/gUcfw9Foe7Mr6nO8W91Qf8Wx8jCJqMs05hhYUkwg6mesD7U/PCqCBKEZ5uLS04jaH3KsyE5MYjKWZJN85t6JWwuFfGiclI6u5CDmU+BKLoso+UX4bAGINfiePN9fQspQ+7GjAAHkfM9XeV+LX5GTSGbVf+sVvuCXWFXRWRR+hE4eGQVjrKzP02QBODyI9qXFPOBaOSG40TCxHk0e+NT36xnLa5qbRLe5l70AVgKSV15R+qOzD1yPlfVGJP8v2ad+V4Ci6q6KWV3ymoYZypU7DjTveiPO2QlHzu30ohsdZ3ct+z6pwd0FNpW9qJRfVYtPKM2GUXfW9lUpZBLqrNNT8dMaywJpy4QyvNYElTlsJ3nx0UrApoOLyojz5KV5XC/+rWMKF7QCJEnjItdUFYNoZ8LwJpIQSCK5jrQ+PSlhWrRA6Y+3acGJOJjsFuri0k1N4F4IxmUrYBcihBdzU0J12FZSoA/1j6mA6pN2s0nF4I+B9U8OPeIs4HCsS8FoL2C8joWEh1WbLFWsIQsvmuA/x16tBy3FQlTsawLe93jjKFwa+Y5xABpnUItQFTzGIWiA6a6H4NPyPcxIzls6u2OAqgLANo+2zM9PAWAl227VjAKUWGlLgUYKqQCjyhBDHHUfVCjrIpsu/n6a9g1G8fySBR6cv8TR20bI3Xl6zLLx3+/ETnttsdf0lO4HjvvfgiWv311952Xq0a7mQQ9mXbXFp3mL0nyvphUfWYpM3VqBdcNZGo+zQEf7Y9aHoSx6qo0lE5rkCzfiB9n1TZR5IxvAZaJtLOK3yJyTDHaW31rVmvyrsAKN5XqXpdnEOcjpqYwXYlDFX4LkUw9C6gJrMoyXTtFDE6VkRJZxGQYV4lMV3YbuHoC9+YHYqgeL7uVYfpVVZINWlp5+Q8UKxYnX4jBKrZrIp/g5c+TINxyneI7qiGIXokIKoJWWPgiY1310xI8AeyDFkX3zjdfvBt79nXoyrltGSXgAJHcyfgc71+x1ra1nwrbwz6FpPMRHXyEPAJTRd0nDRoJZ001DlBY4N6pxvOF18ztNLT4d/2UWC/gTbj76vi13bxLc09HOWy9HoQTxZkd/wILjwm2CETmqzA7NowDg3H8ajKAqrcXbl2mt2lzhqB6+oBS4EmTTsoXMOjk5RhJCtwG3GBm34cY5GoMEDITvKlV0U8+6tm3iHDp465zozlsxAMw6Alh1g5F2+f2XbOyoDpcwpBYU00aTuaMPi4rLzyg2UXkqSxGOKc4u3aaGMGFC6UVXpomHCjiiMSjjJQivvXWm+mk0nWKqEoibIQiMCWgARnuFKeWsYUaMQCkJpVp9WV9FIwQSfa705x+UwQvVKl7b0QS8icGglwOC1vEmrNRBk76SdFIDXxY6lp5csO7ti/qDWyoPnxzPcS9bW1pYwvhiI3jAmIoVXFFolpVSKergAaAREMOmGNZXtuL937IzGFJx9UjXkm3178vjQKdHrr962KWBk7mAP45eyG2u33Vj7Lsby5u179vnXXjJ4ip0d7TvjKLis4UHV429U6y5Kre9lM1EbV1ALuCzliYSHWZji5VoYUp52wqfoPEI7pnJg5y6zTVF6DbOqbSVz4uMVEEYbtCQPHEeB1LcqIqrsuj4GRYhKlETLjpVwPFpbLolH1wKjyssX2lMClHIiovStFiEtFkAEoFBVVZ7RcCn3r1JVQmVuFdu4Vu+9gJYNK+jEolLCCIZIU21rlgdRuiCbPD3XPVdRj37XCoUqfa5p5DH6QmP5PSueQUU9E/by3Xv2w+++iYEKY5xAflAPlce+e2sJWQk7RFWq9K2G3kg/pukzr6ogj/ttd/vAPBN9ZAzOPz2MFbgsPbaPa/ZIWZ3nf+b62V5U5NH70bHrn31s4zoawz47zVujg8UpqZpqFwWCI/IgSvQ4KlToKI1l+vAOCAXQS8GRbqflAjEaYhMsazbg7ghAdhqIyb9y6cJKBbzQXISG0KSDnFOwREL80kzLT83NJrCQWvGj5Dh3ZhpoXq67cki31lcsk0zZEZy/B7lcWpw3LYFVa4+5AF8cWHVPtfJbTSvUy3SkhnQCdoZiaYKO0mbFE/NlrW+OMsL9ZZBqCIRSXxN4agnaAI8QA562cAwq8JhKR21xbtJKCEOz0bNJ7skDd1TAqiLoD9pJRjTurzXNvDaOJ26BZjTNeMxvIKUJS8eB5d4gnq1vVyj/7mEFzzRry6tr8P+QVVsX9pTOV/rlFEL15dfmbW5KKcw+vBTKQNvPAwH13VzD6/LsxePvrqbwZknTRJMPH+6457l7d9kSGJli5coevHtiASTnZ79yG2H3WjF/ZsvAzqX1VTvMt7h/jS/P2N07WQvioBRMEivV5BjlEQiqatRAtfDRUtCZ32K+Swe/FcwUTJYSXakKbrcJleMY8hMHMUVAS5r5Ju8m2jUOfxeCCYURGNDBxQDPWNeClCjjVd9SILEJDGgdeqUYuYqVZJS3AD04K2tacBMkcGHL82Ho4bmjZKfHZWDxrCWSPlMByza8OQ/vB81bBmQVT4f5JRS+2XHcXQ7B4x0zQCWo5IJjUKbYBOhBBlsjJ6DYQtHFsBAVi6ocGXJ4WmlbuQGqgXcvTsbcfahCkPL5+Zobjmty0f2NPRuDAmn4V0OMfijL3bUZHAUCSHvsHXEdFNoTQsGhoUKdxWrZJbiNYVSnpgM4J+9wxSS2P5k7/4ybhoL4VTpxAquk1MAcN1OnAUpw6DmLhVBwIK3GSGXJFGYQr04nw3ztykU7NRdYc+JldQXNFPlXVdk03ljR1MOjAg3ktQWguwJOLujmqgAlXGqmig3eWluw804D4URpU1n46Li9C/SMJZQlN2d1hGdvZ9+mstN4obRpeWcFbJSPfmN5ho72u4ILCh4pTVjw8fAYzoeHmZxMcF9tYGobQVWVFS9GYMIacDHREU1D1Vx/XDufZ4DuFaxz1U0RFWc/OdGKoh6eJ8PvjrkcBeWSR4CPAQRJY8DjXqXKQgPwrBJ25BzPHR5ybqBn/0KLYKhirRBPkHuAQrRUAWYXL6D1znz2pc+v2/rqNEYxb0+fbnO/DVtcWLAIiGc317DvvbfhkNittVm7tbLo1kd/7/0P8WJePPYNF3EvVpr23gcbloon7WtffQ0DcWG1UskW5hdo/wUMeccKeE4PXH1lETSF4dIsRtU/kDfWVF0XQEPIld+gmI6WlU7G8XDjV7SjCm2MOY8mgyR50CQRlbmS0deadQH62oNxbeE0tOadEJKoiQ+DoOG1wQAFr7X5ppJSgMqgGI1Q1DHagzG1a8ShIwVT90EjXWDgDLw3oxx+YPjJac5RFAV5Qxhw1dJXtmYVWQygYAvT6jcPbY5BarXRObw0zyV+VlPSDgZKw9Kali1YreW6tEJNp0s/QMcUEB4bG+CZcYIFDBEwXOXT51XSCh5ewwjJSGgh0oWlKfvSl79ojx885NglyLPklF4FUFO0mar6KDC6u5O341OhGy3okaHPeDjOKwDnFbsTHdIioV4MlbafqtIL7sj/C7IrPfYAJVR5all85SvHUfpgSMv3yML26MwrB1lDSq+ESGqig2CnGlbJNVL6/rki6xm8T5hG7tlp7pTvZF1STSlfcsNk4twq06xKrvNA0gxwtVw8w2oH3bz4dz98DLzt2831de7typ5uPAUWTbjMuAD3Uyo27fg4j6WdtNt3V+nIPEqfwyNlLRydtD2VFAaGakURpUx2EEAlD2kIxsf9KmbRgsMKvgveuQSU9CRW2Q+lALpBbxSokkCoEooSiTQ0JAQjQ6d11n1SdIk6EiTPp6hTFc9wDhqaQPBFgWARxksXjdZQoQpkihtejYWBqBU32WOAIq2vpm1+0cszlG17I4eBPQXmpy2Tztr2ftO+/+6eyyl46c6MrS8mrQrSePvt96BdXjz4Iu2ZBYG07emTQ6e0b3weJOHtWgVUFYeaiYaoj/OFuguCJVMouIKFiJeCbQq6KplHwbLhirITtA/QHGisiS3iofpMfXfhhv9k2PFKeOgmyEd0XotRKH6hYKEEWZF7Ddk5RAAl0iIiiu90pGT8phRPRSk0AUrtrHJWysTTRCtNc83DpXMKrAHpp4WycEzKtDs6PnGFMpTCLYMq46CkIHlZ1RJQLodWFFKBUGVIKp1XAU4VMNEqO/rhGG3kcujpHAWJT0Cb6sNoDEOtAB79VK32oZo9p8zzCynaR6vqmgs4a1KZvHmC35qcijla9YO33nRB61q1xn0oGMnzRWm3CyWoTdjOdhG5vTRuw9aRWaFLrfzTdCNVFxZEWOLRTxun/wRI/2OhO9unnaf38vayyFvw5xweXvXs1leWrFUtueE3RXBPcnWgvHgcnj8bBOJf0UFdV9paqZLKF5dCaHELxQYyWOH++bjt7J5KLmxxaZa2Htah0+qvWjiyUK7Q0V27ubZIQ5bg3/z27DIevMRecFM8xcUF//P5PLBozpIoJnJomztHwEwZhVWEUjPVjpxQLM4vwWcvbPvg1A2JzSAsBoRU+qQKeihDyh8KWQvhkiedmkzRkaIjlxiLuCtMmMPrKbdACTtVPL6QjIYZ9VxK31U9PTeeTrtpyWRF2TUioPFzLVMkVKBWjtPhWpJJ9QiEohq1hlO2c+5HgZ/THEI50GSQqK0uJYGNJ8BWKEzv0tZvrVkIhdg/Krp8bkTCVm8sQjfiblHGd9/70I0jrywt2GQ25Xjr7sGZ4kh2Z30J/guSqeWhPFAv2kFZk0rIKQOBlSatElFB/7gLmDq0xocKOsqwupWT0HAtNoF1wihCVYIeZ7hUM05ZZZqfDv52z6xhXA1nKWKvZ1Zeufi5Cpsor0DKhYfAKOABEWfFWpSarfUApqFeAahEG2ehoikaQ9dIkbjw7qFmRk7Qh2kMB6gCKqagogxJJpPC6Gh247gbDi5WhDCVcejheScU9Hft3YeX+zFaSsfWyj9aAFXPJpSmAqFKxHLoB1nUzD8NKSojskefFUs818CLwfMii/Q/VEbj/y5LEo+s4dc+sqOU8JW1Gzg4ZKdQdvTnCjlROvQ8FGx1MUsba9mttj3ZKlgDPQqClkVTWzgmJbAp6Kk5Jsp70PZjPb2U9sUhvM+6jb4jAdWKNFrfTcGW2+s3sHB5LFbZJW+0sMKChOPjfryf8raVtwfMwdtwAw6+BQMhPPNwbF4LbcoIlOiIfaB9Cpgfhw5oTn2N66g2vrLYTpXYgnFI0ACFs1O+x/HxgKtGkkxPA9OA+f22S+EUcphUVRQQRa5QcwG8+dmEa1BNcmnUEQQNH2HBd49zeL2eS7dMwk/7WjapVKFzhjns8vQ1vqMkomwmad2GUkfhYeGIbe4fYYm9LoKuEkl5uLBGJjQ2r3MUlGoD4aUXEm5FpBVl1rWxQW6WnOBdCOOoqaKa1qnU3CaQUgqpPIIJ35gTvmK5oeazW6pNj+DUSy2XkjsFjNT05eN80x5snQKzzeZm43BYEArKs7F5ZDXOU+UcDSfyILRJFcHv2kw6bitzCbvoNTAiWhbK54TzCrbcbvXoHyGPANxVcQ8MEt5VU25l+JU+LA8l9KfgnOiHaJ88bwjEp6E65JLn9UCbVAhEJb4NuAsiwGh6vMonmAANgpygIYr3yEAINQktiPYpz13r3Gnpb3nqSXll2khl1ep4UAXRRB3KvD86q9KWAZtE5nweZd81cABF7knZigF2GdqBaQWkZgcDxbOqpJii65rkM4YRUB+HhVJQVOwQv9Hl2BUGUxOS9KzwcBCgaGgMyqkhZaGSPsZYuQFCrUk8fDIGh6fPlRsgg6UgpgrVatRExnQbdLh+6yV78OEmuuFH1ptQuxDmH5Qwk8HwiW4M7OCo5oy4Roa0IrJWyFW6cBvkI1S8u3fodPLHKr22T/Lgn3VTYwjaqRhgB0WQh9dSzVo+WjnZwVAUhS9xQxIMReNVykjBXm6y0qKBgUmKiiKMSvrQfUxNTdFwmj+tqPy4TWkBCizj4eG+U45katLNiFMni7NqUo3GxzMz8y6S3wEeKxqvJbA6tSLWtYZlTzt4LbimyjIaHtEYpw8uVC9JeUKWysxYs9tCWfjcE3QcXDC0yzFFoVWKS0NHSlHOQ2GUV6DZVYr4J+nAJhZfc+rj3F8ymbLzTtOa9YajLdqkGJqffo4nlsfHbLrnlKeXIiiy3kSANGwlaB/i/rW2nDyYUoaFDhSAvIQvKr1VFWx8QEStNddFEUpnPRRxgvbCUIFZn+xULVdTECpsNxa1XHTDzs5K9gT4rzF0VR0KBBAmRd7PaGu80vxUwhVkbNcqeHnBcAwy3FIRriptoBwLD/w6jKfTdFYlHWmxkFEkXnnx6ssBSqM6hZpvLoWVt9TyT/LcKoWujDzFdDSrUoUkeFCeA9nAoAkpaMaluK+P/qaRXBxFQdNzdmVW8hMc09TqAO3ZQqEFmTUOn3ZBLjkEjbSFQwlHV8YmlBffwwiXkLeEu1cN08kIKqmp01c/YCAmE6ArZLHTdgZHk3W0uq5QaAtEoyE89VeMftDwrEY+tAqT9ECGVolo+l6rzfnAfhvvg/p89At9hBEcURattKzchgkcYQnK1OtBnvj9Xm/ctFKtSnirbZUWHPJPgNKmsbYXrgza5mYO407bX/QtO61p6jgLKfzhqXWF/dn+SKX/Y29Cb/xRp8lWqMDEwT7eFE+rYaeD0z2XbTUzOcODTeBB4IEK3mBZVdZX1l/pubW68uRVxVPLEPc4dwxurmEVvH5/wo6wyvFEFK4cQenwRFjuKQVZUDxNdVX+8lQqZDl5eeC+KoWKW6kAxhS7Omr/KEeDKycg6vi+xoML5RrcPeG8Wg+F1tTdOL+pNGEtJinPoxRhVemh9a2rNd1QUo31CxJLCat42emUSnU3eZ4x0EeK567hsbwuwy6CMipnXIE5oR+dI6irSPCAa6oRFb3VTC95el646rxaHlo57rGQ1pwf5qH38ETy4CrooVVmPYDKLl5Q34sDRbUCjWrudzEorrgFVKHBM+TzgpJX8HF4r+rLQR32tvZQjJhpma4kgqs7OS22ac++44+qQisQ3YL7yotFaeMACtnjWTQiIxgepx+1Kq1wXhsoWgEGR2lPLX7h0n25vybna113L8qQcjSFduzh+XpaoVdJQ/KIwGWMnDytOLR+X4EugDzCBT3AmSgop7bRPAjRLLVno6NFNs3VxY9xH02MQAWjJ3kQx9dciKNcG3kQZ4aO8VXjXmRI5IWF+iSXmp4LiMZp9RxfD0eglciJh/uSYlbrNb7rtWiQewB9FepVa4McFYtI4rzGeaYm95jPw8G9PhCJovnKwsOjt7o26E3Q7jgPjKum/BZKBYzWufPO6YQm43gcwtlBRi8xrvly2dagYAd729znmB2e5F3AeNBt2Px0zF57dRXZ99phsWvvPYW6XCp2Mk6fZaCZGZCrptyqV36c0tMoI2h/Hd6/6Pk/hgI4VUcUcBGXOjw64++AB0nDOwoui24Or6ukA2XalSp0gLwUkFATETTE4DgqfESrp2qITYUulPMuhdXVlfGknHcFYDRHOXeas6BvuF7ZFcKVL5aBPSh6T0U0e3jpWVeBVuPjM1m8FdxMhQwqCO8ksF1z5B0lKHE+3kbJD6FgGAXu876L0kqhoBwtTTAZAyXQicjvAMzdrAOtaUZB7nEsdrnStCuEehIj0cbjKpdA2VMHuTrQN2KTMXgdCKKF8AkSihIorVLCIOFSaqaKNUhtNI9a2UhdILEokFI8NQ6tSUFaelneSwU3VKQihseRFwFYclxR/55buCLslaDD769aCB7te+FDaC8cxwt6LjBgGBblqlfxynhrlZry8qx+LygCI3RcaOOBNVkDPosH12KLnY46GaWPet0iIloFttJWHvilRQO0BQbrkj7Nc8+KjvuB6wowKrCnYhtV6Ai3auikK5EtCC4EoPx0xUUkzJe8LgBj5Zz8yFIc3s8J7nsaPZGh09i2yx6U3NBuPe63d8F53Nv0pAzSkOqIQkbhzrINeRBkuQ5dQDlTaY9p7cMBz1PG2Hs0o5A20vwNGTAZNi2DdcXfSJgdWqmhPqG2c6C/g9jcm+rrFekHBXA1NTemYdqLjpWrDeckFMT0+ZES7tHFKTAkA+41HY1hSMLOuaidXMAzmXYxIP3ToqU1EFX3YsImQF0qtebzXdn7H3wAjpqwExCLy5g879jSHPx+bQoKGrIPn+zb081Te/DgIYgFWaUdZMRDOBttP3FP71ZLRTEV+NDSziUUUJVMMKfmhzPPzi5bGevfRWKbQG0Nc+g7SSCrijNI5pXa6ZYuymRM01i1NpusaoIGET86Oj52gRYtRiAL7daag3+GHSoAPgLns3y3WCi75Bmtda7MOjdDC2+n8s1VoL0WYVSHiFeL+wgyqkqPqpwICWhRRkWTVZJ7uGDAOYKgOenDsXhN+ikpDRVv7ZVQY9HPcqAaUIKgvYo1aLlsBWGGZZQ0dx+IyzVa8FIZU6+LZouP4uXhZeK8yh8XdNfKNz7/sJCGxo9V7UW1ArV2uoahlI2maLkitWFg6jmGUcN74oW6tiYCDbiWqJEChj6up005EhJQGVlFvcWPNXFFK6ZouS4VwZBHbkApNNymAh7ZTNzRA41EKEAqyy4oLCaiYcEGz8iPuudWfypirhEN5fWL94bgyVJs5ZNrHXd9UTP1lPGmiT9XKMOwKKpy//Ux7c19anze75U3VwwDL8uzKIdd9ypormtgr9l89Febe2tzLoYR56L6CaJswvtCBZoRWCzXUeJzN9wpFKlrqp80h0IZiYqEKylJCu8MnPAx8qICKaovoNiSdiVgKaHnAgPexoCX8bAXGD/Nw5C4C6qrRoPg/iT82ue8PEYJSlooKte+ZTNzSkLDUSCn+BbuE/o6m3QGWlRF03MvL2kf7lfOSqMcr7z6qu3vQ5ddPwy4F41c0Da0/XQqbJlwz9bmItZpNBxNPDk9dU5FmYbRT43ef4btuud/ftNxPAcPKmHMnRUQpgYNHqZBB3CMOTs+LtvbH3wIZPHCPVWFREUOFFUNYRR4bjpGOcfy2hq24ov0mfKSs1h1r5tIkS+WbJJG0HJRZxqLH9BYKkeE1yxqzXUESx0thDA1PeMMSx3e6w/AQbGMKmlVKAoe4VlQDMGvOgIqnpmg0xT8UxaWAoeqoaahEo2nKsdfgbQAXkfeSIsWiC9qyE3Hz4HQKs81O50F9jfdRBBF7fMgE0WMZfyUkCTlFQqS4ZBQKHIva6cIspReRsmtL08bBbwhFE3jvygq7Z4AouoaHtCDlFXDhVIAl1rK+fLKdbxOACFLJYPcY5fvD3MGVOlngAXRpCaNM3PIKZmUpuKGghREG5abksBo6E6BpAD3Msm1BHi1fJcD2Xhz1etXzYBqQ3yc93xfGWzYK0cxxOelGIp9yINK6LWSjbznBH2kRKdQWJFz41iXNu4M4xJYFFE8GVlBWSVnCYYri09Zjie5HH0mA+rDEYTdWHpvMGE17kNFLrQuofLjxe+1HJnuS3MttMyYgrCSUXk+GUUZmA7Issq9hgNauBQjQ/9KxBtwY+VFaDGOZOxZii50r48h0Xkan9eUc80Z6XRAODgHJR+pPLgWMM2dlRyVVdxCk6kwH9BHlSxr43z8Ni/lbNWgWy2c1zkwfMoNwV7R/40O6K4MjcJhKV9jelLrH/otCnJ8/fXX7fvf/wFyF0WONd8j6JyAd1zLYWXsF776ms3MZN1oQe6siC6KugwcUtPmlN5B9Gv7CLLr74v7J23PHxeXn8DDV11gSA0qC+VjV5noH7z9wHFg1e5S3fVeT5MF/FhXsVE6ut5BYToWw1JLcBRMkVSoPJYg+EmOa9Lx09NpFLNjZ8enePxZC6Goir7LYqsxNI1V0DoER1IZ5MGVByVURVMNjSnHu8lnESfggucVvIRgsSbPKMinzL8LFEhRVC/eT/esiqla2UQlrgXBxLs0HKJpjfL0x2enroNjQKxms+ZiFCq5XakjaCiHCnxK0VxgkmdQpFeBP3lb5WH3+soXv6Q94KNcQ0UeFE1W1F4KoHaOAx29fEeZXh0Mgab9yuto3qsCieLQWgtQbZ6BLypxSHxeWY9SfHnQOqhGvycPKqOj10INqngrMKDiDYqwu+owtE0KFKZ54UIg8jAtBFXGQZyRZnGpypqdJ2+sIhTijkIW4r5aokkJJBquk9GSMncRaEWr41EfBgVU0IM7o/RamEKTRtQumrjS6Yl6qIgHpAUjo9+TwmndPZUTk2GU4VdKrSbC6H7HoApTWQUmtYRWk72B9427YTVNdGpAbWQwtFqSEIySn7oYBxUbVS6FAnAajZCsaTk1pdSOe5ADnmsczq/2VD/pGpob0MeQnOGRlQcQjcDxY3h0DLxQUlPzOHAAmiAjA87P2/7BKe3YsZs3ZixJX55Cf0V5+tCFxcUF9EVtqeSwBtdt8vttW12SAuMcMTTqJ8VvVpYW7YP336NdA5bLV+3wuGRbm3vQ2hnzcP/ZtBKGaHdkV3UoNfGLrnbbxzz9H6Xg2q6f8/x54pzyeAPLoZzKvBNfllBqcosKOF5NRG1xZRVBo/PggRqC0Dk4RfjShVURYre4BDCci7tIbyb5bD4656sCbDSexsJH7OR4j46YgIdOuQL/tWbdQUJ5lwFeWFFyJY1orBRHbT6MiwItmq2nLKlgCGFAwSVINaytctoVZZVHU7KLoLFKW+k+lIwhKCXDIYEXFNfMOOXQu0q7bJpSOpUVNVBBBmB4TDX4oQ1wOF8wjHGAA+L1NCTZx4Uqci9h1KZmFDIRrYiBHEQh1LaKULvhKWyfD0OpjEUFOPnPHddIgeqpa1xbs+ZKwHEF0FThRoGjBtxXzyfOr8FQjfOqYjD2jd9WiStMLZorxCCll9eXsJw7FDP8XcFdFaFQ7T8Nl6n6j9bw14w2zTsvw73lwd0sPJAUlhB0gSLRxuLbMjbjeC9dWpRJmXd+nkuFRIVqBIXPaVt5MlWVlXJr7oLgqwyA6IHyFuQAhJBcDUFkQgFQbp9zLpE1nhtj4qrJ4P3FczWCIUcg+ZLnVmZfk992NRJRYiXWaJq2q6PIb8ZAAxphcMOHGK1atYPyQy04lsAI67lVY09xH80ZUWkZLY5RKrZpT9DApJ82v7QuzqGA/Af4niiIhiXP6dvj06oVSxVbXkjb0nzG+rTvec+DbE5YQOnJGDEFKTWG//hJnraGosXGLZ1Wnw8NZ5NnOobeqvJPMV+wQl7LjJ/Z441DZKFtu7uat6GhbhlQJXD5+Y4cmMzycHNK7+D6aGdTEow8to6Pdh17cf+k4xIaQaDjk1PHp+ShxR8PcnBorvny/Zu2tDBvbSy7VidVxpoq0yraLEqgxRlVgEKKIfUQN9Twnjpf+cvKWFqaTztjcMjDqqKpEh6kQGf8hopEqBaZIHAY5ekheIoKczngG+af66jYhh49oUbBAzYV9UXolWQi2KdIcgvhmuBcGRtFp3MKSvE8EhbBJgVicsBMjefKO8jYnMMBJ/EWCjKJy0oJq7UO19fQlOZ7C9qjcCiLlMqnEtd4JmWbcWkE6gLP2bW5ubQ162WOcU1uPVcSpFS0XmWb6TLaWUoqDyVvHwPNyFggn8OZi9CEKfidyjlraEjKHkchVV2l3GqiHBghBcDwHk6RUGR5EI0+yKCo3xoYWM0G9IM2BJVVurnWUOEPaIov4gSZuzYtOVXDw8rbRiKux7ieOG7ZQXEhHD+aqSEmoQKN1qh6sT9g3Dd8FWVQlBu2j8Hw46UU0LxyATjxWjGfGIqsAqDi3kqN5kf4/SBt70eZekDhrp1o4goKo5r7cQyNjLTG7DXSogo1okAVqKYgvlCQF4QhpdVQmxbwjMTiro80lq4VeJV2KyOiaalZqI3fA5poqcR11xkaQXsFFY9zdfr33CEOBVhVkkv9fXJadqgx4AUJIoeiQFt7RyjhmL10e9FC/M7JUc71u6iFznWLWF6Mgxgrbo7FOc5DM/+U6MTX3NRc9c327i50r2Mvw+83tzcsjsGQo7y68tv+Udn9vmjY1HQKwwyVoq+rclCgTm0/UnoplVPcZ0I5FE5xzOd3fTbch/xzdJ7bsbh9/p4VCsPCF3hcKbDqg3e6V3Znfd5mJ8eAf6osi0AiQFogUNF0jnKzPTqmjoWCK6FU1VIVyBpylV8UsT04PAVmBmwq7bGTA7j8RdDiWMFQEsUFwh+fVFDahF0gBJoEoRRWwTZVE1EgnH5BES7ciIG8iV9RcvE8hFacOxsHnvmw3ihGA0WIYnkT3H8D6HgIhFNwcTgTCg+BFVZGXUhlsvjv9ASPGwVyTgTcTDEJlQKH9TrGrOtFeS7paBQTJe5DaTS5RyWixye4h4lznKPX6lVQTTpgSZ6p2aw4QdIqqsU6X8JwKtKuKLD4sLK3GngoKYVf5bKhAR3FKgoVC3JsLst90O5KGPGNixd6rU0fb+fyGItLCyO5ig+gYihz09EwxVBcFVjaKIdRbuJpAzScJrpccuO1Tg3hAtkEU9AL+v6qa4XaOUYx4N7Ho0omwkM2L1wQVUFKVeERJ9Wy162WRlbgr+dNG/cBU2nfK2CxDKyUMo7ijSHUMrIFl5SjpbOgIarSw32pqOXJUd6howmUSZ5RMYezXMuK/KbSkBdpO/Wr1nVTJSb1txJ1tLzVabU8HE1A4TT6McBgtOSVoZkRraCEwfXxHOc8q4ZnBccD9NtsEpqljLl618mJimwq6q96Aoc8T4t2n0TxUvB2rcRzgDNA7DACSQv7MS3oxOFpBdlu28JsxtJR0CUU5axYQV94Dg8UClSoALQoxZOtQ7v0oBt+rdCbQUnV52PoQ9PlQyiQOLu4zP1d2Re+9JplsiDAGIYVg1Gs9mznoIBn99I+GHYoh4xspaohVafuQ6WX6x8Oi2n4RXnKz6LC3Jgiqp+067Ph5xp6Gu66joaQtrd3EaKOg7eCkiq9O4kBmISn11GUIu9rWNIW39eYrCaeaCy+Xq/i7VoI97D0lMZNh0v6Qhfw8rn8Gfx9yno46qOjQ8tORfHmwGM3Bl9CEaoWxito4oRyvCW8qn0mHqaae8oI0yINWkcMWgz0QyFlBEAXWoNMpaS11rsSdvr9FpQBaI17OstrQYcGSAGFBFkoU65aLksP8RooKJ5KqbwaTVDihuiNkIfScVVVRQkuqgmvYIqmhGpOgXLzFemW9VU11lK1hBEp2OrinLVoBy6N0vj5viBhCaPQxzPyrCiuYLX4sgpIuJVowFCa5SW6oSW8JNSasCEBEadVsQeN/2uByKPDPF73wkF2BTEVPynmCi74qmFWBfbk9QVDB3hqVWQNcEzBQAWnJBsqYirUI5hewjBfgCikwPKSolWNeo0+1lr/8HuEV1xSMYxyuYGSdcQenPGWEVVxUpUyl7wpHqK+1nll7lUWUqm3EnoN76qSTRXFVdRdwU+NWvS6QlxaUAKvDnJJgABUKqwKUlJyTBD0ImitNQsqLtEK48v9K99BK9xWaOseXlHzJlSAVfep2YWaFy+kpaFLJTBp9KXRQOG6Xbx8HIU7dzEpV8oNA5BOR53D1DqJh4cHeGgf7at58j4r8Dyasemlr+dmp52eCbUqtiMqoSKZQkX4H7j8GXQDeRnXEBtoFUPPhZGX4aItWtX51u1bLmalfIAEKIIbtaxqOmC0JPMbOweuHkML5yeaLJnXSJOogTan9ApMKNIpmKfd1XZzARudqASV67tqzWu6oz7/6L12Xfj05Mz29nbd0I/qolckeDS4q4ID/9zd2nMQrVSpWJ3fGhtHZPtYVTqqmM+58VYF2lRjTckpajTVm9/e3XdKq+Gkxw93uOsL1Vl0kFYTZPb3z/CcHrhc1wmdhEhRYsFdrXGuiL2EUwotnisjp2owVbyH1py/6Hf4bZVIrrk8/d552427F+GrO/snzpiFERav4BtopFDIuU7Gd7s51G28O9bGFfBQdF4QtViu4Nny3IsyDoU6hjPDisWSE0h5Js3xbtSxzlsbKM0ALxCy3OERr33cf9cFRBWQuhi0MRwIKt/XktxaiEPZXsonb7WqKBDXqQ3nAFyN0Z/dOu1c5r7q/I6GlZr0Dca2okBp00XDVc2nxvOqnqCMksb2ZdAFd8v87rkMMG08OOc9yq2sQBW5GINmtIDfGlI649n7nToohh5BeVTpyD0fBl0VaJEuaIIgMKgAQyKlueQ3IihET33OudWa6rHTlgh3vd0CJZbcs1x0GxYC2eg+1Y9HR6cYQ+BySEqrIiUtFK/hlL7brqH0IFD6X5O6yvLqtLEoSx0FOTkp0R5A3CtojOcKeUPhMSJnZ2curqGCLQo4qtBFoahrAqV7GHo/SofS5OHoudwZAgdqxNqrFLcW3VRWpYKRQq/1Gu1xTH/Tz1FNrLnsOOe2tX3Ed0suGKiUaOmWnJYQgNaql8Ep025ntM/u/jHGD4rJvYtqXg3qGK1zly6+v7dnOe43m0qBJps85xnPAYoGqQXxBz6v4jWgPYzb1t6pG/FRbMJV98VwlnEe2gTy/8bnPvea80waOhM3lMcWf1IHOd7IDbhFAp69d8d4LUMhIRsaDM7h7/bmnu3i6ZOqDw8fEs9WoQJ5C1n/PZRXM+sa4n0os+qXBX2KCmt66y6vVelDSREVeDlw0+vHUlbt8ZMNSyUT3EPHTYNNwFk1C+zi0gPsL7Af0Rg00kXXtOCEZjRpzfNjBGLvAGEBtiWA7712w31fCEPRbkV09xAmFeeYn0zgUTuuc7VUttaMP8OgPN0+cYhAEziCwH+tYLq9uU2DdqEeAfd8KqIRAxnU+Uycz0N7llCSnT2gHgogWiCvKWN2sHdoNYxhLB7i+bwOSWxtbdny/BSa2LaT4wM8sYI3Hqz2qZ3wDErKmEz6oSl9Orxtx4fHrjSVFv8YcEy8T95pf7+AUowjMEBkJSRhrJSnL36s5abzJYwbyGBqUh5UY8kIGp5BIwUqXKKUVPHuQ7jhOX06nQI1eDVBpIRRlvHs4elCpvXtD0+qGMS8a6tkgvO4xxqe7gDuquCYqu+owqyciujX4WHRDalqttrcZIhnbdnp2TH3BJXBYykBSvxcz1zGOKm+XTblt3GuL7rw+MmmG7WI4f2FChRH0X0enBQxwC2bTcPzMWanp8f0G4YMz6p5AEqm2d7NO+Pg4fMMfXFFP2vJ7CdPtlxMRFxbnlmO7vC4itxUkKWezWaRM+5DazScnZ7RRsNgY7Hcsg8f7zkkOJkJgSi4d5558/GW0wMtt6VgriYhPd0+NuWBLM4mLQjyEcrbV6EOEKEbRUJjtYDn/nGRNgV1gvzUR1muO3bZdHEprQ+xu7NDP6v2ogpxato5qAkjJAem4eIu7SwjLAoi5+DW68dIyxkLkWjW6aNHD4ZKf/vOLQfvxO3lIaXseviRJ1eteO0acx/tHx3nL55PHkyR9w8/eOg4mri4xn5PTnNY2rbzsseHh8DOMA0UtlNuQgkqCfiNDeBkQPcSnktzo+WJNeSlIa4G393Y2nXeV0NjO9sbDoJrfFfzzo8OpTD7AoCWjgeseHbi4IxbVgiB1+ww3YOHjlMttwIKrc7TRA3Bc3n6IyBVH0ORikppS266rotzXIxhec/s4Ez501qDXKutVOwMq3t4oEKbftqrj9CW8XwYNlCAYL/wk+C0JqpoiEZValSb7+qiAy+jY/dl5TUxw4NCnNuTp1t0XN+t85Y/lkEoO/iK7bUnmweuXpsseQjBOuc+NUX25OgEg4oQRkLOQ18ioBqaOdzXEllK06WjESKNkCi+oKj+k81TPLvKaCs5RTnsDTcZSkZQSTCaJNPBu56cle34uARqalsqPoYHb+Jp8s7bKVA37hmO9W9sobBFlWLuuLa54Hx5ol2up7H8CaRrDKFUTEdVhnZ3jhBu0Y9LgwJbvYwgnpxwTAk1geG8DNDRBvepmEUQThvwgVKQs6Oj3HDSloKNIA0lCCmZap/+FRWZGG9bNg4dw6ju7R3gYfk+DuOceyri0be2zpBDFSaFhihFtlayA7ztkQqawL3HQF1CUzJ4W3t5h3b83gvLxDzu3GMQrBCjCqC2oRJPNvdRUFAPchKLQkAGIKnDU+Rzz6ELtaXg+O4+Hvqk4IxUFsPYa5fdzE7VU1RMSOi1TZ+KujzaOHZOqNYocU8aseiDdpBhFF5Ds7s72zYzPe0M9c7WJo4t4hAzkkVblFzwLq9gN31c5xyVMhNa0fRaTRnWuvmPHz+kD7EVv/7n/qzLDxdXkcUVH1ZCg2CMxkndxt/nh+eGm45JQSSkJaz41iZeXmOoKJXKFmk4R0NhWlrpvKfCltOmCSSHp0U3cUW12YPA2kYNa32umVRRLHjLRcVVEbfVvbDN3QO8oqKrWE4suCLkUbxNpzug04ChKND8UtrCCGMZY5KMJ0ACCeuD/XcOynhALUUdtvnZuDMulVLdZmfnuUbERaj36CzB6Tsrc3QK0BmDJlTh8YXwjnmrwF01a2l+Muzg4SkK0Gp0bXZ+xi4xBmd4QPrOphJhZ+VVSdeLEBdrPVAGBgPpX5jnnrG8CvIdH6q0cox2iuKlx+BxOVtcmHbjtqVTUAcoS3Xk9PsPUYBCtWtLC1mMgtaG89Lpguo558G07n04omj0FQpUQzgbtrySNi2jVz/ruABfJhuxeqtn2wcN61146YMQnyvD7cr1maLI4pWpVASEojRnhL8EPEd415fwghhMLTWt+eaZTMT1Ted8DA9WtFZ/HIX32eK8SmBdcG/wV+iQWx4bo5jmGYWSGq0B91Z2efFzs2mbzcC9gfVaOcgTiPD7GfNAQ86QmcNjebCATc8G6ctxG+NLxxiwOlB5JjuJnIJSPEqquaLtatbqXZrWDliZTSHnmspatT5uYB5Z8yBbNWDu3q4CWV6bRU5S9IOKpx5hoLTUtCoEx5RGPQYl7F7aLm2ouRFzU3FbnAqDeKAHGoLz+mxmVtO6z20LRNXset3w8PQ0HvkKhHhc4Pm1ZNkMbaRsyCs7OoVeti+Rt6wtZDEGY303rq7RGFG7aZRYsSuNKJ2WLmirgSuauTA3hXFCr6C7p/x2GWSokY71G2uOlhzs79nC0qJLClPhVaUyX6L++VIXow1353vJGL8LouqCiM5wHEJrv/d7/8jGEonElXjYv9r+1favtv//3xKJhP3/AOAzryp8V2fMAAAAAElFTkSuQmCC"/>
          <p:cNvSpPr>
            <a:spLocks noChangeAspect="1" noChangeArrowheads="1"/>
          </p:cNvSpPr>
          <p:nvPr/>
        </p:nvSpPr>
        <p:spPr bwMode="auto">
          <a:xfrm>
            <a:off x="1304925" y="863204"/>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solidFill>
                <a:prstClr val="black"/>
              </a:solidFill>
              <a:latin typeface="Calibri" panose="020F0502020204030204"/>
            </a:endParaRPr>
          </a:p>
        </p:txBody>
      </p:sp>
      <p:pic>
        <p:nvPicPr>
          <p:cNvPr id="11" name="Picture 10">
            <a:extLst>
              <a:ext uri="{FF2B5EF4-FFF2-40B4-BE49-F238E27FC236}">
                <a16:creationId xmlns:a16="http://schemas.microsoft.com/office/drawing/2014/main" id="{342D2E9C-942F-C077-577E-C5C3E62D65E4}"/>
              </a:ext>
            </a:extLst>
          </p:cNvPr>
          <p:cNvPicPr>
            <a:picLocks noChangeAspect="1"/>
          </p:cNvPicPr>
          <p:nvPr/>
        </p:nvPicPr>
        <p:blipFill>
          <a:blip r:embed="rId2" cstate="print">
            <a:extLst>
              <a:ext uri="{28A0092B-C50C-407E-A947-70E740481C1C}">
                <a14:useLocalDpi xmlns:a14="http://schemas.microsoft.com/office/drawing/2010/main" val="0"/>
              </a:ext>
            </a:extLst>
          </a:blip>
          <a:srcRect t="12467" b="19261"/>
          <a:stretch/>
        </p:blipFill>
        <p:spPr>
          <a:xfrm>
            <a:off x="444300" y="1145988"/>
            <a:ext cx="1721250" cy="2304081"/>
          </a:xfrm>
          <a:prstGeom prst="rect">
            <a:avLst/>
          </a:prstGeom>
        </p:spPr>
      </p:pic>
    </p:spTree>
    <p:extLst>
      <p:ext uri="{BB962C8B-B14F-4D97-AF65-F5344CB8AC3E}">
        <p14:creationId xmlns:p14="http://schemas.microsoft.com/office/powerpoint/2010/main" val="111305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967E2CF5-00D7-47BB-BA2D-85BD08E682FF}"/>
              </a:ext>
            </a:extLst>
          </p:cNvPr>
          <p:cNvSpPr>
            <a:spLocks noGrp="1"/>
          </p:cNvSpPr>
          <p:nvPr>
            <p:ph idx="1"/>
          </p:nvPr>
        </p:nvSpPr>
        <p:spPr>
          <a:xfrm>
            <a:off x="3078163" y="957263"/>
            <a:ext cx="5830887" cy="4882705"/>
          </a:xfrm>
        </p:spPr>
        <p:txBody>
          <a:bodyPr>
            <a:noAutofit/>
          </a:bodyPr>
          <a:lstStyle/>
          <a:p>
            <a:pPr marL="0" indent="0" eaLnBrk="1" fontAlgn="auto" hangingPunct="1">
              <a:spcAft>
                <a:spcPts val="0"/>
              </a:spcAft>
              <a:buFont typeface="Arial" panose="020B0604020202020204" pitchFamily="34" charset="0"/>
              <a:buNone/>
              <a:defRPr/>
            </a:pPr>
            <a:r>
              <a:rPr lang="en-GB" sz="1200" b="1" dirty="0">
                <a:solidFill>
                  <a:srgbClr val="FF0000"/>
                </a:solidFill>
                <a:latin typeface="Arial" panose="020B0604020202020204" pitchFamily="34" charset="0"/>
              </a:rPr>
              <a:t>PROFILE</a:t>
            </a:r>
          </a:p>
          <a:p>
            <a:pPr marL="0" indent="0" eaLnBrk="1" fontAlgn="auto" hangingPunct="1">
              <a:lnSpc>
                <a:spcPct val="100000"/>
              </a:lnSpc>
              <a:spcBef>
                <a:spcPts val="0"/>
              </a:spcBef>
              <a:spcAft>
                <a:spcPts val="0"/>
              </a:spcAft>
              <a:buFont typeface="Arial" panose="020B0604020202020204" pitchFamily="34" charset="0"/>
              <a:buNone/>
              <a:defRPr/>
            </a:pPr>
            <a:r>
              <a:rPr lang="en-GB" sz="1200" dirty="0">
                <a:latin typeface="Arial" panose="020B0604020202020204" pitchFamily="34" charset="0"/>
              </a:rPr>
              <a:t>I have been a Member appointed Trustee since November 2022.</a:t>
            </a:r>
          </a:p>
          <a:p>
            <a:pPr marL="0" indent="0" eaLnBrk="1" fontAlgn="auto" hangingPunct="1">
              <a:lnSpc>
                <a:spcPct val="100000"/>
              </a:lnSpc>
              <a:spcBef>
                <a:spcPts val="0"/>
              </a:spcBef>
              <a:spcAft>
                <a:spcPts val="0"/>
              </a:spcAft>
              <a:buFont typeface="Arial" panose="020B0604020202020204" pitchFamily="34" charset="0"/>
              <a:buNone/>
              <a:defRPr/>
            </a:pPr>
            <a:endParaRPr lang="en-US" sz="1200" dirty="0">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r>
              <a:rPr lang="en-GB" sz="1200" b="1" dirty="0">
                <a:solidFill>
                  <a:srgbClr val="FF0000"/>
                </a:solidFill>
                <a:latin typeface="Arial" panose="020B0604020202020204" pitchFamily="34" charset="0"/>
              </a:rPr>
              <a:t>ABOUT ME</a:t>
            </a:r>
          </a:p>
          <a:p>
            <a:pPr marL="0" indent="0">
              <a:lnSpc>
                <a:spcPct val="100000"/>
              </a:lnSpc>
              <a:spcBef>
                <a:spcPts val="0"/>
              </a:spcBef>
              <a:buNone/>
              <a:defRPr/>
            </a:pPr>
            <a:r>
              <a:rPr lang="en-GB" sz="1200" dirty="0">
                <a:latin typeface="Arial" panose="020B0604020202020204" pitchFamily="34" charset="0"/>
              </a:rPr>
              <a:t>I am now retired after 41 years of teaching in a Hertfordshire Secondary School.</a:t>
            </a:r>
          </a:p>
          <a:p>
            <a:pPr marL="0" indent="0">
              <a:lnSpc>
                <a:spcPct val="100000"/>
              </a:lnSpc>
              <a:spcBef>
                <a:spcPts val="0"/>
              </a:spcBef>
              <a:buNone/>
              <a:defRPr/>
            </a:pPr>
            <a:r>
              <a:rPr lang="en-GB" sz="1200" dirty="0">
                <a:latin typeface="Arial" panose="020B0604020202020204" pitchFamily="34" charset="0"/>
              </a:rPr>
              <a:t>I taught Science subjects &amp; geography but my main passion was Environmental Science - learning IN, ABOUT and FOR the environment. Throughout my career the main focus of my job was Senior Pastoral Lead, SENCo and member of Senior Management - a very busy, varied and rewarding role. I spend much of my time looking after my 3 grandchildren. I am a Hertfordshire Health Walk leader and in between I try to fit in touring the great outdoors in our motorhome,</a:t>
            </a:r>
          </a:p>
          <a:p>
            <a:pPr marL="0" indent="0" eaLnBrk="1" fontAlgn="auto" hangingPunct="1">
              <a:lnSpc>
                <a:spcPct val="100000"/>
              </a:lnSpc>
              <a:spcBef>
                <a:spcPts val="0"/>
              </a:spcBef>
              <a:spcAft>
                <a:spcPts val="0"/>
              </a:spcAft>
              <a:buFont typeface="Arial" panose="020B0604020202020204" pitchFamily="34" charset="0"/>
              <a:buNone/>
              <a:defRPr/>
            </a:pPr>
            <a:endParaRPr lang="en-GB" sz="1200" dirty="0">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r>
              <a:rPr lang="en-GB" sz="1200" b="1" cap="all" dirty="0">
                <a:solidFill>
                  <a:srgbClr val="FF0000"/>
                </a:solidFill>
                <a:latin typeface="Arial" panose="020B0604020202020204" pitchFamily="34" charset="0"/>
              </a:rPr>
              <a:t>Why did I become a TRUSTEE</a:t>
            </a:r>
          </a:p>
          <a:p>
            <a:pPr marL="0" indent="0" fontAlgn="auto">
              <a:lnSpc>
                <a:spcPct val="100000"/>
              </a:lnSpc>
              <a:spcBef>
                <a:spcPts val="0"/>
              </a:spcBef>
              <a:spcAft>
                <a:spcPts val="0"/>
              </a:spcAft>
              <a:buNone/>
              <a:defRPr/>
            </a:pPr>
            <a:r>
              <a:rPr lang="en-GB" sz="1200" dirty="0">
                <a:latin typeface="Arial" panose="020B0604020202020204" pitchFamily="34" charset="0"/>
              </a:rPr>
              <a:t>We know that the value of an exemplary education, the best we can provide, cannot be understated. ‘Every Child Matters’ and all children have the right to be happy, healthy &amp; successful learners. We must enable all of our young people to maximise their potential by removing any barriers to learning and by making the experiences and opportunities challenging, accessible and fun. ‘Everybody Can be Somebody’ – I would like to support the trustees, Head teacher and staff in this endeavour.</a:t>
            </a:r>
          </a:p>
          <a:p>
            <a:pPr marL="0" indent="0" fontAlgn="auto">
              <a:lnSpc>
                <a:spcPct val="100000"/>
              </a:lnSpc>
              <a:spcBef>
                <a:spcPts val="0"/>
              </a:spcBef>
              <a:spcAft>
                <a:spcPts val="0"/>
              </a:spcAft>
              <a:buNone/>
              <a:defRPr/>
            </a:pPr>
            <a:endParaRPr lang="en-US" sz="1200" dirty="0">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r>
              <a:rPr lang="en-GB" sz="1200" b="1" cap="all" dirty="0">
                <a:solidFill>
                  <a:srgbClr val="FF0000"/>
                </a:solidFill>
                <a:latin typeface="Arial" panose="020B0604020202020204" pitchFamily="34" charset="0"/>
              </a:rPr>
              <a:t>What I love the most about </a:t>
            </a:r>
            <a:r>
              <a:rPr lang="en-GB" sz="1200" b="1" cap="all" dirty="0" err="1">
                <a:solidFill>
                  <a:srgbClr val="FF0000"/>
                </a:solidFill>
                <a:latin typeface="Arial" panose="020B0604020202020204" pitchFamily="34" charset="0"/>
              </a:rPr>
              <a:t>Applecroft</a:t>
            </a:r>
            <a:r>
              <a:rPr lang="en-GB" sz="1200" b="1" cap="all" dirty="0">
                <a:solidFill>
                  <a:srgbClr val="FF0000"/>
                </a:solidFill>
                <a:latin typeface="Arial" panose="020B0604020202020204" pitchFamily="34" charset="0"/>
              </a:rPr>
              <a:t> </a:t>
            </a:r>
          </a:p>
          <a:p>
            <a:pPr marL="0" indent="0" eaLnBrk="1" fontAlgn="auto" hangingPunct="1">
              <a:lnSpc>
                <a:spcPct val="100000"/>
              </a:lnSpc>
              <a:spcBef>
                <a:spcPts val="0"/>
              </a:spcBef>
              <a:spcAft>
                <a:spcPts val="0"/>
              </a:spcAft>
              <a:buFont typeface="Arial" panose="020B0604020202020204" pitchFamily="34" charset="0"/>
              <a:buNone/>
              <a:defRPr/>
            </a:pPr>
            <a:r>
              <a:rPr lang="en-GB" sz="1200" dirty="0">
                <a:latin typeface="Arial" panose="020B0604020202020204" pitchFamily="34" charset="0"/>
              </a:rPr>
              <a:t>Initially, just a feeling of a ‘nice place and people’ but as I have become more familiar with the school I see and meet polite, friendly dedicated staff and cheerful, happy and confident children working in large spacious, well resourced teaching areas – great vibes and a lovely place to be!</a:t>
            </a:r>
            <a:r>
              <a:rPr lang="en-US" sz="1200" dirty="0">
                <a:latin typeface="Arial" panose="020B0604020202020204" pitchFamily="34" charset="0"/>
              </a:rPr>
              <a:t> </a:t>
            </a:r>
          </a:p>
          <a:p>
            <a:pPr marL="0" indent="0" eaLnBrk="1" fontAlgn="auto" hangingPunct="1">
              <a:lnSpc>
                <a:spcPct val="100000"/>
              </a:lnSpc>
              <a:spcBef>
                <a:spcPts val="0"/>
              </a:spcBef>
              <a:spcAft>
                <a:spcPts val="0"/>
              </a:spcAft>
              <a:buFont typeface="Arial" panose="020B0604020202020204" pitchFamily="34" charset="0"/>
              <a:buNone/>
              <a:defRPr/>
            </a:pPr>
            <a:endParaRPr lang="en-GB" sz="1200" dirty="0">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rgbClr val="FF0000"/>
              </a:solidFill>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rgbClr val="FF0000"/>
              </a:solidFill>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rgbClr val="FF0000"/>
              </a:solidFill>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chemeClr val="accent2"/>
              </a:solidFill>
              <a:latin typeface="Arial" panose="020B0604020202020204" pitchFamily="34" charset="0"/>
            </a:endParaRPr>
          </a:p>
        </p:txBody>
      </p:sp>
      <p:sp>
        <p:nvSpPr>
          <p:cNvPr id="10243" name="Title 1">
            <a:extLst>
              <a:ext uri="{FF2B5EF4-FFF2-40B4-BE49-F238E27FC236}">
                <a16:creationId xmlns:a16="http://schemas.microsoft.com/office/drawing/2014/main" id="{87758D2C-11CF-473D-9FB2-C4DC5FB5A53F}"/>
              </a:ext>
            </a:extLst>
          </p:cNvPr>
          <p:cNvSpPr>
            <a:spLocks noGrp="1" noChangeArrowheads="1"/>
          </p:cNvSpPr>
          <p:nvPr>
            <p:ph type="title"/>
          </p:nvPr>
        </p:nvSpPr>
        <p:spPr bwMode="auto">
          <a:xfrm>
            <a:off x="434975" y="171450"/>
            <a:ext cx="8318500" cy="746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en-GB" altLang="en-US" dirty="0"/>
              <a:t>Barbara Crawford</a:t>
            </a:r>
          </a:p>
        </p:txBody>
      </p:sp>
      <p:sp>
        <p:nvSpPr>
          <p:cNvPr id="9" name="Rectangle 8">
            <a:extLst>
              <a:ext uri="{FF2B5EF4-FFF2-40B4-BE49-F238E27FC236}">
                <a16:creationId xmlns:a16="http://schemas.microsoft.com/office/drawing/2014/main" id="{3522F144-8762-482E-9FC7-835AA94C6AD1}"/>
              </a:ext>
            </a:extLst>
          </p:cNvPr>
          <p:cNvSpPr/>
          <p:nvPr/>
        </p:nvSpPr>
        <p:spPr>
          <a:xfrm>
            <a:off x="434975" y="3802063"/>
            <a:ext cx="2713038" cy="1754326"/>
          </a:xfrm>
          <a:prstGeom prst="rect">
            <a:avLst/>
          </a:prstGeom>
        </p:spPr>
        <p:txBody>
          <a:bodyPr>
            <a:spAutoFit/>
          </a:bodyPr>
          <a:lstStyle/>
          <a:p>
            <a:r>
              <a:rPr lang="en-GB" sz="1200" b="1" dirty="0">
                <a:solidFill>
                  <a:srgbClr val="FF0000"/>
                </a:solidFill>
                <a:latin typeface="Arial" panose="020B0604020202020204" pitchFamily="34" charset="0"/>
              </a:rPr>
              <a:t>ROLE</a:t>
            </a:r>
          </a:p>
          <a:p>
            <a:pPr marL="175895" indent="-175895">
              <a:buClr>
                <a:srgbClr val="FF0000"/>
              </a:buClr>
              <a:buFont typeface="Courier New" charset="0"/>
              <a:buChar char="o"/>
              <a:tabLst>
                <a:tab pos="1285875" algn="l"/>
              </a:tabLst>
            </a:pPr>
            <a:r>
              <a:rPr lang="en-US" sz="1200" b="1" dirty="0">
                <a:latin typeface="Arial" panose="020B0604020202020204" pitchFamily="34" charset="0"/>
              </a:rPr>
              <a:t>Committees</a:t>
            </a:r>
            <a:endParaRPr lang="en-US" sz="1200" b="1" dirty="0">
              <a:latin typeface="Arial" panose="020B0604020202020204" pitchFamily="34" charset="0"/>
              <a:cs typeface="Arial"/>
            </a:endParaRP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Pupil &amp; Personnel Welfare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Pay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Joint Safeguarding link trustee</a:t>
            </a:r>
          </a:p>
          <a:p>
            <a:pPr eaLnBrk="1" fontAlgn="auto" hangingPunct="1">
              <a:spcBef>
                <a:spcPts val="0"/>
              </a:spcBef>
              <a:spcAft>
                <a:spcPts val="0"/>
              </a:spcAft>
              <a:buClr>
                <a:srgbClr val="FF0000"/>
              </a:buClr>
              <a:tabLst>
                <a:tab pos="1285875" algn="l"/>
              </a:tabLst>
              <a:defRPr/>
            </a:pPr>
            <a:endParaRPr lang="en-US" sz="1200" b="1" dirty="0">
              <a:latin typeface="Arial" panose="020B0604020202020204" pitchFamily="34" charset="0"/>
            </a:endParaRPr>
          </a:p>
          <a:p>
            <a:pPr marL="357187" lvl="1" eaLnBrk="1" fontAlgn="auto" hangingPunct="1">
              <a:spcBef>
                <a:spcPts val="0"/>
              </a:spcBef>
              <a:spcAft>
                <a:spcPts val="0"/>
              </a:spcAft>
              <a:buClr>
                <a:schemeClr val="accent2"/>
              </a:buClr>
              <a:tabLst>
                <a:tab pos="1285875" algn="l"/>
              </a:tabLst>
              <a:defRPr/>
            </a:pPr>
            <a:r>
              <a:rPr lang="en-US" sz="1200" b="1" dirty="0">
                <a:latin typeface="Arial" panose="020B0604020202020204" pitchFamily="34" charset="0"/>
              </a:rPr>
              <a:t>Trustee Links</a:t>
            </a:r>
          </a:p>
          <a:p>
            <a:pPr marL="360045" lvl="1" indent="-184150">
              <a:lnSpc>
                <a:spcPct val="100000"/>
              </a:lnSpc>
              <a:spcBef>
                <a:spcPts val="0"/>
              </a:spcBef>
              <a:buClr>
                <a:srgbClr val="FF0000"/>
              </a:buClr>
              <a:buFont typeface="Wingdings" panose="05000000000000000000" pitchFamily="2" charset="2"/>
              <a:buChar char="§"/>
              <a:tabLst>
                <a:tab pos="1285875" algn="l"/>
              </a:tabLst>
            </a:pPr>
            <a:r>
              <a:rPr lang="en-US" sz="1200" i="1" dirty="0">
                <a:latin typeface="Arial" panose="020B0604020202020204" pitchFamily="34" charset="0"/>
              </a:rPr>
              <a:t>PE, RE and PSHE faculty</a:t>
            </a:r>
            <a:endParaRPr lang="en-US" sz="1200" dirty="0">
              <a:latin typeface="Arial" panose="020B0604020202020204" pitchFamily="34" charset="0"/>
              <a:cs typeface="Arial"/>
            </a:endParaRPr>
          </a:p>
        </p:txBody>
      </p:sp>
      <p:pic>
        <p:nvPicPr>
          <p:cNvPr id="1028" name="Picture 4" descr="Image preview">
            <a:extLst>
              <a:ext uri="{FF2B5EF4-FFF2-40B4-BE49-F238E27FC236}">
                <a16:creationId xmlns:a16="http://schemas.microsoft.com/office/drawing/2014/main" id="{97594207-07F2-38FE-7CAD-03983AA1D37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7282"/>
          <a:stretch/>
        </p:blipFill>
        <p:spPr bwMode="auto">
          <a:xfrm>
            <a:off x="550384" y="1064289"/>
            <a:ext cx="2308226" cy="2374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769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7200" y="981075"/>
            <a:ext cx="5756102" cy="4492625"/>
          </a:xfrm>
        </p:spPr>
        <p:txBody>
          <a:bodyPr>
            <a:normAutofit lnSpcReduction="10000"/>
          </a:bodyPr>
          <a:lstStyle/>
          <a:p>
            <a:pPr marL="0" indent="0">
              <a:lnSpc>
                <a:spcPct val="110000"/>
              </a:lnSpc>
              <a:spcBef>
                <a:spcPts val="0"/>
              </a:spcBef>
              <a:buNone/>
            </a:pPr>
            <a:r>
              <a:rPr lang="en-GB" sz="1200" b="1" dirty="0">
                <a:solidFill>
                  <a:srgbClr val="FF0000"/>
                </a:solidFill>
                <a:latin typeface="Arial" panose="020B0604020202020204" pitchFamily="34" charset="0"/>
              </a:rPr>
              <a:t>PROFILE</a:t>
            </a:r>
          </a:p>
          <a:p>
            <a:pPr marL="0" indent="0">
              <a:lnSpc>
                <a:spcPct val="110000"/>
              </a:lnSpc>
              <a:spcBef>
                <a:spcPts val="0"/>
              </a:spcBef>
              <a:buNone/>
            </a:pPr>
            <a:r>
              <a:rPr lang="en-GB" sz="1200" dirty="0">
                <a:latin typeface="Arial" panose="020B0604020202020204" pitchFamily="34" charset="0"/>
                <a:cs typeface="Arial" panose="020B0604020202020204" pitchFamily="34" charset="0"/>
              </a:rPr>
              <a:t>I have had the privilege of being a Parent Governor since June 2019 and am now a Member appointed Trustee.</a:t>
            </a:r>
          </a:p>
          <a:p>
            <a:pPr marL="0" indent="0">
              <a:spcBef>
                <a:spcPts val="0"/>
              </a:spcBef>
              <a:buNone/>
            </a:pPr>
            <a:endParaRPr lang="en-GB" sz="1200" b="1" cap="all" dirty="0">
              <a:solidFill>
                <a:srgbClr val="FF0000"/>
              </a:solidFill>
              <a:latin typeface="Arial" panose="020B0604020202020204" pitchFamily="34" charset="0"/>
              <a:cs typeface="Arial" panose="020B0604020202020204" pitchFamily="34" charset="0"/>
            </a:endParaRPr>
          </a:p>
          <a:p>
            <a:pPr marL="0" indent="0">
              <a:spcBef>
                <a:spcPts val="0"/>
              </a:spcBef>
              <a:buNone/>
            </a:pPr>
            <a:r>
              <a:rPr lang="en-GB" sz="1200" b="1" cap="all" dirty="0">
                <a:solidFill>
                  <a:srgbClr val="FF0000"/>
                </a:solidFill>
                <a:latin typeface="Arial" panose="020B0604020202020204" pitchFamily="34" charset="0"/>
                <a:cs typeface="Arial" panose="020B0604020202020204" pitchFamily="34" charset="0"/>
              </a:rPr>
              <a:t>About me</a:t>
            </a:r>
          </a:p>
          <a:p>
            <a:pPr marL="0" indent="0">
              <a:lnSpc>
                <a:spcPct val="110000"/>
              </a:lnSpc>
              <a:spcBef>
                <a:spcPts val="0"/>
              </a:spcBef>
              <a:buNone/>
            </a:pPr>
            <a:r>
              <a:rPr lang="en-GB" sz="1200" dirty="0">
                <a:latin typeface="Arial" panose="020B0604020202020204" pitchFamily="34" charset="0"/>
              </a:rPr>
              <a:t>My educational background is in Geography and Oceanography, however I  worked in both business and crime analysis after graduating. This led me towards becoming a police officer which I have been for the past 15 years. I love the excitement of my varied role, including helping vulnerable people and catching criminals. Outside of work I enjoy live music and many extreme sports including surfing and diving with sharks. I'm a proud dad to Grace who has now left the school and Jude who is in Year 5.</a:t>
            </a:r>
          </a:p>
          <a:p>
            <a:pPr marL="0" indent="0">
              <a:lnSpc>
                <a:spcPct val="110000"/>
              </a:lnSpc>
              <a:spcBef>
                <a:spcPts val="0"/>
              </a:spcBef>
              <a:buNone/>
            </a:pPr>
            <a:endParaRPr lang="en-GB" sz="1200" dirty="0">
              <a:latin typeface="Arial" panose="020B0604020202020204" pitchFamily="34" charset="0"/>
              <a:cs typeface="Arial" panose="020B0604020202020204" pitchFamily="34" charset="0"/>
            </a:endParaRPr>
          </a:p>
          <a:p>
            <a:pPr marL="0" indent="0">
              <a:spcBef>
                <a:spcPts val="0"/>
              </a:spcBef>
              <a:buNone/>
            </a:pPr>
            <a:r>
              <a:rPr lang="en-GB" sz="1200" b="1" cap="all" dirty="0">
                <a:solidFill>
                  <a:srgbClr val="FF0000"/>
                </a:solidFill>
                <a:latin typeface="Arial" panose="020B0604020202020204" pitchFamily="34" charset="0"/>
                <a:cs typeface="Arial" panose="020B0604020202020204" pitchFamily="34" charset="0"/>
              </a:rPr>
              <a:t>Why did I become a </a:t>
            </a:r>
            <a:r>
              <a:rPr lang="en-GB" sz="1200" b="1" cap="all" dirty="0">
                <a:solidFill>
                  <a:srgbClr val="FF0000"/>
                </a:solidFill>
                <a:latin typeface="Arial" panose="020B0604020202020204" pitchFamily="34" charset="0"/>
              </a:rPr>
              <a:t>TRUSTEE</a:t>
            </a:r>
            <a:endParaRPr lang="en-GB" sz="1200" b="1" cap="all" dirty="0">
              <a:solidFill>
                <a:srgbClr val="FF0000"/>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200" dirty="0">
                <a:latin typeface="Arial" panose="020B0604020202020204" pitchFamily="34" charset="0"/>
              </a:rPr>
              <a:t>I work hard to support schools and the community in my job and I felt I wanted to help shape the school and future community where I live. I am passionate about  fostering the talent of children and empowering them to go on and succeed in life regardless of their upbringing or personal circumstances. </a:t>
            </a:r>
          </a:p>
          <a:p>
            <a:pPr marL="0" indent="0">
              <a:lnSpc>
                <a:spcPct val="12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200" b="1" cap="all" dirty="0">
                <a:solidFill>
                  <a:srgbClr val="FF0000"/>
                </a:solidFill>
                <a:latin typeface="Arial" panose="020B0604020202020204" pitchFamily="34" charset="0"/>
                <a:cs typeface="Arial" panose="020B0604020202020204" pitchFamily="34" charset="0"/>
              </a:rPr>
              <a:t>What I love the most about Applecroft </a:t>
            </a:r>
            <a:endParaRPr lang="en-GB" sz="1200" dirty="0">
              <a:solidFill>
                <a:srgbClr val="000000"/>
              </a:solidFill>
              <a:latin typeface="Arial" panose="020B0604020202020204" pitchFamily="34" charset="0"/>
              <a:cs typeface="Arial" panose="020B0604020202020204" pitchFamily="34" charset="0"/>
            </a:endParaRPr>
          </a:p>
          <a:p>
            <a:pPr marL="0" indent="0">
              <a:lnSpc>
                <a:spcPct val="130000"/>
              </a:lnSpc>
              <a:spcBef>
                <a:spcPts val="0"/>
              </a:spcBef>
              <a:buNone/>
            </a:pPr>
            <a:r>
              <a:rPr lang="en-GB" sz="1200" dirty="0">
                <a:latin typeface="Arial" panose="020B0604020202020204" pitchFamily="34" charset="0"/>
              </a:rPr>
              <a:t>I love that the school is inclusive and embraces the diverse characteristics and values of the local community. I am proud of the staff’s dedication and motivation driving the children’s desire to succeed and reach their full potential. </a:t>
            </a:r>
          </a:p>
        </p:txBody>
      </p:sp>
      <p:sp>
        <p:nvSpPr>
          <p:cNvPr id="3" name="Title 2"/>
          <p:cNvSpPr>
            <a:spLocks noGrp="1"/>
          </p:cNvSpPr>
          <p:nvPr>
            <p:ph type="title"/>
          </p:nvPr>
        </p:nvSpPr>
        <p:spPr/>
        <p:txBody>
          <a:bodyPr/>
          <a:lstStyle/>
          <a:p>
            <a:r>
              <a:rPr lang="en-GB" dirty="0"/>
              <a:t>Ben Kirby</a:t>
            </a:r>
          </a:p>
        </p:txBody>
      </p:sp>
      <p:sp>
        <p:nvSpPr>
          <p:cNvPr id="4" name="Rectangle 3"/>
          <p:cNvSpPr/>
          <p:nvPr/>
        </p:nvSpPr>
        <p:spPr>
          <a:xfrm>
            <a:off x="282432" y="3573306"/>
            <a:ext cx="2643928" cy="1754326"/>
          </a:xfrm>
          <a:prstGeom prst="rect">
            <a:avLst/>
          </a:prstGeom>
        </p:spPr>
        <p:txBody>
          <a:bodyPr wrap="square" anchor="t">
            <a:spAutoFit/>
          </a:bodyPr>
          <a:lstStyle/>
          <a:p>
            <a:r>
              <a:rPr lang="en-GB" sz="1200" b="1" dirty="0">
                <a:solidFill>
                  <a:srgbClr val="FF0000"/>
                </a:solidFill>
                <a:latin typeface="Arial" panose="020B0604020202020204" pitchFamily="34" charset="0"/>
              </a:rPr>
              <a:t>ROLE</a:t>
            </a:r>
          </a:p>
          <a:p>
            <a:pPr marL="175895" indent="-175895">
              <a:buClr>
                <a:srgbClr val="FF0000"/>
              </a:buClr>
              <a:buFont typeface="Courier New" charset="0"/>
              <a:buChar char="o"/>
              <a:tabLst>
                <a:tab pos="1285875" algn="l"/>
              </a:tabLst>
            </a:pPr>
            <a:r>
              <a:rPr lang="en-US" sz="1200" b="1" dirty="0">
                <a:latin typeface="Arial" panose="020B0604020202020204" pitchFamily="34" charset="0"/>
              </a:rPr>
              <a:t>Committees</a:t>
            </a:r>
            <a:endParaRPr lang="en-US" sz="1200" b="1" dirty="0">
              <a:latin typeface="Arial" panose="020B0604020202020204" pitchFamily="34" charset="0"/>
              <a:cs typeface="Arial"/>
            </a:endParaRP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Pupil &amp; Personnel Welfare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cs typeface="Arial"/>
              </a:rPr>
              <a:t>Joint Safeguarding Link</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cs typeface="Arial"/>
              </a:rPr>
              <a:t>Behaviour Link</a:t>
            </a:r>
          </a:p>
          <a:p>
            <a:pPr marL="175895" indent="-175895">
              <a:lnSpc>
                <a:spcPct val="100000"/>
              </a:lnSpc>
              <a:spcBef>
                <a:spcPts val="0"/>
              </a:spcBef>
              <a:buClr>
                <a:srgbClr val="FF0000"/>
              </a:buClr>
              <a:buFont typeface="Courier New" charset="0"/>
              <a:buChar char="o"/>
              <a:tabLst>
                <a:tab pos="1285875" algn="l"/>
              </a:tabLst>
            </a:pPr>
            <a:endParaRPr lang="en-US" sz="1200" b="1" dirty="0">
              <a:latin typeface="Arial" panose="020B0604020202020204" pitchFamily="34" charset="0"/>
              <a:cs typeface="Arial"/>
            </a:endParaRPr>
          </a:p>
          <a:p>
            <a:pPr marL="175895" indent="-175895">
              <a:lnSpc>
                <a:spcPct val="100000"/>
              </a:lnSpc>
              <a:spcBef>
                <a:spcPts val="0"/>
              </a:spcBef>
              <a:buClr>
                <a:srgbClr val="FF0000"/>
              </a:buClr>
              <a:buFont typeface="Courier New" charset="0"/>
              <a:buChar char="o"/>
              <a:tabLst>
                <a:tab pos="1285875" algn="l"/>
              </a:tabLst>
            </a:pPr>
            <a:r>
              <a:rPr lang="en-US" sz="1200" b="1" dirty="0">
                <a:latin typeface="Arial" panose="020B0604020202020204" pitchFamily="34" charset="0"/>
              </a:rPr>
              <a:t>Trustee Links</a:t>
            </a:r>
            <a:endParaRPr lang="en-US" sz="1200" b="1" dirty="0">
              <a:latin typeface="Arial" panose="020B0604020202020204" pitchFamily="34" charset="0"/>
              <a:cs typeface="Arial"/>
            </a:endParaRPr>
          </a:p>
          <a:p>
            <a:pPr marL="360045" lvl="1" indent="-184150">
              <a:lnSpc>
                <a:spcPct val="100000"/>
              </a:lnSpc>
              <a:spcBef>
                <a:spcPts val="0"/>
              </a:spcBef>
              <a:buClr>
                <a:srgbClr val="FF0000"/>
              </a:buClr>
              <a:buFont typeface="Wingdings" panose="05000000000000000000" pitchFamily="2" charset="2"/>
              <a:buChar char="§"/>
              <a:tabLst>
                <a:tab pos="1285875" algn="l"/>
              </a:tabLst>
            </a:pPr>
            <a:r>
              <a:rPr lang="en-US" sz="1200" i="1" dirty="0">
                <a:latin typeface="Arial" panose="020B0604020202020204" pitchFamily="34" charset="0"/>
              </a:rPr>
              <a:t>Humanities Faculty</a:t>
            </a:r>
            <a:endParaRPr lang="en-US" sz="1200" dirty="0">
              <a:latin typeface="Arial" panose="020B0604020202020204" pitchFamily="34" charset="0"/>
              <a:cs typeface="Arial"/>
            </a:endParaRPr>
          </a:p>
        </p:txBody>
      </p:sp>
      <p:sp>
        <p:nvSpPr>
          <p:cNvPr id="5" name="Rectangle 4">
            <a:extLst>
              <a:ext uri="{FF2B5EF4-FFF2-40B4-BE49-F238E27FC236}">
                <a16:creationId xmlns:a16="http://schemas.microsoft.com/office/drawing/2014/main" id="{CBB2AFCD-9A7C-4A85-B625-F05EDEFFCDFB}"/>
              </a:ext>
            </a:extLst>
          </p:cNvPr>
          <p:cNvSpPr/>
          <p:nvPr/>
        </p:nvSpPr>
        <p:spPr>
          <a:xfrm>
            <a:off x="390698" y="1045800"/>
            <a:ext cx="2426400" cy="2383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Photo</a:t>
            </a:r>
          </a:p>
        </p:txBody>
      </p:sp>
      <p:pic>
        <p:nvPicPr>
          <p:cNvPr id="8" name="Picture 2"/>
          <p:cNvPicPr>
            <a:picLocks noChangeAspect="1" noChangeArrowheads="1"/>
          </p:cNvPicPr>
          <p:nvPr/>
        </p:nvPicPr>
        <p:blipFill>
          <a:blip r:embed="rId3" cstate="print"/>
          <a:srcRect/>
          <a:stretch>
            <a:fillRect/>
          </a:stretch>
        </p:blipFill>
        <p:spPr bwMode="auto">
          <a:xfrm>
            <a:off x="4724400" y="39652034"/>
            <a:ext cx="1152526" cy="552989"/>
          </a:xfrm>
          <a:prstGeom prst="rect">
            <a:avLst/>
          </a:prstGeom>
          <a:noFill/>
          <a:ln w="9525">
            <a:noFill/>
            <a:miter lim="800000"/>
            <a:headEnd/>
            <a:tailEnd/>
          </a:ln>
        </p:spPr>
      </p:pic>
      <p:pic>
        <p:nvPicPr>
          <p:cNvPr id="9" name="Picture 2"/>
          <p:cNvPicPr>
            <a:picLocks noChangeAspect="1" noChangeArrowheads="1"/>
          </p:cNvPicPr>
          <p:nvPr/>
        </p:nvPicPr>
        <p:blipFill>
          <a:blip r:embed="rId4" cstate="print"/>
          <a:srcRect/>
          <a:stretch>
            <a:fillRect/>
          </a:stretch>
        </p:blipFill>
        <p:spPr bwMode="auto">
          <a:xfrm>
            <a:off x="393068" y="1043427"/>
            <a:ext cx="2420469" cy="2383586"/>
          </a:xfrm>
          <a:prstGeom prst="rect">
            <a:avLst/>
          </a:prstGeom>
          <a:ln w="635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386629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7200" y="981075"/>
            <a:ext cx="5756102" cy="4492625"/>
          </a:xfrm>
        </p:spPr>
        <p:txBody>
          <a:bodyPr>
            <a:normAutofit fontScale="85000" lnSpcReduction="10000"/>
          </a:bodyPr>
          <a:lstStyle/>
          <a:p>
            <a:pPr marL="0" indent="0">
              <a:lnSpc>
                <a:spcPct val="110000"/>
              </a:lnSpc>
              <a:spcBef>
                <a:spcPts val="0"/>
              </a:spcBef>
              <a:buNone/>
            </a:pPr>
            <a:r>
              <a:rPr lang="en-GB" sz="1200" b="1" dirty="0">
                <a:solidFill>
                  <a:srgbClr val="FF0000"/>
                </a:solidFill>
                <a:latin typeface="Arial" panose="020B0604020202020204" pitchFamily="34" charset="0"/>
              </a:rPr>
              <a:t>Profile</a:t>
            </a:r>
          </a:p>
          <a:p>
            <a:pPr marL="0" indent="0">
              <a:lnSpc>
                <a:spcPct val="120000"/>
              </a:lnSpc>
              <a:spcBef>
                <a:spcPts val="0"/>
              </a:spcBef>
              <a:buNone/>
            </a:pPr>
            <a:r>
              <a:rPr lang="en-GB" sz="1300" dirty="0">
                <a:latin typeface="Arial" panose="020B0604020202020204" pitchFamily="34" charset="0"/>
              </a:rPr>
              <a:t>I joined </a:t>
            </a:r>
            <a:r>
              <a:rPr lang="en-GB" sz="1300" dirty="0" err="1">
                <a:latin typeface="Arial" panose="020B0604020202020204" pitchFamily="34" charset="0"/>
              </a:rPr>
              <a:t>Applecroft</a:t>
            </a:r>
            <a:r>
              <a:rPr lang="en-GB" sz="1300" dirty="0">
                <a:latin typeface="Arial" panose="020B0604020202020204" pitchFamily="34" charset="0"/>
              </a:rPr>
              <a:t> School as a Member appointed Trustee in October 2019</a:t>
            </a:r>
          </a:p>
          <a:p>
            <a:pPr marL="0" indent="0">
              <a:lnSpc>
                <a:spcPct val="120000"/>
              </a:lnSpc>
              <a:spcBef>
                <a:spcPts val="0"/>
              </a:spcBef>
              <a:buNone/>
            </a:pPr>
            <a:endParaRPr lang="en-GB" sz="1300" dirty="0">
              <a:latin typeface="Arial" panose="020B0604020202020204" pitchFamily="34" charset="0"/>
            </a:endParaRPr>
          </a:p>
          <a:p>
            <a:pPr marL="0" indent="0">
              <a:spcBef>
                <a:spcPts val="0"/>
              </a:spcBef>
              <a:buNone/>
            </a:pPr>
            <a:endParaRPr lang="en-GB" sz="1200" b="1" cap="all" dirty="0">
              <a:solidFill>
                <a:srgbClr val="FF0000"/>
              </a:solidFill>
              <a:latin typeface="Arial" panose="020B0604020202020204" pitchFamily="34" charset="0"/>
              <a:cs typeface="Arial" panose="020B0604020202020204" pitchFamily="34" charset="0"/>
            </a:endParaRPr>
          </a:p>
          <a:p>
            <a:pPr marL="0" indent="0">
              <a:spcBef>
                <a:spcPts val="0"/>
              </a:spcBef>
              <a:buNone/>
            </a:pPr>
            <a:r>
              <a:rPr lang="en-GB" sz="1200" b="1" cap="all" dirty="0">
                <a:solidFill>
                  <a:srgbClr val="FF0000"/>
                </a:solidFill>
                <a:latin typeface="Arial" panose="020B0604020202020204" pitchFamily="34" charset="0"/>
                <a:cs typeface="Arial" panose="020B0604020202020204" pitchFamily="34" charset="0"/>
              </a:rPr>
              <a:t>About me</a:t>
            </a:r>
          </a:p>
          <a:p>
            <a:pPr marL="0" indent="0">
              <a:lnSpc>
                <a:spcPct val="120000"/>
              </a:lnSpc>
              <a:spcBef>
                <a:spcPts val="0"/>
              </a:spcBef>
              <a:buNone/>
            </a:pPr>
            <a:r>
              <a:rPr lang="en-GB" sz="1300" dirty="0">
                <a:latin typeface="Arial" panose="020B0604020202020204" pitchFamily="34" charset="0"/>
              </a:rPr>
              <a:t>I spent 28 years working as a civil servant in Central Government mostly in Whitehall in a number of roles and departments which I look back on with a great deal of satisfaction. It was a varied and exciting place to work, particularly when working directly with Government Ministers/politicians and in the House of Commons. I have since moved back to working locally in Harpenden as a commissioning manager which avoids thankfully the long commute into central London. Outside of work I enjoy skiing, cycling, watching Saracens rugby football club, relaxing with members of my family and travelling abroad with my ‘children’ even though they are now independent young adults.</a:t>
            </a:r>
          </a:p>
          <a:p>
            <a:pPr marL="0" indent="0">
              <a:lnSpc>
                <a:spcPct val="120000"/>
              </a:lnSpc>
              <a:spcBef>
                <a:spcPts val="0"/>
              </a:spcBef>
              <a:buNone/>
            </a:pPr>
            <a:endParaRPr lang="en-GB" sz="1300" dirty="0">
              <a:latin typeface="Arial" panose="020B0604020202020204" pitchFamily="34" charset="0"/>
            </a:endParaRPr>
          </a:p>
          <a:p>
            <a:pPr marL="0" indent="0">
              <a:spcBef>
                <a:spcPts val="0"/>
              </a:spcBef>
              <a:buNone/>
            </a:pPr>
            <a:endParaRPr lang="en-GB" sz="1200" dirty="0">
              <a:latin typeface="Arial" panose="020B0604020202020204" pitchFamily="34" charset="0"/>
              <a:cs typeface="Arial" panose="020B0604020202020204" pitchFamily="34" charset="0"/>
            </a:endParaRPr>
          </a:p>
          <a:p>
            <a:pPr marL="0" indent="0">
              <a:spcBef>
                <a:spcPts val="0"/>
              </a:spcBef>
              <a:buNone/>
            </a:pPr>
            <a:r>
              <a:rPr lang="en-GB" sz="1200" b="1" cap="all" dirty="0">
                <a:solidFill>
                  <a:srgbClr val="FF0000"/>
                </a:solidFill>
                <a:latin typeface="Arial" panose="020B0604020202020204" pitchFamily="34" charset="0"/>
                <a:cs typeface="Arial" panose="020B0604020202020204" pitchFamily="34" charset="0"/>
              </a:rPr>
              <a:t>Why did I become a </a:t>
            </a:r>
            <a:r>
              <a:rPr lang="en-GB" sz="1200" b="1" cap="all" dirty="0">
                <a:solidFill>
                  <a:srgbClr val="FF0000"/>
                </a:solidFill>
                <a:latin typeface="Arial" panose="020B0604020202020204" pitchFamily="34" charset="0"/>
              </a:rPr>
              <a:t>TRUSTEE</a:t>
            </a:r>
            <a:endParaRPr lang="en-GB" sz="1200" b="1" cap="all" dirty="0">
              <a:solidFill>
                <a:srgbClr val="FF0000"/>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300" dirty="0">
                <a:latin typeface="Arial" panose="020B0604020202020204" pitchFamily="34" charset="0"/>
              </a:rPr>
              <a:t>With a local job now I am more able to devote more time in being a volunteer in the community. I choose to become a school trustee here as I have had a long interest in education and have had experience of being a school governor in the past which I hope will be helpful to the board of trustees.</a:t>
            </a:r>
          </a:p>
          <a:p>
            <a:pPr marL="0" indent="0">
              <a:lnSpc>
                <a:spcPct val="12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200" b="1" cap="all" dirty="0">
                <a:solidFill>
                  <a:srgbClr val="FF0000"/>
                </a:solidFill>
                <a:latin typeface="Arial" panose="020B0604020202020204" pitchFamily="34" charset="0"/>
                <a:cs typeface="Arial" panose="020B0604020202020204" pitchFamily="34" charset="0"/>
              </a:rPr>
              <a:t>What I love the most about </a:t>
            </a:r>
            <a:r>
              <a:rPr lang="en-GB" sz="1200" b="1" cap="all" dirty="0" err="1">
                <a:solidFill>
                  <a:srgbClr val="FF0000"/>
                </a:solidFill>
                <a:latin typeface="Arial" panose="020B0604020202020204" pitchFamily="34" charset="0"/>
                <a:cs typeface="Arial" panose="020B0604020202020204" pitchFamily="34" charset="0"/>
              </a:rPr>
              <a:t>Applecroft</a:t>
            </a:r>
            <a:r>
              <a:rPr lang="en-GB" sz="1200" b="1" cap="all" dirty="0">
                <a:solidFill>
                  <a:srgbClr val="FF0000"/>
                </a:solidFill>
                <a:latin typeface="Arial" panose="020B0604020202020204" pitchFamily="34" charset="0"/>
                <a:cs typeface="Arial" panose="020B0604020202020204" pitchFamily="34" charset="0"/>
              </a:rPr>
              <a:t> </a:t>
            </a:r>
            <a:endParaRPr lang="en-GB" sz="1200" dirty="0">
              <a:solidFill>
                <a:srgbClr val="000000"/>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300" dirty="0">
                <a:latin typeface="Arial" panose="020B0604020202020204" pitchFamily="34" charset="0"/>
              </a:rPr>
              <a:t>I like the inclusivity of Applecroft School which reflects the local community at large. I hope to learn more about this aspect of the school once I settle in as a trustee.</a:t>
            </a:r>
          </a:p>
        </p:txBody>
      </p:sp>
      <p:sp>
        <p:nvSpPr>
          <p:cNvPr id="3" name="Title 2"/>
          <p:cNvSpPr>
            <a:spLocks noGrp="1"/>
          </p:cNvSpPr>
          <p:nvPr>
            <p:ph type="title"/>
          </p:nvPr>
        </p:nvSpPr>
        <p:spPr/>
        <p:txBody>
          <a:bodyPr/>
          <a:lstStyle/>
          <a:p>
            <a:r>
              <a:rPr lang="en-GB" dirty="0"/>
              <a:t>Steve Williams</a:t>
            </a:r>
          </a:p>
        </p:txBody>
      </p:sp>
      <p:sp>
        <p:nvSpPr>
          <p:cNvPr id="4" name="Rectangle 3"/>
          <p:cNvSpPr/>
          <p:nvPr/>
        </p:nvSpPr>
        <p:spPr>
          <a:xfrm>
            <a:off x="282432" y="3573306"/>
            <a:ext cx="2643928" cy="1569660"/>
          </a:xfrm>
          <a:prstGeom prst="rect">
            <a:avLst/>
          </a:prstGeom>
        </p:spPr>
        <p:txBody>
          <a:bodyPr wrap="square" anchor="t">
            <a:spAutoFit/>
          </a:bodyPr>
          <a:lstStyle/>
          <a:p>
            <a:r>
              <a:rPr lang="en-GB" sz="1200" b="1" dirty="0">
                <a:solidFill>
                  <a:srgbClr val="FF0000"/>
                </a:solidFill>
                <a:latin typeface="Arial" panose="020B0604020202020204" pitchFamily="34" charset="0"/>
              </a:rPr>
              <a:t>ROLE</a:t>
            </a:r>
          </a:p>
          <a:p>
            <a:pPr marL="175895" indent="-175895">
              <a:buClr>
                <a:srgbClr val="FF0000"/>
              </a:buClr>
              <a:buFont typeface="Courier New" charset="0"/>
              <a:buChar char="o"/>
              <a:tabLst>
                <a:tab pos="1285875" algn="l"/>
              </a:tabLst>
            </a:pPr>
            <a:r>
              <a:rPr lang="en-US" sz="1200" b="1" dirty="0">
                <a:latin typeface="Arial" panose="020B0604020202020204" pitchFamily="34" charset="0"/>
              </a:rPr>
              <a:t>Committee</a:t>
            </a:r>
            <a:endParaRPr lang="en-US" sz="1200" b="1" dirty="0">
              <a:latin typeface="Arial" panose="020B0604020202020204" pitchFamily="34" charset="0"/>
              <a:cs typeface="Arial"/>
            </a:endParaRP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Co Chair of Curriculum &amp; Assessment Committee</a:t>
            </a:r>
          </a:p>
          <a:p>
            <a:pPr marL="360363" lvl="1" indent="-184150">
              <a:buClr>
                <a:srgbClr val="FF0000"/>
              </a:buClr>
              <a:buFont typeface="Wingdings" panose="05000000000000000000" pitchFamily="2" charset="2"/>
              <a:buChar char="§"/>
              <a:tabLst>
                <a:tab pos="1285875" algn="l"/>
              </a:tabLst>
            </a:pPr>
            <a:endParaRPr lang="en-GB" sz="1200" dirty="0">
              <a:latin typeface="Arial" panose="020B0604020202020204" pitchFamily="34" charset="0"/>
            </a:endParaRPr>
          </a:p>
          <a:p>
            <a:pPr marL="360363" lvl="1" indent="-184150">
              <a:buClr>
                <a:srgbClr val="FF0000"/>
              </a:buClr>
              <a:buFont typeface="Wingdings" panose="05000000000000000000" pitchFamily="2" charset="2"/>
              <a:buChar char="§"/>
              <a:tabLst>
                <a:tab pos="1285875" algn="l"/>
              </a:tabLst>
            </a:pPr>
            <a:r>
              <a:rPr lang="en-GB" sz="1200" b="1" dirty="0">
                <a:latin typeface="Arial" panose="020B0604020202020204" pitchFamily="34" charset="0"/>
              </a:rPr>
              <a:t>Trustee Links</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Language and Communication Faculty</a:t>
            </a:r>
          </a:p>
        </p:txBody>
      </p:sp>
      <p:pic>
        <p:nvPicPr>
          <p:cNvPr id="6" name="Picture 5">
            <a:extLst>
              <a:ext uri="{FF2B5EF4-FFF2-40B4-BE49-F238E27FC236}">
                <a16:creationId xmlns:a16="http://schemas.microsoft.com/office/drawing/2014/main" id="{6D645CA4-26DC-4E9E-9A08-78DEB7497D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831" y="1032253"/>
            <a:ext cx="2383201" cy="2426401"/>
          </a:xfrm>
          <a:prstGeom prst="rect">
            <a:avLst/>
          </a:prstGeom>
        </p:spPr>
      </p:pic>
    </p:spTree>
    <p:extLst>
      <p:ext uri="{BB962C8B-B14F-4D97-AF65-F5344CB8AC3E}">
        <p14:creationId xmlns:p14="http://schemas.microsoft.com/office/powerpoint/2010/main" val="2147523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preview">
            <a:extLst>
              <a:ext uri="{FF2B5EF4-FFF2-40B4-BE49-F238E27FC236}">
                <a16:creationId xmlns:a16="http://schemas.microsoft.com/office/drawing/2014/main" id="{E5A09440-5B1F-B129-0FEF-FF72AD9E9A9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251" r="39342"/>
          <a:stretch/>
        </p:blipFill>
        <p:spPr bwMode="auto">
          <a:xfrm>
            <a:off x="434974" y="1082596"/>
            <a:ext cx="2157305" cy="238252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967E2CF5-00D7-47BB-BA2D-85BD08E682FF}"/>
              </a:ext>
            </a:extLst>
          </p:cNvPr>
          <p:cNvSpPr>
            <a:spLocks noGrp="1"/>
          </p:cNvSpPr>
          <p:nvPr>
            <p:ph idx="1"/>
          </p:nvPr>
        </p:nvSpPr>
        <p:spPr>
          <a:xfrm>
            <a:off x="3078163" y="957263"/>
            <a:ext cx="5830887" cy="4882705"/>
          </a:xfrm>
        </p:spPr>
        <p:txBody>
          <a:bodyPr>
            <a:noAutofit/>
          </a:bodyPr>
          <a:lstStyle/>
          <a:p>
            <a:pPr marL="0" indent="0" eaLnBrk="1" fontAlgn="auto" hangingPunct="1">
              <a:spcAft>
                <a:spcPts val="0"/>
              </a:spcAft>
              <a:buFont typeface="Arial" panose="020B0604020202020204" pitchFamily="34" charset="0"/>
              <a:buNone/>
              <a:defRPr/>
            </a:pPr>
            <a:r>
              <a:rPr lang="en-GB" sz="1200" b="1" dirty="0">
                <a:solidFill>
                  <a:srgbClr val="FF0000"/>
                </a:solidFill>
                <a:latin typeface="Arial" panose="020B0604020202020204" pitchFamily="34" charset="0"/>
              </a:rPr>
              <a:t>PROFILE</a:t>
            </a:r>
          </a:p>
          <a:p>
            <a:pPr marL="0" indent="0" eaLnBrk="1" fontAlgn="auto" hangingPunct="1">
              <a:lnSpc>
                <a:spcPct val="100000"/>
              </a:lnSpc>
              <a:spcBef>
                <a:spcPts val="0"/>
              </a:spcBef>
              <a:spcAft>
                <a:spcPts val="0"/>
              </a:spcAft>
              <a:buFont typeface="Arial" panose="020B0604020202020204" pitchFamily="34" charset="0"/>
              <a:buNone/>
              <a:defRPr/>
            </a:pPr>
            <a:r>
              <a:rPr lang="en-GB" sz="1200" dirty="0">
                <a:latin typeface="Arial" panose="020B0604020202020204" pitchFamily="34" charset="0"/>
              </a:rPr>
              <a:t>I have been a Member appointed Trustee since January 2023.</a:t>
            </a:r>
          </a:p>
          <a:p>
            <a:pPr marL="0" indent="0" eaLnBrk="1" fontAlgn="auto" hangingPunct="1">
              <a:lnSpc>
                <a:spcPct val="100000"/>
              </a:lnSpc>
              <a:spcBef>
                <a:spcPts val="0"/>
              </a:spcBef>
              <a:spcAft>
                <a:spcPts val="0"/>
              </a:spcAft>
              <a:buFont typeface="Arial" panose="020B0604020202020204" pitchFamily="34" charset="0"/>
              <a:buNone/>
              <a:defRPr/>
            </a:pPr>
            <a:endParaRPr lang="en-US" sz="1200" dirty="0">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r>
              <a:rPr lang="en-GB" sz="1200" b="1" dirty="0">
                <a:solidFill>
                  <a:srgbClr val="FF0000"/>
                </a:solidFill>
                <a:latin typeface="Arial" panose="020B0604020202020204" pitchFamily="34" charset="0"/>
              </a:rPr>
              <a:t>ABOUT ME</a:t>
            </a:r>
          </a:p>
          <a:p>
            <a:pPr marL="0" indent="0" algn="l">
              <a:buNone/>
            </a:pPr>
            <a:r>
              <a:rPr lang="en-GB" sz="1200" dirty="0">
                <a:latin typeface="Arial" panose="020B0604020202020204" pitchFamily="34" charset="0"/>
              </a:rPr>
              <a:t>I am a policy writer for the Government and have led major policy portfolios in child maintenance, information sharing, childcare support and tax. I am an experienced civil servant and specialise in bringing people together to solve difficult and challenging issues, producing solutions which meet the needs of community and implementing them in an accessible and easy to understand way.</a:t>
            </a:r>
          </a:p>
          <a:p>
            <a:pPr marL="0" indent="0" algn="l">
              <a:buNone/>
            </a:pPr>
            <a:r>
              <a:rPr lang="en-GB" sz="1200" dirty="0">
                <a:latin typeface="Arial" panose="020B0604020202020204" pitchFamily="34" charset="0"/>
              </a:rPr>
              <a:t>Both of my daughters attended </a:t>
            </a:r>
            <a:r>
              <a:rPr lang="en-GB" sz="1200" dirty="0" err="1">
                <a:latin typeface="Arial" panose="020B0604020202020204" pitchFamily="34" charset="0"/>
              </a:rPr>
              <a:t>Applecroft</a:t>
            </a:r>
            <a:r>
              <a:rPr lang="en-GB" sz="1200" dirty="0">
                <a:latin typeface="Arial" panose="020B0604020202020204" pitchFamily="34" charset="0"/>
              </a:rPr>
              <a:t> School and it gave them a great start to their education as well as key life and social skills which will help them navigate a rapidly changing world. I believe that every child deserves a good education and the opportunity to achieve their full potential regardless of where they live or what their background is; it is a right and not a privilege.</a:t>
            </a:r>
          </a:p>
          <a:p>
            <a:pPr marL="0" indent="0" eaLnBrk="1" fontAlgn="auto" hangingPunct="1">
              <a:lnSpc>
                <a:spcPct val="100000"/>
              </a:lnSpc>
              <a:spcBef>
                <a:spcPts val="0"/>
              </a:spcBef>
              <a:spcAft>
                <a:spcPts val="0"/>
              </a:spcAft>
              <a:buFont typeface="Arial" panose="020B0604020202020204" pitchFamily="34" charset="0"/>
              <a:buNone/>
              <a:defRPr/>
            </a:pPr>
            <a:endParaRPr lang="en-GB" sz="1200" dirty="0">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r>
              <a:rPr lang="en-GB" sz="1200" b="1" cap="all" dirty="0">
                <a:solidFill>
                  <a:srgbClr val="FF0000"/>
                </a:solidFill>
                <a:latin typeface="Arial" panose="020B0604020202020204" pitchFamily="34" charset="0"/>
              </a:rPr>
              <a:t>Why did I become a Trustee</a:t>
            </a:r>
          </a:p>
          <a:p>
            <a:pPr marL="0" indent="0" fontAlgn="auto">
              <a:lnSpc>
                <a:spcPct val="100000"/>
              </a:lnSpc>
              <a:spcBef>
                <a:spcPts val="0"/>
              </a:spcBef>
              <a:spcAft>
                <a:spcPts val="0"/>
              </a:spcAft>
              <a:buNone/>
              <a:defRPr/>
            </a:pPr>
            <a:r>
              <a:rPr lang="en-GB" sz="1050" b="0" i="0" dirty="0">
                <a:solidFill>
                  <a:srgbClr val="242424"/>
                </a:solidFill>
                <a:effectLst/>
                <a:latin typeface="Calibri" panose="020F0502020204030204" pitchFamily="34" charset="0"/>
              </a:rPr>
              <a:t> </a:t>
            </a:r>
            <a:r>
              <a:rPr lang="en-GB" sz="1200" dirty="0">
                <a:latin typeface="Arial" panose="020B0604020202020204" pitchFamily="34" charset="0"/>
              </a:rPr>
              <a:t>I have been interested in Governance for a long time and am very happy that I am at a point in my life where I can make the commitment. I also hope that my ability to de-code and simplify government speak will be helpful!</a:t>
            </a:r>
          </a:p>
          <a:p>
            <a:pPr marL="0" indent="0" fontAlgn="auto">
              <a:lnSpc>
                <a:spcPct val="100000"/>
              </a:lnSpc>
              <a:spcBef>
                <a:spcPts val="0"/>
              </a:spcBef>
              <a:spcAft>
                <a:spcPts val="0"/>
              </a:spcAft>
              <a:buNone/>
              <a:defRPr/>
            </a:pPr>
            <a:endParaRPr lang="en-US" sz="1200" dirty="0">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r>
              <a:rPr lang="en-GB" sz="1200" b="1" cap="all" dirty="0">
                <a:solidFill>
                  <a:srgbClr val="FF0000"/>
                </a:solidFill>
                <a:latin typeface="Arial" panose="020B0604020202020204" pitchFamily="34" charset="0"/>
              </a:rPr>
              <a:t>What I love the most about </a:t>
            </a:r>
            <a:r>
              <a:rPr lang="en-GB" sz="1200" b="1" cap="all" dirty="0" err="1">
                <a:solidFill>
                  <a:srgbClr val="FF0000"/>
                </a:solidFill>
                <a:latin typeface="Arial" panose="020B0604020202020204" pitchFamily="34" charset="0"/>
              </a:rPr>
              <a:t>Applecroft</a:t>
            </a:r>
            <a:r>
              <a:rPr lang="en-GB" sz="1200" b="1" cap="all" dirty="0">
                <a:solidFill>
                  <a:srgbClr val="FF0000"/>
                </a:solidFill>
                <a:latin typeface="Arial" panose="020B0604020202020204" pitchFamily="34" charset="0"/>
              </a:rPr>
              <a:t> </a:t>
            </a:r>
          </a:p>
          <a:p>
            <a:pPr marL="0" indent="0" eaLnBrk="1" fontAlgn="auto" hangingPunct="1">
              <a:lnSpc>
                <a:spcPct val="100000"/>
              </a:lnSpc>
              <a:spcBef>
                <a:spcPts val="0"/>
              </a:spcBef>
              <a:spcAft>
                <a:spcPts val="0"/>
              </a:spcAft>
              <a:buFont typeface="Arial" panose="020B0604020202020204" pitchFamily="34" charset="0"/>
              <a:buNone/>
              <a:defRPr/>
            </a:pPr>
            <a:r>
              <a:rPr lang="en-GB" sz="1050" b="1" i="0" dirty="0">
                <a:solidFill>
                  <a:srgbClr val="242424"/>
                </a:solidFill>
                <a:effectLst/>
                <a:latin typeface="Calibri" panose="020F0502020204030204" pitchFamily="34" charset="0"/>
              </a:rPr>
              <a:t> </a:t>
            </a:r>
            <a:r>
              <a:rPr lang="en-GB" sz="1200" dirty="0">
                <a:latin typeface="Arial" panose="020B0604020202020204" pitchFamily="34" charset="0"/>
              </a:rPr>
              <a:t>I love the </a:t>
            </a:r>
            <a:r>
              <a:rPr lang="en-GB" sz="1200" dirty="0" err="1">
                <a:latin typeface="Arial" panose="020B0604020202020204" pitchFamily="34" charset="0"/>
              </a:rPr>
              <a:t>Applecroft</a:t>
            </a:r>
            <a:r>
              <a:rPr lang="en-GB" sz="1200" dirty="0">
                <a:latin typeface="Arial" panose="020B0604020202020204" pitchFamily="34" charset="0"/>
              </a:rPr>
              <a:t> community. The children and their affection for one another and the local community who really put their arms around the school and support it to succeed.</a:t>
            </a: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rgbClr val="FF0000"/>
              </a:solidFill>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rgbClr val="FF0000"/>
              </a:solidFill>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rgbClr val="FF0000"/>
              </a:solidFill>
              <a:latin typeface="Arial" panose="020B0604020202020204" pitchFamily="34" charset="0"/>
            </a:endParaRPr>
          </a:p>
          <a:p>
            <a:pPr marL="0" indent="0" eaLnBrk="1" fontAlgn="auto" hangingPunct="1">
              <a:lnSpc>
                <a:spcPct val="100000"/>
              </a:lnSpc>
              <a:spcBef>
                <a:spcPts val="0"/>
              </a:spcBef>
              <a:spcAft>
                <a:spcPts val="0"/>
              </a:spcAft>
              <a:buFont typeface="Arial" panose="020B0604020202020204" pitchFamily="34" charset="0"/>
              <a:buNone/>
              <a:defRPr/>
            </a:pPr>
            <a:endParaRPr lang="en-GB" sz="1200" b="1" cap="all" dirty="0">
              <a:solidFill>
                <a:schemeClr val="accent2"/>
              </a:solidFill>
              <a:latin typeface="Arial" panose="020B0604020202020204" pitchFamily="34" charset="0"/>
            </a:endParaRPr>
          </a:p>
        </p:txBody>
      </p:sp>
      <p:sp>
        <p:nvSpPr>
          <p:cNvPr id="10243" name="Title 1">
            <a:extLst>
              <a:ext uri="{FF2B5EF4-FFF2-40B4-BE49-F238E27FC236}">
                <a16:creationId xmlns:a16="http://schemas.microsoft.com/office/drawing/2014/main" id="{87758D2C-11CF-473D-9FB2-C4DC5FB5A53F}"/>
              </a:ext>
            </a:extLst>
          </p:cNvPr>
          <p:cNvSpPr>
            <a:spLocks noGrp="1" noChangeArrowheads="1"/>
          </p:cNvSpPr>
          <p:nvPr>
            <p:ph type="title"/>
          </p:nvPr>
        </p:nvSpPr>
        <p:spPr bwMode="auto">
          <a:xfrm>
            <a:off x="434975" y="171450"/>
            <a:ext cx="8318500" cy="746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en-GB" altLang="en-US" dirty="0"/>
              <a:t>Liz Wilson</a:t>
            </a:r>
          </a:p>
        </p:txBody>
      </p:sp>
      <p:sp>
        <p:nvSpPr>
          <p:cNvPr id="9" name="Rectangle 8">
            <a:extLst>
              <a:ext uri="{FF2B5EF4-FFF2-40B4-BE49-F238E27FC236}">
                <a16:creationId xmlns:a16="http://schemas.microsoft.com/office/drawing/2014/main" id="{3522F144-8762-482E-9FC7-835AA94C6AD1}"/>
              </a:ext>
            </a:extLst>
          </p:cNvPr>
          <p:cNvSpPr/>
          <p:nvPr/>
        </p:nvSpPr>
        <p:spPr>
          <a:xfrm>
            <a:off x="434975" y="3802063"/>
            <a:ext cx="2713038" cy="1569660"/>
          </a:xfrm>
          <a:prstGeom prst="rect">
            <a:avLst/>
          </a:prstGeom>
        </p:spPr>
        <p:txBody>
          <a:bodyPr>
            <a:spAutoFit/>
          </a:bodyPr>
          <a:lstStyle/>
          <a:p>
            <a:r>
              <a:rPr lang="en-GB" sz="1200" b="1" dirty="0">
                <a:solidFill>
                  <a:srgbClr val="FF0000"/>
                </a:solidFill>
                <a:latin typeface="Arial" panose="020B0604020202020204" pitchFamily="34" charset="0"/>
              </a:rPr>
              <a:t>ROLE</a:t>
            </a:r>
          </a:p>
          <a:p>
            <a:pPr marL="175895" indent="-175895">
              <a:buClr>
                <a:srgbClr val="FF0000"/>
              </a:buClr>
              <a:buFont typeface="Courier New" charset="0"/>
              <a:buChar char="o"/>
              <a:tabLst>
                <a:tab pos="1285875" algn="l"/>
              </a:tabLst>
            </a:pPr>
            <a:r>
              <a:rPr lang="en-US" sz="1200" b="1" dirty="0">
                <a:latin typeface="Arial" panose="020B0604020202020204" pitchFamily="34" charset="0"/>
              </a:rPr>
              <a:t>Committees</a:t>
            </a:r>
            <a:endParaRPr lang="en-US" sz="1200" b="1" dirty="0">
              <a:latin typeface="Arial" panose="020B0604020202020204" pitchFamily="34" charset="0"/>
              <a:cs typeface="Arial"/>
            </a:endParaRP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Curriculum and Assessment Committee</a:t>
            </a:r>
          </a:p>
          <a:p>
            <a:pPr eaLnBrk="1" fontAlgn="auto" hangingPunct="1">
              <a:spcBef>
                <a:spcPts val="0"/>
              </a:spcBef>
              <a:spcAft>
                <a:spcPts val="0"/>
              </a:spcAft>
              <a:buClr>
                <a:srgbClr val="FF0000"/>
              </a:buClr>
              <a:tabLst>
                <a:tab pos="1285875" algn="l"/>
              </a:tabLst>
              <a:defRPr/>
            </a:pPr>
            <a:endParaRPr lang="en-US" sz="1200" b="1" dirty="0">
              <a:latin typeface="Arial" panose="020B0604020202020204" pitchFamily="34" charset="0"/>
            </a:endParaRPr>
          </a:p>
          <a:p>
            <a:pPr marL="357187" lvl="1" eaLnBrk="1" fontAlgn="auto" hangingPunct="1">
              <a:spcBef>
                <a:spcPts val="0"/>
              </a:spcBef>
              <a:spcAft>
                <a:spcPts val="0"/>
              </a:spcAft>
              <a:buClr>
                <a:schemeClr val="accent2"/>
              </a:buClr>
              <a:tabLst>
                <a:tab pos="1285875" algn="l"/>
              </a:tabLst>
              <a:defRPr/>
            </a:pPr>
            <a:endParaRPr lang="en-US" sz="1200" b="1" dirty="0">
              <a:latin typeface="Arial" panose="020B0604020202020204" pitchFamily="34" charset="0"/>
            </a:endParaRPr>
          </a:p>
          <a:p>
            <a:pPr marL="176213" indent="-176213" eaLnBrk="1" fontAlgn="auto" hangingPunct="1">
              <a:spcBef>
                <a:spcPts val="0"/>
              </a:spcBef>
              <a:spcAft>
                <a:spcPts val="0"/>
              </a:spcAft>
              <a:buClr>
                <a:srgbClr val="FF0000"/>
              </a:buClr>
              <a:buFont typeface="Courier New" charset="0"/>
              <a:buChar char="o"/>
              <a:tabLst>
                <a:tab pos="1285875" algn="l"/>
              </a:tabLst>
              <a:defRPr/>
            </a:pPr>
            <a:r>
              <a:rPr lang="en-US" sz="1200" b="1" dirty="0">
                <a:latin typeface="Arial" panose="020B0604020202020204" pitchFamily="34" charset="0"/>
              </a:rPr>
              <a:t>Trustee Links</a:t>
            </a:r>
          </a:p>
          <a:p>
            <a:pPr marL="360045" lvl="1" indent="-184150" eaLnBrk="1" fontAlgn="auto" hangingPunct="1">
              <a:spcBef>
                <a:spcPts val="0"/>
              </a:spcBef>
              <a:spcAft>
                <a:spcPts val="0"/>
              </a:spcAft>
              <a:buClr>
                <a:srgbClr val="FF0000"/>
              </a:buClr>
              <a:buFont typeface="Wingdings" panose="05000000000000000000" pitchFamily="2" charset="2"/>
              <a:buChar char="§"/>
              <a:tabLst>
                <a:tab pos="1285875" algn="l"/>
              </a:tabLst>
              <a:defRPr/>
            </a:pPr>
            <a:r>
              <a:rPr lang="en-US" sz="1200" i="1" dirty="0">
                <a:latin typeface="Arial" panose="020B0604020202020204" pitchFamily="34" charset="0"/>
              </a:rPr>
              <a:t>STEM Faculty</a:t>
            </a:r>
            <a:endParaRPr lang="en-US" sz="1200" dirty="0">
              <a:latin typeface="Arial" panose="020B0604020202020204" pitchFamily="34" charset="0"/>
            </a:endParaRPr>
          </a:p>
        </p:txBody>
      </p:sp>
    </p:spTree>
    <p:extLst>
      <p:ext uri="{BB962C8B-B14F-4D97-AF65-F5344CB8AC3E}">
        <p14:creationId xmlns:p14="http://schemas.microsoft.com/office/powerpoint/2010/main" val="2557136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21125"/>
          <a:stretch/>
        </p:blipFill>
        <p:spPr bwMode="auto">
          <a:xfrm>
            <a:off x="434831" y="1049364"/>
            <a:ext cx="2426400" cy="2464567"/>
          </a:xfrm>
          <a:prstGeom prst="rect">
            <a:avLst/>
          </a:prstGeom>
          <a:ln w="635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
        <p:nvSpPr>
          <p:cNvPr id="3" name="Title 2"/>
          <p:cNvSpPr>
            <a:spLocks noGrp="1"/>
          </p:cNvSpPr>
          <p:nvPr>
            <p:ph type="title"/>
          </p:nvPr>
        </p:nvSpPr>
        <p:spPr/>
        <p:txBody>
          <a:bodyPr/>
          <a:lstStyle/>
          <a:p>
            <a:r>
              <a:rPr lang="en-GB"/>
              <a:t>Paul Wyatt</a:t>
            </a:r>
          </a:p>
        </p:txBody>
      </p:sp>
      <p:sp>
        <p:nvSpPr>
          <p:cNvPr id="7" name="Rectangle 6">
            <a:extLst>
              <a:ext uri="{FF2B5EF4-FFF2-40B4-BE49-F238E27FC236}">
                <a16:creationId xmlns:a16="http://schemas.microsoft.com/office/drawing/2014/main" id="{7B86A44C-77F2-4558-BF96-FFD52A37D173}"/>
              </a:ext>
            </a:extLst>
          </p:cNvPr>
          <p:cNvSpPr/>
          <p:nvPr/>
        </p:nvSpPr>
        <p:spPr>
          <a:xfrm>
            <a:off x="434832" y="3801906"/>
            <a:ext cx="2643928" cy="1384995"/>
          </a:xfrm>
          <a:prstGeom prst="rect">
            <a:avLst/>
          </a:prstGeom>
        </p:spPr>
        <p:txBody>
          <a:bodyPr wrap="square">
            <a:spAutoFit/>
          </a:bodyPr>
          <a:lstStyle/>
          <a:p>
            <a:r>
              <a:rPr lang="en-GB" sz="1200" b="1" cap="all" dirty="0">
                <a:solidFill>
                  <a:srgbClr val="FF0000"/>
                </a:solidFill>
                <a:latin typeface="Arial" panose="020B0604020202020204" pitchFamily="34" charset="0"/>
              </a:rPr>
              <a:t>ROLE</a:t>
            </a:r>
          </a:p>
          <a:p>
            <a:pPr marL="176213" indent="-176213">
              <a:buClr>
                <a:srgbClr val="FF0000"/>
              </a:buClr>
              <a:buFont typeface="Courier New" charset="0"/>
              <a:buChar char="o"/>
              <a:tabLst>
                <a:tab pos="1285875" algn="l"/>
              </a:tabLst>
            </a:pPr>
            <a:r>
              <a:rPr lang="en-US" sz="1200" b="1" dirty="0">
                <a:latin typeface="Arial" panose="020B0604020202020204" pitchFamily="34" charset="0"/>
              </a:rPr>
              <a:t>Committees</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Finance &amp; Premises Committee</a:t>
            </a:r>
          </a:p>
          <a:p>
            <a:pPr marL="360363" lvl="1" indent="-184150">
              <a:buClr>
                <a:srgbClr val="FF0000"/>
              </a:buClr>
              <a:buFont typeface="Wingdings" panose="05000000000000000000" pitchFamily="2" charset="2"/>
              <a:buChar char="§"/>
              <a:tabLst>
                <a:tab pos="1285875" algn="l"/>
              </a:tabLst>
            </a:pPr>
            <a:r>
              <a:rPr lang="en-GB" sz="1200" dirty="0">
                <a:latin typeface="Arial" panose="020B0604020202020204" pitchFamily="34" charset="0"/>
              </a:rPr>
              <a:t>Curriculum &amp; Assessment Committee</a:t>
            </a:r>
          </a:p>
          <a:p>
            <a:pPr marL="360363" lvl="1" indent="-184150">
              <a:buClr>
                <a:srgbClr val="FF0000"/>
              </a:buClr>
              <a:buFont typeface="Wingdings" panose="05000000000000000000" pitchFamily="2" charset="2"/>
              <a:buChar char="§"/>
              <a:tabLst>
                <a:tab pos="1285875" algn="l"/>
              </a:tabLst>
            </a:pPr>
            <a:endParaRPr lang="en-GB" sz="1200" dirty="0">
              <a:latin typeface="Arial" panose="020B0604020202020204" pitchFamily="34" charset="0"/>
            </a:endParaRPr>
          </a:p>
        </p:txBody>
      </p:sp>
      <p:sp>
        <p:nvSpPr>
          <p:cNvPr id="9" name="Content Placeholder 2">
            <a:extLst>
              <a:ext uri="{FF2B5EF4-FFF2-40B4-BE49-F238E27FC236}">
                <a16:creationId xmlns:a16="http://schemas.microsoft.com/office/drawing/2014/main" id="{D9776BBF-E3A4-4457-8175-C5D9D762E0E6}"/>
              </a:ext>
            </a:extLst>
          </p:cNvPr>
          <p:cNvSpPr txBox="1">
            <a:spLocks/>
          </p:cNvSpPr>
          <p:nvPr/>
        </p:nvSpPr>
        <p:spPr>
          <a:xfrm>
            <a:off x="3070290" y="937530"/>
            <a:ext cx="5832000" cy="491383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200" b="1" cap="all" dirty="0">
                <a:solidFill>
                  <a:srgbClr val="FF0000"/>
                </a:solidFill>
                <a:latin typeface="Arial" panose="020B0604020202020204" pitchFamily="34" charset="0"/>
              </a:rPr>
              <a:t>PROFILE</a:t>
            </a:r>
          </a:p>
          <a:p>
            <a:pPr marL="0" indent="0">
              <a:lnSpc>
                <a:spcPct val="100000"/>
              </a:lnSpc>
              <a:spcBef>
                <a:spcPts val="0"/>
              </a:spcBef>
              <a:spcAft>
                <a:spcPts val="600"/>
              </a:spcAft>
              <a:buNone/>
            </a:pPr>
            <a:r>
              <a:rPr lang="en-GB" sz="1200" dirty="0">
                <a:latin typeface="Arial" panose="020B0604020202020204" pitchFamily="34" charset="0"/>
              </a:rPr>
              <a:t>I am a Staff Trustee having previously served as an Associate governor since September 2015.</a:t>
            </a:r>
            <a:endParaRPr lang="en-US" sz="1200" dirty="0">
              <a:latin typeface="Arial" panose="020B0604020202020204" pitchFamily="34" charset="0"/>
            </a:endParaRPr>
          </a:p>
          <a:p>
            <a:pPr marL="0" indent="0">
              <a:lnSpc>
                <a:spcPct val="100000"/>
              </a:lnSpc>
              <a:spcBef>
                <a:spcPts val="0"/>
              </a:spcBef>
              <a:buFont typeface="Arial" panose="020B0604020202020204" pitchFamily="34" charset="0"/>
              <a:buNone/>
            </a:pPr>
            <a:r>
              <a:rPr lang="en-GB" sz="1200" b="1" cap="all" dirty="0">
                <a:solidFill>
                  <a:srgbClr val="FF0000"/>
                </a:solidFill>
                <a:latin typeface="Arial" panose="020B0604020202020204" pitchFamily="34" charset="0"/>
              </a:rPr>
              <a:t>About me</a:t>
            </a:r>
          </a:p>
          <a:p>
            <a:pPr marL="0" indent="0">
              <a:lnSpc>
                <a:spcPct val="100000"/>
              </a:lnSpc>
              <a:spcBef>
                <a:spcPts val="0"/>
              </a:spcBef>
              <a:spcAft>
                <a:spcPts val="600"/>
              </a:spcAft>
              <a:buNone/>
            </a:pPr>
            <a:r>
              <a:rPr lang="en-GB" sz="1200" dirty="0">
                <a:latin typeface="Arial" panose="020B0604020202020204" pitchFamily="34" charset="0"/>
              </a:rPr>
              <a:t>I have been teaching for a long time! Almost 30 years now, and I still can’t quite believe where the time has gone. I have been fortunate enough that those years have all been at Applecroft. It does seem rather strange that I meet parents who I taught when they were children here.</a:t>
            </a:r>
          </a:p>
          <a:p>
            <a:pPr marL="0" indent="0">
              <a:buNone/>
            </a:pPr>
            <a:r>
              <a:rPr lang="en-US" sz="1200" dirty="0">
                <a:latin typeface="Arial" panose="020B0604020202020204" pitchFamily="34" charset="0"/>
              </a:rPr>
              <a:t>Being Deputy Headteacher is a very busy role, so family life is really important for me to unwind. As with any parent, juggling work with family is a challenge and so holidays are always very welcome. Visiting places of interest, going to concerts, reading crime novels, listening to music or playing sport are just some of the ways I try to relax. </a:t>
            </a:r>
          </a:p>
          <a:p>
            <a:pPr marL="0" indent="0">
              <a:buNone/>
            </a:pPr>
            <a:r>
              <a:rPr lang="en-US" sz="1200" dirty="0">
                <a:latin typeface="Arial" panose="020B0604020202020204" pitchFamily="34" charset="0"/>
              </a:rPr>
              <a:t>Having coached cricket to youngsters and managed my son’s team from when they were 8 years old, it is with great pride that I now play alongside them as they have progressed to an adult side; it has been a privilege to see how he and his teammates are continuing to develop.</a:t>
            </a:r>
          </a:p>
          <a:p>
            <a:pPr marL="0" indent="0">
              <a:buNone/>
            </a:pPr>
            <a:r>
              <a:rPr lang="en-US" sz="1200" dirty="0">
                <a:latin typeface="Arial" panose="020B0604020202020204" pitchFamily="34" charset="0"/>
              </a:rPr>
              <a:t>I’m a huge Manchester United fan and try to see them at least 5/6 times a season at Old Trafford, even when they are performing poorly!  I’ve been running for a number of years and have taken part in numerous half marathons in this country and across Europe. I have run two marathons – never again,  although didn’t Sir Steve Redgrave say that about not returning to a rowing boat!</a:t>
            </a:r>
          </a:p>
          <a:p>
            <a:pPr marL="0" indent="0">
              <a:lnSpc>
                <a:spcPct val="100000"/>
              </a:lnSpc>
              <a:spcBef>
                <a:spcPts val="0"/>
              </a:spcBef>
              <a:buFont typeface="Arial" panose="020B0604020202020204" pitchFamily="34" charset="0"/>
              <a:buNone/>
            </a:pPr>
            <a:r>
              <a:rPr lang="en-GB" sz="1200" b="1" cap="all" dirty="0">
                <a:solidFill>
                  <a:srgbClr val="FF0000"/>
                </a:solidFill>
                <a:latin typeface="Arial" panose="020B0604020202020204" pitchFamily="34" charset="0"/>
              </a:rPr>
              <a:t>What  I love the most about Applecroft </a:t>
            </a:r>
          </a:p>
          <a:p>
            <a:pPr marL="0" indent="0">
              <a:lnSpc>
                <a:spcPct val="100000"/>
              </a:lnSpc>
              <a:spcBef>
                <a:spcPts val="0"/>
              </a:spcBef>
              <a:buNone/>
            </a:pPr>
            <a:r>
              <a:rPr lang="en-GB" sz="1200" dirty="0">
                <a:latin typeface="Arial" panose="020B0604020202020204" pitchFamily="34" charset="0"/>
              </a:rPr>
              <a:t>I’ve seen so many changes over the years at Applecroft but it remains a pleasure to work at and I have been privileged to teach so many  wonderful children and work with many fabulous colleagues. Applecroft, truly is a unique and special place </a:t>
            </a:r>
            <a:r>
              <a:rPr lang="en-US" sz="1200" dirty="0">
                <a:latin typeface="Arial" panose="020B0604020202020204" pitchFamily="34" charset="0"/>
              </a:rPr>
              <a:t>and to be a part of its continuous drive to improve is a huge </a:t>
            </a:r>
            <a:r>
              <a:rPr lang="en-US" sz="1200" dirty="0" err="1">
                <a:latin typeface="Arial" panose="020B0604020202020204" pitchFamily="34" charset="0"/>
              </a:rPr>
              <a:t>honour</a:t>
            </a:r>
            <a:r>
              <a:rPr lang="en-US" sz="1200" dirty="0">
                <a:latin typeface="Arial" panose="020B0604020202020204" pitchFamily="34" charset="0"/>
              </a:rPr>
              <a:t>. </a:t>
            </a:r>
            <a:endParaRPr lang="en-GB" sz="1200" dirty="0">
              <a:latin typeface="Arial" panose="020B0604020202020204" pitchFamily="34" charset="0"/>
            </a:endParaRPr>
          </a:p>
        </p:txBody>
      </p:sp>
    </p:spTree>
    <p:extLst>
      <p:ext uri="{BB962C8B-B14F-4D97-AF65-F5344CB8AC3E}">
        <p14:creationId xmlns:p14="http://schemas.microsoft.com/office/powerpoint/2010/main" val="2175914462"/>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D769E90E1914C4FAAA6D877E08796AA" ma:contentTypeVersion="4" ma:contentTypeDescription="Create a new document." ma:contentTypeScope="" ma:versionID="4874505562e5222ed2567ac79c22e326">
  <xsd:schema xmlns:xsd="http://www.w3.org/2001/XMLSchema" xmlns:xs="http://www.w3.org/2001/XMLSchema" xmlns:p="http://schemas.microsoft.com/office/2006/metadata/properties" xmlns:ns2="b134198e-0a83-4cba-9636-de3ed76a1dbd" xmlns:ns3="6ec9b741-70fa-4d91-a729-48aef84082f8" targetNamespace="http://schemas.microsoft.com/office/2006/metadata/properties" ma:root="true" ma:fieldsID="ce432b2596809c3679e8797cfd6623dc" ns2:_="" ns3:_="">
    <xsd:import namespace="b134198e-0a83-4cba-9636-de3ed76a1dbd"/>
    <xsd:import namespace="6ec9b741-70fa-4d91-a729-48aef84082f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34198e-0a83-4cba-9636-de3ed76a1d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ec9b741-70fa-4d91-a729-48aef84082f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147A6B2-787C-47C9-9C3C-CFFC285FD6FB}">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6ec9b741-70fa-4d91-a729-48aef84082f8"/>
    <ds:schemaRef ds:uri="b134198e-0a83-4cba-9636-de3ed76a1dbd"/>
    <ds:schemaRef ds:uri="http://www.w3.org/XML/1998/namespace"/>
  </ds:schemaRefs>
</ds:datastoreItem>
</file>

<file path=customXml/itemProps2.xml><?xml version="1.0" encoding="utf-8"?>
<ds:datastoreItem xmlns:ds="http://schemas.openxmlformats.org/officeDocument/2006/customXml" ds:itemID="{9A87D32A-CBCA-45B6-8896-4AB94ED6BB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34198e-0a83-4cba-9636-de3ed76a1dbd"/>
    <ds:schemaRef ds:uri="6ec9b741-70fa-4d91-a729-48aef84082f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F8915E0-00BF-401D-B298-620BB51FAE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9067</TotalTime>
  <Words>3129</Words>
  <Application>Microsoft Office PowerPoint</Application>
  <PresentationFormat>On-screen Show (4:3)</PresentationFormat>
  <Paragraphs>261</Paragraphs>
  <Slides>13</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ArialMT</vt:lpstr>
      <vt:lpstr>Calibri</vt:lpstr>
      <vt:lpstr>Calibri Light</vt:lpstr>
      <vt:lpstr>Courier New</vt:lpstr>
      <vt:lpstr>Wingdings</vt:lpstr>
      <vt:lpstr>Custom Design</vt:lpstr>
      <vt:lpstr>Trustee Profiles March 2025</vt:lpstr>
      <vt:lpstr>Louise Gardner</vt:lpstr>
      <vt:lpstr>Claire Coe</vt:lpstr>
      <vt:lpstr>Charlene Theophile</vt:lpstr>
      <vt:lpstr>Toni Virtanen</vt:lpstr>
      <vt:lpstr>Chris Clarke</vt:lpstr>
      <vt:lpstr>Antonios Kanellopoulos</vt:lpstr>
      <vt:lpstr>Caroline Buckley</vt:lpstr>
      <vt:lpstr>Barbara Crawford</vt:lpstr>
      <vt:lpstr>Ben Kirby</vt:lpstr>
      <vt:lpstr>Steve Williams</vt:lpstr>
      <vt:lpstr>Liz Wilson</vt:lpstr>
      <vt:lpstr>Paul Wyatt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Governors’ Profiles</dc:title>
  <dc:creator>Lyn Lamaison</dc:creator>
  <cp:lastModifiedBy>Claire Playford</cp:lastModifiedBy>
  <cp:revision>54</cp:revision>
  <cp:lastPrinted>2022-11-29T15:19:32Z</cp:lastPrinted>
  <dcterms:modified xsi:type="dcterms:W3CDTF">2026-06-05T10:24:02Z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0x0101001D769E90E1914C4FAAA6D877E08796AA</vt:lpwstr>
  </property>
</Properties>
</file>