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4"/>
  </p:sldMasterIdLst>
  <p:sldIdLst>
    <p:sldId id="256" r:id="rId5"/>
    <p:sldId id="266" r:id="rId6"/>
    <p:sldId id="257" r:id="rId7"/>
    <p:sldId id="264" r:id="rId8"/>
    <p:sldId id="269" r:id="rId9"/>
    <p:sldId id="262" r:id="rId10"/>
    <p:sldId id="263" r:id="rId11"/>
    <p:sldId id="265" r:id="rId12"/>
    <p:sldId id="267" r:id="rId13"/>
    <p:sldId id="261"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8E3182E-E4AE-42BA-9FA1-88E55DA3CAB4}" v="6" dt="2020-05-01T09:53:57.844"/>
  </p1510:revLst>
</p1510:revInfo>
</file>

<file path=ppt/tableStyles.xml><?xml version="1.0" encoding="utf-8"?>
<a:tblStyleLst xmlns:a="http://schemas.openxmlformats.org/drawingml/2006/main" def="{5C22544A-7EE6-4342-B048-85BDC9FD1C3A}">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snapToGrid="0">
      <p:cViewPr>
        <p:scale>
          <a:sx n="96" d="100"/>
          <a:sy n="96" d="100"/>
        </p:scale>
        <p:origin x="-72"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O'Carroll, Caroline" userId="5caa5312-26b0-4608-8ab8-78159680d0af" providerId="ADAL" clId="{48E3182E-E4AE-42BA-9FA1-88E55DA3CAB4}"/>
    <pc:docChg chg="undo custSel mod modSld">
      <pc:chgData name="O'Carroll, Caroline" userId="5caa5312-26b0-4608-8ab8-78159680d0af" providerId="ADAL" clId="{48E3182E-E4AE-42BA-9FA1-88E55DA3CAB4}" dt="2020-05-01T09:54:05.218" v="23" actId="27636"/>
      <pc:docMkLst>
        <pc:docMk/>
      </pc:docMkLst>
      <pc:sldChg chg="addSp delSp modSp mod setBg setClrOvrMap">
        <pc:chgData name="O'Carroll, Caroline" userId="5caa5312-26b0-4608-8ab8-78159680d0af" providerId="ADAL" clId="{48E3182E-E4AE-42BA-9FA1-88E55DA3CAB4}" dt="2020-05-01T09:54:05.218" v="23" actId="27636"/>
        <pc:sldMkLst>
          <pc:docMk/>
          <pc:sldMk cId="1050830488" sldId="257"/>
        </pc:sldMkLst>
        <pc:spChg chg="mod">
          <ac:chgData name="O'Carroll, Caroline" userId="5caa5312-26b0-4608-8ab8-78159680d0af" providerId="ADAL" clId="{48E3182E-E4AE-42BA-9FA1-88E55DA3CAB4}" dt="2020-05-01T09:52:22.817" v="14" actId="26606"/>
          <ac:spMkLst>
            <pc:docMk/>
            <pc:sldMk cId="1050830488" sldId="257"/>
            <ac:spMk id="2" creationId="{5A6EA015-4E7D-4077-B5B2-153BD6B36CF1}"/>
          </ac:spMkLst>
        </pc:spChg>
        <pc:spChg chg="add del mod">
          <ac:chgData name="O'Carroll, Caroline" userId="5caa5312-26b0-4608-8ab8-78159680d0af" providerId="ADAL" clId="{48E3182E-E4AE-42BA-9FA1-88E55DA3CAB4}" dt="2020-05-01T09:49:43.849" v="4" actId="478"/>
          <ac:spMkLst>
            <pc:docMk/>
            <pc:sldMk cId="1050830488" sldId="257"/>
            <ac:spMk id="3" creationId="{1971A2E4-01DF-4BA6-9793-A678DCAD6AD0}"/>
          </ac:spMkLst>
        </pc:spChg>
        <pc:spChg chg="add mod">
          <ac:chgData name="O'Carroll, Caroline" userId="5caa5312-26b0-4608-8ab8-78159680d0af" providerId="ADAL" clId="{48E3182E-E4AE-42BA-9FA1-88E55DA3CAB4}" dt="2020-05-01T09:54:05.218" v="23" actId="27636"/>
          <ac:spMkLst>
            <pc:docMk/>
            <pc:sldMk cId="1050830488" sldId="257"/>
            <ac:spMk id="4" creationId="{6280958F-5C6B-4448-B9BE-DE6E796537BC}"/>
          </ac:spMkLst>
        </pc:spChg>
        <pc:spChg chg="add del mod">
          <ac:chgData name="O'Carroll, Caroline" userId="5caa5312-26b0-4608-8ab8-78159680d0af" providerId="ADAL" clId="{48E3182E-E4AE-42BA-9FA1-88E55DA3CAB4}" dt="2020-05-01T09:52:14.995" v="12"/>
          <ac:spMkLst>
            <pc:docMk/>
            <pc:sldMk cId="1050830488" sldId="257"/>
            <ac:spMk id="5" creationId="{A074ABD9-1FEE-43AA-A6D2-471F443DACC1}"/>
          </ac:spMkLst>
        </pc:spChg>
        <pc:spChg chg="add del">
          <ac:chgData name="O'Carroll, Caroline" userId="5caa5312-26b0-4608-8ab8-78159680d0af" providerId="ADAL" clId="{48E3182E-E4AE-42BA-9FA1-88E55DA3CAB4}" dt="2020-05-01T09:52:22.817" v="14" actId="26606"/>
          <ac:spMkLst>
            <pc:docMk/>
            <pc:sldMk cId="1050830488" sldId="257"/>
            <ac:spMk id="11" creationId="{4F74D28C-3268-4E35-8EE1-D92CB4A85A7D}"/>
          </ac:spMkLst>
        </pc:spChg>
        <pc:spChg chg="add del">
          <ac:chgData name="O'Carroll, Caroline" userId="5caa5312-26b0-4608-8ab8-78159680d0af" providerId="ADAL" clId="{48E3182E-E4AE-42BA-9FA1-88E55DA3CAB4}" dt="2020-05-01T09:52:22.817" v="14" actId="26606"/>
          <ac:spMkLst>
            <pc:docMk/>
            <pc:sldMk cId="1050830488" sldId="257"/>
            <ac:spMk id="13" creationId="{58D44E42-C462-4105-BC86-FE75B4E3C4AF}"/>
          </ac:spMkLst>
        </pc:spChg>
        <pc:graphicFrameChg chg="add mod modGraphic">
          <ac:chgData name="O'Carroll, Caroline" userId="5caa5312-26b0-4608-8ab8-78159680d0af" providerId="ADAL" clId="{48E3182E-E4AE-42BA-9FA1-88E55DA3CAB4}" dt="2020-05-01T09:52:33.713" v="17" actId="14100"/>
          <ac:graphicFrameMkLst>
            <pc:docMk/>
            <pc:sldMk cId="1050830488" sldId="257"/>
            <ac:graphicFrameMk id="6" creationId="{AD868B8C-AE67-4323-BD45-E7DE5F6925EA}"/>
          </ac:graphicFrameMkLst>
        </pc:graphicFrameChg>
      </pc:sldChg>
      <pc:sldChg chg="addSp delSp modSp mod">
        <pc:chgData name="O'Carroll, Caroline" userId="5caa5312-26b0-4608-8ab8-78159680d0af" providerId="ADAL" clId="{48E3182E-E4AE-42BA-9FA1-88E55DA3CAB4}" dt="2020-05-01T09:50:57.115" v="9" actId="478"/>
        <pc:sldMkLst>
          <pc:docMk/>
          <pc:sldMk cId="1429635063" sldId="265"/>
        </pc:sldMkLst>
        <pc:spChg chg="mod">
          <ac:chgData name="O'Carroll, Caroline" userId="5caa5312-26b0-4608-8ab8-78159680d0af" providerId="ADAL" clId="{48E3182E-E4AE-42BA-9FA1-88E55DA3CAB4}" dt="2020-05-01T09:50:28.721" v="5" actId="1076"/>
          <ac:spMkLst>
            <pc:docMk/>
            <pc:sldMk cId="1429635063" sldId="265"/>
            <ac:spMk id="2" creationId="{5A6EA015-4E7D-4077-B5B2-153BD6B36CF1}"/>
          </ac:spMkLst>
        </pc:spChg>
        <pc:spChg chg="add del mod">
          <ac:chgData name="O'Carroll, Caroline" userId="5caa5312-26b0-4608-8ab8-78159680d0af" providerId="ADAL" clId="{48E3182E-E4AE-42BA-9FA1-88E55DA3CAB4}" dt="2020-05-01T09:50:57.115" v="9" actId="478"/>
          <ac:spMkLst>
            <pc:docMk/>
            <pc:sldMk cId="1429635063" sldId="265"/>
            <ac:spMk id="3" creationId="{9D4C6655-A1F4-405F-9DFD-88D6A75E6AC8}"/>
          </ac:spMkLst>
        </pc:spChg>
        <pc:spChg chg="add mod">
          <ac:chgData name="O'Carroll, Caroline" userId="5caa5312-26b0-4608-8ab8-78159680d0af" providerId="ADAL" clId="{48E3182E-E4AE-42BA-9FA1-88E55DA3CAB4}" dt="2020-05-01T09:50:51.037" v="8" actId="255"/>
          <ac:spMkLst>
            <pc:docMk/>
            <pc:sldMk cId="1429635063" sldId="265"/>
            <ac:spMk id="4" creationId="{05D676E6-C16C-43A6-B912-EBC200D7FD1E}"/>
          </ac:spMkLst>
        </pc:spChg>
        <pc:spChg chg="add mod">
          <ac:chgData name="O'Carroll, Caroline" userId="5caa5312-26b0-4608-8ab8-78159680d0af" providerId="ADAL" clId="{48E3182E-E4AE-42BA-9FA1-88E55DA3CAB4}" dt="2020-05-01T09:50:42.008" v="6"/>
          <ac:spMkLst>
            <pc:docMk/>
            <pc:sldMk cId="1429635063" sldId="265"/>
            <ac:spMk id="5" creationId="{A9188726-E427-41D2-B2F8-057B337FFD8D}"/>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Isosceles Triangle 6"/>
          <p:cNvSpPr/>
          <p:nvPr/>
        </p:nvSpPr>
        <p:spPr>
          <a:xfrm rot="16200000">
            <a:off x="10387963" y="5038579"/>
            <a:ext cx="1892949" cy="1725637"/>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Title 7"/>
          <p:cNvSpPr>
            <a:spLocks noGrp="1"/>
          </p:cNvSpPr>
          <p:nvPr>
            <p:ph type="ctrTitle"/>
          </p:nvPr>
        </p:nvSpPr>
        <p:spPr>
          <a:xfrm>
            <a:off x="720726" y="776289"/>
            <a:ext cx="10750549" cy="1470025"/>
          </a:xfrm>
        </p:spPr>
        <p:txBody>
          <a:bodyPr anchor="b">
            <a:normAutofit/>
          </a:bodyPr>
          <a:lstStyle>
            <a:lvl1pPr algn="r">
              <a:defRPr sz="4400"/>
            </a:lvl1pPr>
          </a:lstStyle>
          <a:p>
            <a:r>
              <a:rPr kumimoji="0" lang="en-US" smtClean="0"/>
              <a:t>Click to edit Master title style</a:t>
            </a:r>
            <a:endParaRPr kumimoji="0" lang="en-US"/>
          </a:p>
        </p:txBody>
      </p:sp>
      <p:sp>
        <p:nvSpPr>
          <p:cNvPr id="9" name="Subtitle 8"/>
          <p:cNvSpPr>
            <a:spLocks noGrp="1"/>
          </p:cNvSpPr>
          <p:nvPr>
            <p:ph type="subTitle" idx="1"/>
          </p:nvPr>
        </p:nvSpPr>
        <p:spPr>
          <a:xfrm>
            <a:off x="720726" y="2250280"/>
            <a:ext cx="10750549"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1828800" y="6012657"/>
            <a:ext cx="7721600" cy="365125"/>
          </a:xfrm>
        </p:spPr>
        <p:txBody>
          <a:bodyPr tIns="0" bIns="0" anchor="t"/>
          <a:lstStyle>
            <a:lvl1pPr algn="r">
              <a:defRPr sz="1000"/>
            </a:lvl1pPr>
          </a:lstStyle>
          <a:p>
            <a:fld id="{41793FBE-BCD8-45F4-9937-7982667ACC82}" type="datetimeFigureOut">
              <a:rPr lang="en-GB" smtClean="0"/>
              <a:t>15/05/2020</a:t>
            </a:fld>
            <a:endParaRPr lang="en-GB" dirty="0"/>
          </a:p>
        </p:txBody>
      </p:sp>
      <p:sp>
        <p:nvSpPr>
          <p:cNvPr id="17" name="Footer Placeholder 16"/>
          <p:cNvSpPr>
            <a:spLocks noGrp="1"/>
          </p:cNvSpPr>
          <p:nvPr>
            <p:ph type="ftr" sz="quarter" idx="11"/>
          </p:nvPr>
        </p:nvSpPr>
        <p:spPr>
          <a:xfrm>
            <a:off x="1828800" y="5650705"/>
            <a:ext cx="7721600" cy="365125"/>
          </a:xfrm>
        </p:spPr>
        <p:txBody>
          <a:bodyPr tIns="0" bIns="0" anchor="b"/>
          <a:lstStyle>
            <a:lvl1pPr algn="r">
              <a:defRPr sz="1100"/>
            </a:lvl1pPr>
          </a:lstStyle>
          <a:p>
            <a:endParaRPr lang="en-GB" dirty="0"/>
          </a:p>
        </p:txBody>
      </p:sp>
      <p:sp>
        <p:nvSpPr>
          <p:cNvPr id="29" name="Slide Number Placeholder 28"/>
          <p:cNvSpPr>
            <a:spLocks noGrp="1"/>
          </p:cNvSpPr>
          <p:nvPr>
            <p:ph type="sldNum" sz="quarter" idx="12"/>
          </p:nvPr>
        </p:nvSpPr>
        <p:spPr>
          <a:xfrm>
            <a:off x="11189663" y="5752308"/>
            <a:ext cx="670560" cy="365125"/>
          </a:xfrm>
        </p:spPr>
        <p:txBody>
          <a:bodyPr anchor="ctr"/>
          <a:lstStyle>
            <a:lvl1pPr algn="ctr">
              <a:defRPr sz="1300">
                <a:solidFill>
                  <a:srgbClr val="FFFFFF"/>
                </a:solidFill>
              </a:defRPr>
            </a:lvl1pPr>
          </a:lstStyle>
          <a:p>
            <a:fld id="{51F68762-C1F4-4EA8-8919-A61E49F38FF3}" type="slidenum">
              <a:rPr lang="en-GB" smtClean="0"/>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67494"/>
            <a:ext cx="10972800" cy="1399032"/>
          </a:xfrm>
        </p:spPr>
        <p:txBody>
          <a:bodyPr/>
          <a:lstStyle/>
          <a:p>
            <a:r>
              <a:rPr kumimoji="0" lang="en-US" smtClean="0"/>
              <a:t>Click to edit Master title style</a:t>
            </a:r>
            <a:endParaRPr kumimoji="0" lang="en-US"/>
          </a:p>
        </p:txBody>
      </p:sp>
      <p:sp>
        <p:nvSpPr>
          <p:cNvPr id="3" name="Content Placeholder 2"/>
          <p:cNvSpPr>
            <a:spLocks noGrp="1"/>
          </p:cNvSpPr>
          <p:nvPr>
            <p:ph idx="1"/>
          </p:nvPr>
        </p:nvSpPr>
        <p:spPr>
          <a:xfrm>
            <a:off x="609600" y="1882808"/>
            <a:ext cx="109728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388608" y="6480048"/>
            <a:ext cx="2844800" cy="301752"/>
          </a:xfrm>
        </p:spPr>
        <p:txBody>
          <a:bodyPr/>
          <a:lstStyle/>
          <a:p>
            <a:fld id="{41793FBE-BCD8-45F4-9937-7982667ACC82}" type="datetimeFigureOut">
              <a:rPr lang="en-GB" smtClean="0"/>
              <a:t>15/05/2020</a:t>
            </a:fld>
            <a:endParaRPr lang="en-GB" dirty="0"/>
          </a:p>
        </p:txBody>
      </p:sp>
      <p:sp>
        <p:nvSpPr>
          <p:cNvPr id="5" name="Footer Placeholder 4"/>
          <p:cNvSpPr>
            <a:spLocks noGrp="1"/>
          </p:cNvSpPr>
          <p:nvPr>
            <p:ph type="ftr" sz="quarter" idx="11"/>
          </p:nvPr>
        </p:nvSpPr>
        <p:spPr>
          <a:xfrm>
            <a:off x="609600" y="6480970"/>
            <a:ext cx="5680075" cy="300831"/>
          </a:xfrm>
        </p:spPr>
        <p:txBody>
          <a:bodyPr/>
          <a:lstStyle/>
          <a:p>
            <a:endParaRPr lang="en-GB" dirty="0"/>
          </a:p>
        </p:txBody>
      </p:sp>
      <p:sp>
        <p:nvSpPr>
          <p:cNvPr id="6" name="Slide Number Placeholder 5"/>
          <p:cNvSpPr>
            <a:spLocks noGrp="1"/>
          </p:cNvSpPr>
          <p:nvPr>
            <p:ph type="sldNum" sz="quarter" idx="12"/>
          </p:nvPr>
        </p:nvSpPr>
        <p:spPr/>
        <p:txBody>
          <a:bodyPr/>
          <a:lstStyle/>
          <a:p>
            <a:fld id="{51F68762-C1F4-4EA8-8919-A61E49F38FF3}" type="slidenum">
              <a:rPr lang="en-GB" smtClean="0"/>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1"/>
      </p:bgRef>
    </p:bg>
    <p:spTree>
      <p:nvGrpSpPr>
        <p:cNvPr id="1" name=""/>
        <p:cNvGrpSpPr/>
        <p:nvPr/>
      </p:nvGrpSpPr>
      <p:grpSpPr>
        <a:xfrm>
          <a:off x="0" y="0"/>
          <a:ext cx="0" cy="0"/>
          <a:chOff x="0" y="0"/>
          <a:chExt cx="0" cy="0"/>
        </a:xfrm>
      </p:grpSpPr>
      <p:sp>
        <p:nvSpPr>
          <p:cNvPr id="9" name="Right Triangle 8"/>
          <p:cNvSpPr/>
          <p:nvPr/>
        </p:nvSpPr>
        <p:spPr>
          <a:xfrm flipV="1">
            <a:off x="9379" y="7035"/>
            <a:ext cx="12173243"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dirty="0">
              <a:solidFill>
                <a:schemeClr val="lt1"/>
              </a:solidFill>
              <a:latin typeface="+mn-lt"/>
              <a:ea typeface="+mn-ea"/>
              <a:cs typeface="+mn-cs"/>
            </a:endParaRPr>
          </a:p>
        </p:txBody>
      </p:sp>
      <p:sp>
        <p:nvSpPr>
          <p:cNvPr id="8" name="Isosceles Triangle 7"/>
          <p:cNvSpPr/>
          <p:nvPr/>
        </p:nvSpPr>
        <p:spPr>
          <a:xfrm rot="5400000" flipV="1">
            <a:off x="10387963" y="93786"/>
            <a:ext cx="1892949" cy="1725637"/>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Date Placeholder 3"/>
          <p:cNvSpPr>
            <a:spLocks noGrp="1"/>
          </p:cNvSpPr>
          <p:nvPr>
            <p:ph type="dt" sz="half" idx="10"/>
          </p:nvPr>
        </p:nvSpPr>
        <p:spPr>
          <a:xfrm>
            <a:off x="9274176" y="6477000"/>
            <a:ext cx="2844800" cy="304800"/>
          </a:xfrm>
        </p:spPr>
        <p:txBody>
          <a:bodyPr/>
          <a:lstStyle/>
          <a:p>
            <a:fld id="{41793FBE-BCD8-45F4-9937-7982667ACC82}" type="datetimeFigureOut">
              <a:rPr lang="en-GB" smtClean="0"/>
              <a:t>15/05/2020</a:t>
            </a:fld>
            <a:endParaRPr lang="en-GB" dirty="0"/>
          </a:p>
        </p:txBody>
      </p:sp>
      <p:sp>
        <p:nvSpPr>
          <p:cNvPr id="5" name="Footer Placeholder 4"/>
          <p:cNvSpPr>
            <a:spLocks noGrp="1"/>
          </p:cNvSpPr>
          <p:nvPr>
            <p:ph type="ftr" sz="quarter" idx="11"/>
          </p:nvPr>
        </p:nvSpPr>
        <p:spPr>
          <a:xfrm>
            <a:off x="3492501" y="6480970"/>
            <a:ext cx="5680075" cy="300831"/>
          </a:xfrm>
        </p:spPr>
        <p:txBody>
          <a:bodyPr/>
          <a:lstStyle/>
          <a:p>
            <a:endParaRPr lang="en-GB" dirty="0"/>
          </a:p>
        </p:txBody>
      </p:sp>
      <p:sp>
        <p:nvSpPr>
          <p:cNvPr id="6" name="Slide Number Placeholder 5"/>
          <p:cNvSpPr>
            <a:spLocks noGrp="1"/>
          </p:cNvSpPr>
          <p:nvPr>
            <p:ph type="sldNum" sz="quarter" idx="12"/>
          </p:nvPr>
        </p:nvSpPr>
        <p:spPr>
          <a:xfrm>
            <a:off x="11268075" y="809625"/>
            <a:ext cx="670560" cy="300831"/>
          </a:xfrm>
        </p:spPr>
        <p:txBody>
          <a:bodyPr/>
          <a:lstStyle/>
          <a:p>
            <a:fld id="{51F68762-C1F4-4EA8-8919-A61E49F38FF3}" type="slidenum">
              <a:rPr lang="en-GB" smtClean="0"/>
              <a:t>‹#›</a:t>
            </a:fld>
            <a:endParaRPr lang="en-GB" dirty="0"/>
          </a:p>
        </p:txBody>
      </p:sp>
      <p:cxnSp>
        <p:nvCxnSpPr>
          <p:cNvPr id="11" name="Straight Connector 10"/>
          <p:cNvCxnSpPr/>
          <p:nvPr/>
        </p:nvCxnSpPr>
        <p:spPr>
          <a:xfrm rot="10800000">
            <a:off x="8625059" y="9381"/>
            <a:ext cx="3563815"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V="1">
            <a:off x="0" y="7035"/>
            <a:ext cx="12182621"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508000" y="271465"/>
            <a:ext cx="9652000" cy="1362075"/>
          </a:xfrm>
        </p:spPr>
        <p:txBody>
          <a:bodyPr anchor="ctr"/>
          <a:lstStyle>
            <a:lvl1pPr marL="0" algn="l">
              <a:buNone/>
              <a:defRPr sz="3600" b="1"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08000" y="1633536"/>
            <a:ext cx="51816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lgn="l">
              <a:defRPr/>
            </a:lvl1pPr>
          </a:lstStyle>
          <a:p>
            <a:r>
              <a:rPr kumimoji="0" lang="en-US" smtClean="0"/>
              <a:t>Click to edit Master title style</a:t>
            </a:r>
            <a:endParaRPr kumimoji="0" lang="en-US"/>
          </a:p>
        </p:txBody>
      </p:sp>
      <p:sp>
        <p:nvSpPr>
          <p:cNvPr id="3" name="Content Placeholder 2"/>
          <p:cNvSpPr>
            <a:spLocks noGrp="1"/>
          </p:cNvSpPr>
          <p:nvPr>
            <p:ph sz="half" idx="1"/>
          </p:nvPr>
        </p:nvSpPr>
        <p:spPr>
          <a:xfrm>
            <a:off x="609600" y="1722438"/>
            <a:ext cx="53848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6197600" y="1722438"/>
            <a:ext cx="53848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388608" y="6480969"/>
            <a:ext cx="2844800" cy="301752"/>
          </a:xfrm>
        </p:spPr>
        <p:txBody>
          <a:bodyPr/>
          <a:lstStyle/>
          <a:p>
            <a:fld id="{41793FBE-BCD8-45F4-9937-7982667ACC82}" type="datetimeFigureOut">
              <a:rPr lang="en-GB" smtClean="0"/>
              <a:t>15/05/2020</a:t>
            </a:fld>
            <a:endParaRPr lang="en-GB" dirty="0"/>
          </a:p>
        </p:txBody>
      </p:sp>
      <p:sp>
        <p:nvSpPr>
          <p:cNvPr id="6" name="Footer Placeholder 5"/>
          <p:cNvSpPr>
            <a:spLocks noGrp="1"/>
          </p:cNvSpPr>
          <p:nvPr>
            <p:ph type="ftr" sz="quarter" idx="11"/>
          </p:nvPr>
        </p:nvSpPr>
        <p:spPr>
          <a:xfrm>
            <a:off x="609600" y="6480969"/>
            <a:ext cx="5680075" cy="301752"/>
          </a:xfrm>
        </p:spPr>
        <p:txBody>
          <a:bodyPr/>
          <a:lstStyle/>
          <a:p>
            <a:endParaRPr lang="en-GB" dirty="0"/>
          </a:p>
        </p:txBody>
      </p:sp>
      <p:sp>
        <p:nvSpPr>
          <p:cNvPr id="7" name="Slide Number Placeholder 6"/>
          <p:cNvSpPr>
            <a:spLocks noGrp="1"/>
          </p:cNvSpPr>
          <p:nvPr>
            <p:ph type="sldNum" sz="quarter" idx="12"/>
          </p:nvPr>
        </p:nvSpPr>
        <p:spPr>
          <a:xfrm>
            <a:off x="10119360" y="6480969"/>
            <a:ext cx="670560" cy="301752"/>
          </a:xfrm>
        </p:spPr>
        <p:txBody>
          <a:bodyPr/>
          <a:lstStyle/>
          <a:p>
            <a:fld id="{51F68762-C1F4-4EA8-8919-A61E49F38FF3}" type="slidenum">
              <a:rPr lang="en-GB" smtClean="0"/>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30931" y="290732"/>
            <a:ext cx="1422400" cy="6153912"/>
          </a:xfrm>
        </p:spPr>
        <p:txBody>
          <a:bodyPr vert="vert270" anchor="b"/>
          <a:lstStyle>
            <a:lvl1pPr marL="0" algn="ctr">
              <a:defRPr sz="3300" b="1">
                <a:ln w="6350">
                  <a:solidFill>
                    <a:schemeClr val="tx1"/>
                  </a:solidFill>
                </a:ln>
                <a:solidFill>
                  <a:schemeClr val="tx1"/>
                </a:solidFill>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820008" y="290732"/>
            <a:ext cx="774699"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1820008" y="3427124"/>
            <a:ext cx="774699"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2696307" y="290732"/>
            <a:ext cx="9144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2696307" y="3427124"/>
            <a:ext cx="9144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a:xfrm>
            <a:off x="6388608" y="6480969"/>
            <a:ext cx="2840736" cy="301752"/>
          </a:xfrm>
        </p:spPr>
        <p:txBody>
          <a:bodyPr/>
          <a:lstStyle/>
          <a:p>
            <a:fld id="{41793FBE-BCD8-45F4-9937-7982667ACC82}" type="datetimeFigureOut">
              <a:rPr lang="en-GB" smtClean="0"/>
              <a:t>15/05/2020</a:t>
            </a:fld>
            <a:endParaRPr lang="en-GB" dirty="0"/>
          </a:p>
        </p:txBody>
      </p:sp>
      <p:sp>
        <p:nvSpPr>
          <p:cNvPr id="8" name="Footer Placeholder 7"/>
          <p:cNvSpPr>
            <a:spLocks noGrp="1"/>
          </p:cNvSpPr>
          <p:nvPr>
            <p:ph type="ftr" sz="quarter" idx="11"/>
          </p:nvPr>
        </p:nvSpPr>
        <p:spPr>
          <a:xfrm>
            <a:off x="609600" y="6480969"/>
            <a:ext cx="5681472" cy="301752"/>
          </a:xfrm>
        </p:spPr>
        <p:txBody>
          <a:bodyPr/>
          <a:lstStyle/>
          <a:p>
            <a:endParaRPr lang="en-GB" dirty="0"/>
          </a:p>
        </p:txBody>
      </p:sp>
      <p:sp>
        <p:nvSpPr>
          <p:cNvPr id="9" name="Slide Number Placeholder 8"/>
          <p:cNvSpPr>
            <a:spLocks noGrp="1"/>
          </p:cNvSpPr>
          <p:nvPr>
            <p:ph type="sldNum" sz="quarter" idx="12"/>
          </p:nvPr>
        </p:nvSpPr>
        <p:spPr>
          <a:xfrm>
            <a:off x="10119360" y="6483096"/>
            <a:ext cx="670560" cy="301752"/>
          </a:xfrm>
        </p:spPr>
        <p:txBody>
          <a:bodyPr/>
          <a:lstStyle>
            <a:lvl1pPr algn="ctr">
              <a:defRPr/>
            </a:lvl1pPr>
          </a:lstStyle>
          <a:p>
            <a:fld id="{51F68762-C1F4-4EA8-8919-A61E49F38FF3}" type="slidenum">
              <a:rPr lang="en-GB" smtClean="0"/>
              <a:t>‹#›</a:t>
            </a:fld>
            <a:endParaRPr lang="en-GB" dirty="0"/>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0"/>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41793FBE-BCD8-45F4-9937-7982667ACC82}" type="datetimeFigureOut">
              <a:rPr lang="en-GB" smtClean="0"/>
              <a:t>15/05/2020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1F68762-C1F4-4EA8-8919-A61E49F38FF3}" type="slidenum">
              <a:rPr lang="en-GB" smtClean="0"/>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388608" y="6480969"/>
            <a:ext cx="2844800" cy="301752"/>
          </a:xfrm>
        </p:spPr>
        <p:txBody>
          <a:bodyPr/>
          <a:lstStyle/>
          <a:p>
            <a:fld id="{41793FBE-BCD8-45F4-9937-7982667ACC82}" type="datetimeFigureOut">
              <a:rPr lang="en-GB" smtClean="0"/>
              <a:t>15/05/2020</a:t>
            </a:fld>
            <a:endParaRPr lang="en-GB" dirty="0"/>
          </a:p>
        </p:txBody>
      </p:sp>
      <p:sp>
        <p:nvSpPr>
          <p:cNvPr id="3" name="Footer Placeholder 2"/>
          <p:cNvSpPr>
            <a:spLocks noGrp="1"/>
          </p:cNvSpPr>
          <p:nvPr>
            <p:ph type="ftr" sz="quarter" idx="11"/>
          </p:nvPr>
        </p:nvSpPr>
        <p:spPr>
          <a:xfrm>
            <a:off x="609600" y="6481891"/>
            <a:ext cx="5680075" cy="300831"/>
          </a:xfrm>
        </p:spPr>
        <p:txBody>
          <a:bodyPr/>
          <a:lstStyle/>
          <a:p>
            <a:endParaRPr lang="en-GB" dirty="0"/>
          </a:p>
        </p:txBody>
      </p:sp>
      <p:sp>
        <p:nvSpPr>
          <p:cNvPr id="4" name="Slide Number Placeholder 3"/>
          <p:cNvSpPr>
            <a:spLocks noGrp="1"/>
          </p:cNvSpPr>
          <p:nvPr>
            <p:ph type="sldNum" sz="quarter" idx="12"/>
          </p:nvPr>
        </p:nvSpPr>
        <p:spPr>
          <a:xfrm>
            <a:off x="10119360" y="6480969"/>
            <a:ext cx="670560" cy="301752"/>
          </a:xfrm>
        </p:spPr>
        <p:txBody>
          <a:bodyPr/>
          <a:lstStyle/>
          <a:p>
            <a:fld id="{51F68762-C1F4-4EA8-8919-A61E49F38FF3}" type="slidenum">
              <a:rPr lang="en-GB" smtClean="0"/>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92608" y="367664"/>
            <a:ext cx="1219200" cy="5943600"/>
          </a:xfrm>
        </p:spPr>
        <p:txBody>
          <a:bodyPr vert="vert270" anchor="b"/>
          <a:lstStyle>
            <a:lvl1pPr marL="0" marR="18288" algn="r">
              <a:spcBef>
                <a:spcPts val="0"/>
              </a:spcBef>
              <a:buNone/>
              <a:defRPr sz="2900" b="0" cap="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1514475" y="367664"/>
            <a:ext cx="32512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868333" y="320040"/>
            <a:ext cx="7034784"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8371968" y="6556248"/>
            <a:ext cx="2844800" cy="301752"/>
          </a:xfrm>
        </p:spPr>
        <p:txBody>
          <a:bodyPr/>
          <a:lstStyle>
            <a:lvl1pPr>
              <a:defRPr sz="900"/>
            </a:lvl1pPr>
          </a:lstStyle>
          <a:p>
            <a:fld id="{41793FBE-BCD8-45F4-9937-7982667ACC82}" type="datetimeFigureOut">
              <a:rPr lang="en-GB" smtClean="0"/>
              <a:t>15/05/2020</a:t>
            </a:fld>
            <a:endParaRPr lang="en-GB" dirty="0"/>
          </a:p>
        </p:txBody>
      </p:sp>
      <p:sp>
        <p:nvSpPr>
          <p:cNvPr id="6" name="Footer Placeholder 5"/>
          <p:cNvSpPr>
            <a:spLocks noGrp="1"/>
          </p:cNvSpPr>
          <p:nvPr>
            <p:ph type="ftr" sz="quarter" idx="11"/>
          </p:nvPr>
        </p:nvSpPr>
        <p:spPr>
          <a:xfrm>
            <a:off x="1514475" y="6556248"/>
            <a:ext cx="6857493" cy="301752"/>
          </a:xfrm>
        </p:spPr>
        <p:txBody>
          <a:bodyPr/>
          <a:lstStyle>
            <a:lvl1pPr>
              <a:defRPr sz="900"/>
            </a:lvl1pPr>
          </a:lstStyle>
          <a:p>
            <a:endParaRPr lang="en-GB" dirty="0"/>
          </a:p>
        </p:txBody>
      </p:sp>
      <p:sp>
        <p:nvSpPr>
          <p:cNvPr id="7" name="Slide Number Placeholder 6"/>
          <p:cNvSpPr>
            <a:spLocks noGrp="1"/>
          </p:cNvSpPr>
          <p:nvPr>
            <p:ph type="sldNum" sz="quarter" idx="12"/>
          </p:nvPr>
        </p:nvSpPr>
        <p:spPr>
          <a:xfrm>
            <a:off x="11214101" y="6556248"/>
            <a:ext cx="670560" cy="301752"/>
          </a:xfrm>
        </p:spPr>
        <p:txBody>
          <a:bodyPr/>
          <a:lstStyle>
            <a:lvl1pPr>
              <a:defRPr sz="900"/>
            </a:lvl1pPr>
          </a:lstStyle>
          <a:p>
            <a:fld id="{51F68762-C1F4-4EA8-8919-A61E49F38FF3}" type="slidenum">
              <a:rPr lang="en-GB" smtClean="0"/>
              <a:t>‹#›</a:t>
            </a:fld>
            <a:endParaRPr lang="en-GB" dirty="0"/>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92608" y="150896"/>
            <a:ext cx="1219200" cy="6400800"/>
          </a:xfrm>
        </p:spPr>
        <p:txBody>
          <a:bodyPr vert="vert270" anchor="b"/>
          <a:lstStyle>
            <a:lvl1pPr marL="0" algn="l">
              <a:buNone/>
              <a:defRPr sz="3000" b="0" cap="all" baseline="0"/>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517649" y="373966"/>
            <a:ext cx="9777984" cy="5486400"/>
          </a:xfrm>
          <a:solidFill>
            <a:schemeClr val="bg2">
              <a:shade val="50000"/>
            </a:schemeClr>
          </a:solidFill>
        </p:spPr>
        <p:txBody>
          <a:bodyPr/>
          <a:lstStyle>
            <a:lvl1pPr marL="0" indent="0">
              <a:buNone/>
              <a:defRPr sz="3200"/>
            </a:lvl1pPr>
          </a:lstStyle>
          <a:p>
            <a:r>
              <a:rPr kumimoji="0" lang="en-US" dirty="0" smtClean="0"/>
              <a:t>Click icon to add picture</a:t>
            </a:r>
            <a:endParaRPr kumimoji="0" lang="en-US" dirty="0"/>
          </a:p>
        </p:txBody>
      </p:sp>
      <p:sp>
        <p:nvSpPr>
          <p:cNvPr id="4" name="Text Placeholder 3"/>
          <p:cNvSpPr>
            <a:spLocks noGrp="1"/>
          </p:cNvSpPr>
          <p:nvPr>
            <p:ph type="body" sz="half" idx="2"/>
          </p:nvPr>
        </p:nvSpPr>
        <p:spPr>
          <a:xfrm>
            <a:off x="1524000" y="5867400"/>
            <a:ext cx="9777984"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8144256" y="6556248"/>
            <a:ext cx="2804160" cy="301752"/>
          </a:xfrm>
        </p:spPr>
        <p:txBody>
          <a:bodyPr/>
          <a:lstStyle>
            <a:lvl1pPr>
              <a:defRPr sz="900"/>
            </a:lvl1pPr>
          </a:lstStyle>
          <a:p>
            <a:fld id="{41793FBE-BCD8-45F4-9937-7982667ACC82}" type="datetimeFigureOut">
              <a:rPr lang="en-GB" smtClean="0"/>
              <a:t>15/05/2020</a:t>
            </a:fld>
            <a:endParaRPr lang="en-GB" dirty="0"/>
          </a:p>
        </p:txBody>
      </p:sp>
      <p:sp>
        <p:nvSpPr>
          <p:cNvPr id="6" name="Footer Placeholder 5"/>
          <p:cNvSpPr>
            <a:spLocks noGrp="1"/>
          </p:cNvSpPr>
          <p:nvPr>
            <p:ph type="ftr" sz="quarter" idx="11"/>
          </p:nvPr>
        </p:nvSpPr>
        <p:spPr>
          <a:xfrm>
            <a:off x="1560576" y="6557169"/>
            <a:ext cx="6597429" cy="301752"/>
          </a:xfrm>
        </p:spPr>
        <p:txBody>
          <a:bodyPr/>
          <a:lstStyle>
            <a:lvl1pPr>
              <a:defRPr sz="900"/>
            </a:lvl1pPr>
          </a:lstStyle>
          <a:p>
            <a:endParaRPr lang="en-GB" dirty="0"/>
          </a:p>
        </p:txBody>
      </p:sp>
      <p:sp>
        <p:nvSpPr>
          <p:cNvPr id="7" name="Slide Number Placeholder 6"/>
          <p:cNvSpPr>
            <a:spLocks noGrp="1"/>
          </p:cNvSpPr>
          <p:nvPr>
            <p:ph type="sldNum" sz="quarter" idx="12"/>
          </p:nvPr>
        </p:nvSpPr>
        <p:spPr>
          <a:xfrm>
            <a:off x="10956256" y="6556248"/>
            <a:ext cx="487680" cy="301752"/>
          </a:xfrm>
        </p:spPr>
        <p:txBody>
          <a:bodyPr/>
          <a:lstStyle>
            <a:lvl1pPr algn="ctr">
              <a:defRPr sz="900"/>
            </a:lvl1pPr>
          </a:lstStyle>
          <a:p>
            <a:fld id="{51F68762-C1F4-4EA8-8919-A61E49F38FF3}" type="slidenum">
              <a:rPr lang="en-GB" smtClean="0"/>
              <a:t>‹#›</a:t>
            </a:fld>
            <a:endParaRPr lang="en-GB"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1793FBE-BCD8-45F4-9937-7982667ACC82}" type="datetimeFigureOut">
              <a:rPr lang="en-GB" smtClean="0"/>
              <a:t>15/05/2020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1F68762-C1F4-4EA8-8919-A61E49F38FF3}"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381000"/>
            <a:ext cx="2540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381000"/>
            <a:ext cx="83312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1793FBE-BCD8-45F4-9937-7982667ACC82}" type="datetimeFigureOut">
              <a:rPr lang="en-GB" smtClean="0"/>
              <a:t>15/05/2020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1F68762-C1F4-4EA8-8919-A61E49F38FF3}" type="slidenum">
              <a:rPr lang="en-GB" smtClean="0"/>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Right Triangle 10"/>
          <p:cNvSpPr/>
          <p:nvPr/>
        </p:nvSpPr>
        <p:spPr>
          <a:xfrm>
            <a:off x="9379" y="14069"/>
            <a:ext cx="12173243"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cxnSp>
        <p:nvCxnSpPr>
          <p:cNvPr id="8" name="Straight Connector 7"/>
          <p:cNvCxnSpPr/>
          <p:nvPr/>
        </p:nvCxnSpPr>
        <p:spPr>
          <a:xfrm>
            <a:off x="0" y="7035"/>
            <a:ext cx="12182621"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rot="10800000" flipV="1">
            <a:off x="8625059" y="4948410"/>
            <a:ext cx="3563815"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Title Placeholder 21"/>
          <p:cNvSpPr>
            <a:spLocks noGrp="1"/>
          </p:cNvSpPr>
          <p:nvPr>
            <p:ph type="title"/>
          </p:nvPr>
        </p:nvSpPr>
        <p:spPr>
          <a:xfrm>
            <a:off x="609600" y="267494"/>
            <a:ext cx="10972800" cy="1399032"/>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09600" y="1882808"/>
            <a:ext cx="10972800" cy="4572000"/>
          </a:xfrm>
          <a:prstGeom prst="rect">
            <a:avLst/>
          </a:prstGeom>
        </p:spPr>
        <p:txBody>
          <a:bodyPr vert="horz" anchor="t">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388608" y="6480969"/>
            <a:ext cx="2844800" cy="301752"/>
          </a:xfrm>
          <a:prstGeom prst="rect">
            <a:avLst/>
          </a:prstGeom>
        </p:spPr>
        <p:txBody>
          <a:bodyPr vert="horz" anchor="b"/>
          <a:lstStyle>
            <a:lvl1pPr algn="l" eaLnBrk="1" latinLnBrk="0" hangingPunct="1">
              <a:defRPr kumimoji="0" sz="1000" b="0">
                <a:solidFill>
                  <a:schemeClr val="tx1"/>
                </a:solidFill>
              </a:defRPr>
            </a:lvl1pPr>
          </a:lstStyle>
          <a:p>
            <a:fld id="{41793FBE-BCD8-45F4-9937-7982667ACC82}" type="datetimeFigureOut">
              <a:rPr lang="en-GB" smtClean="0"/>
              <a:t>15/05/2020</a:t>
            </a:fld>
            <a:endParaRPr lang="en-GB" dirty="0"/>
          </a:p>
        </p:txBody>
      </p:sp>
      <p:sp>
        <p:nvSpPr>
          <p:cNvPr id="3" name="Footer Placeholder 2"/>
          <p:cNvSpPr>
            <a:spLocks noGrp="1"/>
          </p:cNvSpPr>
          <p:nvPr>
            <p:ph type="ftr" sz="quarter" idx="3"/>
          </p:nvPr>
        </p:nvSpPr>
        <p:spPr>
          <a:xfrm>
            <a:off x="609600" y="6481891"/>
            <a:ext cx="5680075" cy="300831"/>
          </a:xfrm>
          <a:prstGeom prst="rect">
            <a:avLst/>
          </a:prstGeom>
        </p:spPr>
        <p:txBody>
          <a:bodyPr vert="horz" anchor="b"/>
          <a:lstStyle>
            <a:lvl1pPr algn="r" eaLnBrk="1" latinLnBrk="0" hangingPunct="1">
              <a:defRPr kumimoji="0" sz="1000">
                <a:solidFill>
                  <a:schemeClr val="tx1"/>
                </a:solidFill>
              </a:defRPr>
            </a:lvl1pPr>
          </a:lstStyle>
          <a:p>
            <a:endParaRPr lang="en-GB" dirty="0"/>
          </a:p>
        </p:txBody>
      </p:sp>
      <p:sp>
        <p:nvSpPr>
          <p:cNvPr id="23" name="Slide Number Placeholder 22"/>
          <p:cNvSpPr>
            <a:spLocks noGrp="1"/>
          </p:cNvSpPr>
          <p:nvPr>
            <p:ph type="sldNum" sz="quarter" idx="4"/>
          </p:nvPr>
        </p:nvSpPr>
        <p:spPr>
          <a:xfrm>
            <a:off x="10119360" y="6480969"/>
            <a:ext cx="670560" cy="301752"/>
          </a:xfrm>
          <a:prstGeom prst="rect">
            <a:avLst/>
          </a:prstGeom>
        </p:spPr>
        <p:txBody>
          <a:bodyPr vert="horz" anchor="b"/>
          <a:lstStyle>
            <a:lvl1pPr algn="ctr" eaLnBrk="1" latinLnBrk="0" hangingPunct="1">
              <a:defRPr kumimoji="0" sz="1200">
                <a:solidFill>
                  <a:schemeClr val="tx1"/>
                </a:solidFill>
              </a:defRPr>
            </a:lvl1pPr>
          </a:lstStyle>
          <a:p>
            <a:fld id="{51F68762-C1F4-4EA8-8919-A61E49F38FF3}" type="slidenum">
              <a:rPr lang="en-GB" smtClean="0"/>
              <a:t>‹#›</a:t>
            </a:fld>
            <a:endParaRPr lang="en-GB" dirty="0"/>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4.xml"/><Relationship Id="rId5" Type="http://schemas.openxmlformats.org/officeDocument/2006/relationships/image" Target="../media/image21.png"/><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4411F4A-23C6-4BFB-AA86-F160745FF327}"/>
              </a:ext>
            </a:extLst>
          </p:cNvPr>
          <p:cNvSpPr>
            <a:spLocks noGrp="1"/>
          </p:cNvSpPr>
          <p:nvPr>
            <p:ph type="ctrTitle"/>
          </p:nvPr>
        </p:nvSpPr>
        <p:spPr/>
        <p:txBody>
          <a:bodyPr>
            <a:normAutofit/>
          </a:bodyPr>
          <a:lstStyle/>
          <a:p>
            <a:r>
              <a:rPr lang="en-GB" dirty="0"/>
              <a:t/>
            </a:r>
            <a:br>
              <a:rPr lang="en-GB" dirty="0"/>
            </a:br>
            <a:endParaRPr lang="en-GB" dirty="0"/>
          </a:p>
        </p:txBody>
      </p:sp>
      <p:sp>
        <p:nvSpPr>
          <p:cNvPr id="3" name="Subtitle 2">
            <a:extLst>
              <a:ext uri="{FF2B5EF4-FFF2-40B4-BE49-F238E27FC236}">
                <a16:creationId xmlns:a16="http://schemas.microsoft.com/office/drawing/2014/main" xmlns="" id="{61E0A64A-6119-4DCD-AB16-59E3D9523682}"/>
              </a:ext>
            </a:extLst>
          </p:cNvPr>
          <p:cNvSpPr>
            <a:spLocks noGrp="1"/>
          </p:cNvSpPr>
          <p:nvPr>
            <p:ph type="subTitle" idx="1"/>
          </p:nvPr>
        </p:nvSpPr>
        <p:spPr/>
        <p:txBody>
          <a:bodyPr/>
          <a:lstStyle/>
          <a:p>
            <a:endParaRPr lang="en-GB" dirty="0"/>
          </a:p>
        </p:txBody>
      </p:sp>
      <p:sp>
        <p:nvSpPr>
          <p:cNvPr id="4" name="Rectangle 3"/>
          <p:cNvSpPr/>
          <p:nvPr/>
        </p:nvSpPr>
        <p:spPr>
          <a:xfrm>
            <a:off x="436525" y="2848065"/>
            <a:ext cx="11497058" cy="923330"/>
          </a:xfrm>
          <a:prstGeom prst="rect">
            <a:avLst/>
          </a:prstGeom>
          <a:noFill/>
        </p:spPr>
        <p:txBody>
          <a:bodyPr wrap="none" lIns="91440" tIns="45720" rIns="91440" bIns="45720">
            <a:spAutoFit/>
          </a:bodyPr>
          <a:lstStyle/>
          <a:p>
            <a:pPr algn="ctr"/>
            <a:r>
              <a:rPr lang="en-GB" sz="5400" b="1" cap="none"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Aharoni" panose="02010803020104030203" pitchFamily="2" charset="-79"/>
                <a:cs typeface="Aharoni" panose="02010803020104030203" pitchFamily="2" charset="-79"/>
              </a:rPr>
              <a:t>The river Nile Past And Present</a:t>
            </a:r>
            <a:endParaRPr lang="en-GB" sz="5400" b="1" cap="none"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p:txBody>
      </p:sp>
      <p:sp>
        <p:nvSpPr>
          <p:cNvPr id="5" name="AutoShape 2" descr="Nile River Aerial Stock Photos, Pictures &amp; Royalty-Free Images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6" name="AutoShape 4" descr="Nile River Aerial Stock Photos, Pictures &amp; Royalty-Free Images ..."/>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102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7"/>
            <a:ext cx="12191999" cy="66531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903712" y="2748674"/>
            <a:ext cx="10384574"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u="sng"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The River Nile Past And Present</a:t>
            </a:r>
            <a:endParaRPr lang="en-US" sz="5400" b="1" u="sng"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3521674946"/>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2" descr="Nile - Wikipedi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37112" y="974035"/>
            <a:ext cx="4581939" cy="57646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itle 6"/>
          <p:cNvSpPr>
            <a:spLocks noGrp="1"/>
          </p:cNvSpPr>
          <p:nvPr>
            <p:ph type="ctrTitle" idx="4294967295"/>
          </p:nvPr>
        </p:nvSpPr>
        <p:spPr>
          <a:xfrm>
            <a:off x="0" y="171450"/>
            <a:ext cx="11718233" cy="714375"/>
          </a:xfrm>
        </p:spPr>
        <p:txBody>
          <a:bodyPr>
            <a:normAutofit fontScale="90000"/>
          </a:bodyPr>
          <a:lstStyle/>
          <a:p>
            <a:pPr marL="0" algn="l"/>
            <a:r>
              <a:rPr lang="en-GB" sz="4000" dirty="0" smtClean="0">
                <a:solidFill>
                  <a:schemeClr val="tx1"/>
                </a:solidFill>
                <a:effectLst/>
                <a:latin typeface="+mn-lt"/>
                <a:ea typeface="+mn-ea"/>
                <a:cs typeface="+mn-cs"/>
              </a:rPr>
              <a:t>	</a:t>
            </a:r>
            <a:r>
              <a:rPr lang="en-GB" sz="4900" dirty="0" smtClean="0">
                <a:solidFill>
                  <a:schemeClr val="tx1"/>
                </a:solidFill>
                <a:effectLst/>
                <a:latin typeface="+mn-lt"/>
                <a:ea typeface="+mn-ea"/>
                <a:cs typeface="+mn-cs"/>
              </a:rPr>
              <a:t>       </a:t>
            </a:r>
            <a:r>
              <a:rPr lang="en-GB" sz="4900" u="sng" dirty="0" smtClean="0">
                <a:solidFill>
                  <a:schemeClr val="tx1"/>
                </a:solidFill>
                <a:effectLst/>
                <a:latin typeface="+mn-lt"/>
                <a:ea typeface="+mn-ea"/>
                <a:cs typeface="+mn-cs"/>
              </a:rPr>
              <a:t>Map </a:t>
            </a:r>
            <a:r>
              <a:rPr lang="en-GB" sz="4900" u="sng" dirty="0">
                <a:solidFill>
                  <a:schemeClr val="tx1"/>
                </a:solidFill>
                <a:effectLst/>
                <a:latin typeface="+mn-lt"/>
                <a:ea typeface="+mn-ea"/>
                <a:cs typeface="+mn-cs"/>
              </a:rPr>
              <a:t>of the Nile/Location</a:t>
            </a:r>
            <a:endParaRPr lang="en-GB" sz="4000" u="sng" dirty="0">
              <a:solidFill>
                <a:schemeClr val="tx1"/>
              </a:solidFill>
              <a:effectLst/>
              <a:latin typeface="+mn-lt"/>
              <a:ea typeface="+mn-ea"/>
              <a:cs typeface="+mn-cs"/>
            </a:endParaRPr>
          </a:p>
        </p:txBody>
      </p:sp>
      <p:sp>
        <p:nvSpPr>
          <p:cNvPr id="8" name="Subtitle 7"/>
          <p:cNvSpPr>
            <a:spLocks noGrp="1"/>
          </p:cNvSpPr>
          <p:nvPr>
            <p:ph type="subTitle" idx="4294967295"/>
          </p:nvPr>
        </p:nvSpPr>
        <p:spPr>
          <a:xfrm>
            <a:off x="0" y="4483100"/>
            <a:ext cx="2652713" cy="407988"/>
          </a:xfrm>
        </p:spPr>
        <p:txBody>
          <a:bodyPr>
            <a:noAutofit/>
          </a:bodyPr>
          <a:lstStyle/>
          <a:p>
            <a:pPr marL="285750" indent="-285750">
              <a:buClr>
                <a:schemeClr val="tx1"/>
              </a:buClr>
              <a:buSzPct val="100000"/>
              <a:buFont typeface="Arial" panose="020B0604020202020204" pitchFamily="34" charset="0"/>
              <a:buChar char="•"/>
            </a:pPr>
            <a:r>
              <a:rPr lang="en-GB" sz="1800" dirty="0"/>
              <a:t>The Nile is in Africa. </a:t>
            </a:r>
            <a:endParaRPr lang="en-GB" sz="1800" dirty="0"/>
          </a:p>
        </p:txBody>
      </p:sp>
      <p:sp>
        <p:nvSpPr>
          <p:cNvPr id="9" name="TextBox 8"/>
          <p:cNvSpPr txBox="1"/>
          <p:nvPr/>
        </p:nvSpPr>
        <p:spPr>
          <a:xfrm>
            <a:off x="307975" y="1908312"/>
            <a:ext cx="3276738" cy="646331"/>
          </a:xfrm>
          <a:prstGeom prst="rect">
            <a:avLst/>
          </a:prstGeom>
          <a:noFill/>
        </p:spPr>
        <p:txBody>
          <a:bodyPr wrap="square" rtlCol="0">
            <a:spAutoFit/>
          </a:bodyPr>
          <a:lstStyle/>
          <a:p>
            <a:pPr marL="285750" indent="-285750">
              <a:buFont typeface="Arial" panose="020B0604020202020204" pitchFamily="34" charset="0"/>
              <a:buChar char="•"/>
            </a:pPr>
            <a:r>
              <a:rPr lang="en-GB" dirty="0" smtClean="0"/>
              <a:t>The source of the Nile can be found in Lake Victoria.</a:t>
            </a:r>
            <a:endParaRPr lang="en-GB" dirty="0"/>
          </a:p>
        </p:txBody>
      </p:sp>
      <p:sp>
        <p:nvSpPr>
          <p:cNvPr id="10" name="TextBox 9"/>
          <p:cNvSpPr txBox="1"/>
          <p:nvPr/>
        </p:nvSpPr>
        <p:spPr>
          <a:xfrm>
            <a:off x="307975" y="3150703"/>
            <a:ext cx="2594113" cy="1200329"/>
          </a:xfrm>
          <a:prstGeom prst="rect">
            <a:avLst/>
          </a:prstGeom>
          <a:noFill/>
        </p:spPr>
        <p:txBody>
          <a:bodyPr wrap="square" rtlCol="0">
            <a:spAutoFit/>
          </a:bodyPr>
          <a:lstStyle/>
          <a:p>
            <a:pPr marL="285750" indent="-285750">
              <a:buFont typeface="Arial" panose="020B0604020202020204" pitchFamily="34" charset="0"/>
              <a:buChar char="•"/>
            </a:pPr>
            <a:r>
              <a:rPr lang="en-GB" dirty="0" smtClean="0"/>
              <a:t>The mouth of the Nile is in the Mediterranean Sea.</a:t>
            </a:r>
            <a:endParaRPr lang="en-GB" dirty="0"/>
          </a:p>
        </p:txBody>
      </p:sp>
      <p:sp>
        <p:nvSpPr>
          <p:cNvPr id="2" name="TextBox 1"/>
          <p:cNvSpPr txBox="1"/>
          <p:nvPr/>
        </p:nvSpPr>
        <p:spPr>
          <a:xfrm>
            <a:off x="9243392" y="1103242"/>
            <a:ext cx="1630017" cy="461665"/>
          </a:xfrm>
          <a:prstGeom prst="rect">
            <a:avLst/>
          </a:prstGeom>
          <a:noFill/>
        </p:spPr>
        <p:txBody>
          <a:bodyPr wrap="square" rtlCol="0">
            <a:spAutoFit/>
          </a:bodyPr>
          <a:lstStyle/>
          <a:p>
            <a:r>
              <a:rPr lang="en-GB" sz="2400" u="sng" dirty="0" smtClean="0"/>
              <a:t>Fun facts:</a:t>
            </a:r>
            <a:endParaRPr lang="en-GB" sz="2400" u="sng" dirty="0"/>
          </a:p>
        </p:txBody>
      </p:sp>
      <p:sp>
        <p:nvSpPr>
          <p:cNvPr id="4" name="TextBox 3"/>
          <p:cNvSpPr txBox="1"/>
          <p:nvPr/>
        </p:nvSpPr>
        <p:spPr>
          <a:xfrm>
            <a:off x="8463169" y="1691958"/>
            <a:ext cx="3051313" cy="1200329"/>
          </a:xfrm>
          <a:prstGeom prst="rect">
            <a:avLst/>
          </a:prstGeom>
          <a:noFill/>
        </p:spPr>
        <p:txBody>
          <a:bodyPr wrap="square" rtlCol="0">
            <a:spAutoFit/>
          </a:bodyPr>
          <a:lstStyle/>
          <a:p>
            <a:pPr marL="285750" indent="-285750">
              <a:buFont typeface="Arial" panose="020B0604020202020204" pitchFamily="34" charset="0"/>
              <a:buChar char="•"/>
            </a:pPr>
            <a:r>
              <a:rPr lang="en-GB" dirty="0" smtClean="0"/>
              <a:t>Did you know the Nile can be seen from space because of the street light near it!</a:t>
            </a:r>
            <a:r>
              <a:rPr lang="en-GB" dirty="0" smtClean="0">
                <a:sym typeface="Wingdings" panose="05000000000000000000" pitchFamily="2" charset="2"/>
              </a:rPr>
              <a:t></a:t>
            </a:r>
            <a:endParaRPr lang="en-GB" dirty="0"/>
          </a:p>
        </p:txBody>
      </p:sp>
      <p:sp>
        <p:nvSpPr>
          <p:cNvPr id="5" name="Rectangle 4"/>
          <p:cNvSpPr/>
          <p:nvPr/>
        </p:nvSpPr>
        <p:spPr>
          <a:xfrm>
            <a:off x="8403534" y="3030785"/>
            <a:ext cx="3110948" cy="646331"/>
          </a:xfrm>
          <a:prstGeom prst="rect">
            <a:avLst/>
          </a:prstGeom>
        </p:spPr>
        <p:txBody>
          <a:bodyPr wrap="square">
            <a:spAutoFit/>
          </a:bodyPr>
          <a:lstStyle/>
          <a:p>
            <a:pPr marL="285750" indent="-285750">
              <a:buFont typeface="Arial" panose="020B0604020202020204" pitchFamily="34" charset="0"/>
              <a:buChar char="•"/>
            </a:pPr>
            <a:r>
              <a:rPr lang="en-GB" dirty="0" smtClean="0"/>
              <a:t>The Nile is at least 30 million years old!</a:t>
            </a:r>
            <a:r>
              <a:rPr lang="en-GB" dirty="0" smtClean="0">
                <a:sym typeface="Wingdings" panose="05000000000000000000" pitchFamily="2" charset="2"/>
              </a:rPr>
              <a:t></a:t>
            </a:r>
            <a:endParaRPr lang="en-GB" dirty="0"/>
          </a:p>
        </p:txBody>
      </p:sp>
      <p:sp>
        <p:nvSpPr>
          <p:cNvPr id="11" name="Rectangle 10"/>
          <p:cNvSpPr/>
          <p:nvPr/>
        </p:nvSpPr>
        <p:spPr>
          <a:xfrm>
            <a:off x="8463169" y="3836503"/>
            <a:ext cx="3255064" cy="646331"/>
          </a:xfrm>
          <a:prstGeom prst="rect">
            <a:avLst/>
          </a:prstGeom>
        </p:spPr>
        <p:txBody>
          <a:bodyPr wrap="square">
            <a:spAutoFit/>
          </a:bodyPr>
          <a:lstStyle/>
          <a:p>
            <a:pPr marL="285750" indent="-285750">
              <a:buFont typeface="Arial" panose="020B0604020202020204" pitchFamily="34" charset="0"/>
              <a:buChar char="•"/>
            </a:pPr>
            <a:r>
              <a:rPr lang="en-GB" dirty="0"/>
              <a:t>The average depth of the Nile is 8-11 </a:t>
            </a:r>
            <a:r>
              <a:rPr lang="en-GB" dirty="0" smtClean="0"/>
              <a:t>meters.</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219" y="4995654"/>
            <a:ext cx="2762250" cy="1657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0978642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5A6EA015-4E7D-4077-B5B2-153BD6B36CF1}"/>
              </a:ext>
            </a:extLst>
          </p:cNvPr>
          <p:cNvSpPr txBox="1"/>
          <p:nvPr/>
        </p:nvSpPr>
        <p:spPr>
          <a:xfrm>
            <a:off x="1470991" y="227660"/>
            <a:ext cx="9929191" cy="1015663"/>
          </a:xfrm>
          <a:prstGeom prst="rect">
            <a:avLst/>
          </a:prstGeom>
          <a:noFill/>
        </p:spPr>
        <p:txBody>
          <a:bodyPr wrap="square" rtlCol="0">
            <a:spAutoFit/>
          </a:bodyPr>
          <a:lstStyle/>
          <a:p>
            <a:r>
              <a:rPr lang="en-GB" sz="6000" u="sng" dirty="0"/>
              <a:t>Facts about the River </a:t>
            </a:r>
            <a:r>
              <a:rPr lang="en-GB" sz="6000" u="sng" dirty="0" smtClean="0"/>
              <a:t>Nile</a:t>
            </a:r>
            <a:endParaRPr lang="en-GB" sz="6000" u="sng" dirty="0"/>
          </a:p>
        </p:txBody>
      </p:sp>
      <p:sp>
        <p:nvSpPr>
          <p:cNvPr id="4" name="Content Placeholder 3">
            <a:extLst>
              <a:ext uri="{FF2B5EF4-FFF2-40B4-BE49-F238E27FC236}">
                <a16:creationId xmlns:a16="http://schemas.microsoft.com/office/drawing/2014/main" xmlns="" id="{6280958F-5C6B-4448-B9BE-DE6E796537BC}"/>
              </a:ext>
            </a:extLst>
          </p:cNvPr>
          <p:cNvSpPr>
            <a:spLocks noGrp="1"/>
          </p:cNvSpPr>
          <p:nvPr>
            <p:ph sz="half" idx="1"/>
          </p:nvPr>
        </p:nvSpPr>
        <p:spPr>
          <a:xfrm>
            <a:off x="468794" y="3180522"/>
            <a:ext cx="4977849" cy="2325693"/>
          </a:xfrm>
        </p:spPr>
        <p:txBody>
          <a:bodyPr>
            <a:noAutofit/>
          </a:bodyPr>
          <a:lstStyle/>
          <a:p>
            <a:endParaRPr lang="en-US" sz="1800" dirty="0"/>
          </a:p>
          <a:p>
            <a:pPr>
              <a:buClr>
                <a:schemeClr val="tx1"/>
              </a:buClr>
              <a:buSzPct val="83000"/>
              <a:buFont typeface="Arial" panose="020B0604020202020204" pitchFamily="34" charset="0"/>
              <a:buChar char="•"/>
            </a:pPr>
            <a:r>
              <a:rPr lang="en-GB" sz="1800" dirty="0"/>
              <a:t> </a:t>
            </a:r>
          </a:p>
          <a:p>
            <a:pPr>
              <a:buClr>
                <a:schemeClr val="tx1"/>
              </a:buClr>
              <a:buSzPct val="83000"/>
              <a:buFont typeface="Arial" panose="020B0604020202020204" pitchFamily="34" charset="0"/>
              <a:buChar char="•"/>
            </a:pPr>
            <a:endParaRPr lang="en-US" sz="1800" dirty="0"/>
          </a:p>
          <a:p>
            <a:endParaRPr lang="en-GB" sz="1800" dirty="0"/>
          </a:p>
        </p:txBody>
      </p:sp>
      <p:sp>
        <p:nvSpPr>
          <p:cNvPr id="3" name="Rectangle 2"/>
          <p:cNvSpPr/>
          <p:nvPr/>
        </p:nvSpPr>
        <p:spPr>
          <a:xfrm>
            <a:off x="556591" y="1520109"/>
            <a:ext cx="5724939" cy="4801314"/>
          </a:xfrm>
          <a:prstGeom prst="rect">
            <a:avLst/>
          </a:prstGeom>
        </p:spPr>
        <p:txBody>
          <a:bodyPr wrap="square">
            <a:spAutoFit/>
          </a:bodyPr>
          <a:lstStyle/>
          <a:p>
            <a:pPr>
              <a:buSzPct val="83000"/>
            </a:pPr>
            <a:r>
              <a:rPr lang="en-GB" dirty="0"/>
              <a:t>The Nile River is the longest river in the </a:t>
            </a:r>
            <a:r>
              <a:rPr lang="en-GB" dirty="0" smtClean="0"/>
              <a:t>world.</a:t>
            </a:r>
            <a:endParaRPr lang="en-US" dirty="0" smtClean="0"/>
          </a:p>
          <a:p>
            <a:pPr>
              <a:buSzPct val="83000"/>
            </a:pPr>
            <a:endParaRPr lang="en-US" dirty="0"/>
          </a:p>
          <a:p>
            <a:pPr>
              <a:buSzPct val="83000"/>
            </a:pPr>
            <a:r>
              <a:rPr lang="en-US" dirty="0" smtClean="0"/>
              <a:t>The </a:t>
            </a:r>
            <a:r>
              <a:rPr lang="en-US" dirty="0"/>
              <a:t>River Nile  is </a:t>
            </a:r>
            <a:r>
              <a:rPr lang="en-US" dirty="0" smtClean="0"/>
              <a:t>also the </a:t>
            </a:r>
            <a:r>
              <a:rPr lang="en-US" dirty="0"/>
              <a:t>longest river in </a:t>
            </a:r>
            <a:r>
              <a:rPr lang="en-US" dirty="0" smtClean="0"/>
              <a:t>Africa. </a:t>
            </a:r>
          </a:p>
          <a:p>
            <a:pPr>
              <a:buSzPct val="83000"/>
            </a:pPr>
            <a:r>
              <a:rPr lang="en-US" dirty="0" smtClean="0"/>
              <a:t>It is sometimes called The Father of all African rivers.</a:t>
            </a:r>
          </a:p>
          <a:p>
            <a:pPr>
              <a:buSzPct val="83000"/>
            </a:pPr>
            <a:endParaRPr lang="en-US" dirty="0" smtClean="0"/>
          </a:p>
          <a:p>
            <a:pPr>
              <a:buSzPct val="83000"/>
            </a:pPr>
            <a:r>
              <a:rPr lang="en-US" dirty="0" smtClean="0"/>
              <a:t>Although </a:t>
            </a:r>
            <a:r>
              <a:rPr lang="en-US" dirty="0"/>
              <a:t>it is generally associated with Egypt, only 22% of the Nile’s course runs through Egypt</a:t>
            </a:r>
            <a:r>
              <a:rPr lang="en-US" dirty="0" smtClean="0"/>
              <a:t>.</a:t>
            </a:r>
          </a:p>
          <a:p>
            <a:pPr>
              <a:buSzPct val="83000"/>
            </a:pPr>
            <a:endParaRPr lang="en-US" dirty="0" smtClean="0"/>
          </a:p>
          <a:p>
            <a:pPr>
              <a:buSzPct val="83000"/>
            </a:pPr>
            <a:r>
              <a:rPr lang="en-US" dirty="0"/>
              <a:t>It rises south of the Equator and flows </a:t>
            </a:r>
            <a:r>
              <a:rPr lang="en-US" dirty="0" smtClean="0"/>
              <a:t>north</a:t>
            </a:r>
          </a:p>
          <a:p>
            <a:pPr>
              <a:buSzPct val="83000"/>
            </a:pPr>
            <a:r>
              <a:rPr lang="en-US" dirty="0" smtClean="0"/>
              <a:t>through </a:t>
            </a:r>
            <a:r>
              <a:rPr lang="en-US" dirty="0"/>
              <a:t>northeastern Africa </a:t>
            </a:r>
            <a:r>
              <a:rPr lang="en-US" dirty="0" smtClean="0"/>
              <a:t>and ends up in </a:t>
            </a:r>
            <a:r>
              <a:rPr lang="en-US" dirty="0"/>
              <a:t>the Mediterranean Sea.</a:t>
            </a:r>
            <a:r>
              <a:rPr lang="en-US" dirty="0" smtClean="0"/>
              <a:t> </a:t>
            </a:r>
          </a:p>
          <a:p>
            <a:pPr>
              <a:buSzPct val="83000"/>
            </a:pPr>
            <a:endParaRPr lang="en-US" dirty="0"/>
          </a:p>
          <a:p>
            <a:pPr>
              <a:buSzPct val="83000"/>
            </a:pPr>
            <a:r>
              <a:rPr lang="en-GB" dirty="0"/>
              <a:t>The Nile river is at least 30 million years </a:t>
            </a:r>
            <a:r>
              <a:rPr lang="en-GB" dirty="0" smtClean="0"/>
              <a:t>old.</a:t>
            </a:r>
          </a:p>
          <a:p>
            <a:pPr>
              <a:buSzPct val="83000"/>
            </a:pPr>
            <a:endParaRPr lang="en-GB" dirty="0"/>
          </a:p>
          <a:p>
            <a:pPr>
              <a:buSzPct val="83000"/>
            </a:pPr>
            <a:r>
              <a:rPr lang="en-GB" dirty="0"/>
              <a:t>The Nile receives its name from the Greek Neilos, which means a valley or river valley.</a:t>
            </a:r>
            <a:endParaRPr lang="en-US" dirty="0"/>
          </a:p>
        </p:txBody>
      </p:sp>
      <p:pic>
        <p:nvPicPr>
          <p:cNvPr id="7170" name="Picture 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281530" y="1977887"/>
            <a:ext cx="5475285" cy="30661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50830488"/>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5A6EA015-4E7D-4077-B5B2-153BD6B36CF1}"/>
              </a:ext>
            </a:extLst>
          </p:cNvPr>
          <p:cNvSpPr txBox="1"/>
          <p:nvPr/>
        </p:nvSpPr>
        <p:spPr>
          <a:xfrm>
            <a:off x="1431235" y="198784"/>
            <a:ext cx="8984974" cy="1107996"/>
          </a:xfrm>
          <a:prstGeom prst="rect">
            <a:avLst/>
          </a:prstGeom>
          <a:noFill/>
        </p:spPr>
        <p:txBody>
          <a:bodyPr wrap="square" rtlCol="0">
            <a:spAutoFit/>
          </a:bodyPr>
          <a:lstStyle/>
          <a:p>
            <a:r>
              <a:rPr lang="en-GB" sz="4800" u="sng" dirty="0"/>
              <a:t>Where does it travel – map</a:t>
            </a:r>
          </a:p>
          <a:p>
            <a:endParaRPr lang="en-GB" dirty="0"/>
          </a:p>
        </p:txBody>
      </p:sp>
      <p:sp>
        <p:nvSpPr>
          <p:cNvPr id="3" name="Rectangle 2"/>
          <p:cNvSpPr/>
          <p:nvPr/>
        </p:nvSpPr>
        <p:spPr>
          <a:xfrm>
            <a:off x="891209" y="1447297"/>
            <a:ext cx="6096000" cy="1477328"/>
          </a:xfrm>
          <a:prstGeom prst="rect">
            <a:avLst/>
          </a:prstGeom>
        </p:spPr>
        <p:txBody>
          <a:bodyPr>
            <a:spAutoFit/>
          </a:bodyPr>
          <a:lstStyle/>
          <a:p>
            <a:pPr marL="285750" indent="-285750">
              <a:buFont typeface="Arial" panose="020B0604020202020204" pitchFamily="34" charset="0"/>
              <a:buChar char="•"/>
            </a:pPr>
            <a:r>
              <a:rPr lang="en-GB" dirty="0"/>
              <a:t>The River Nile is in Africa. It originates in Burundi, south of the equator, and flows northward through </a:t>
            </a:r>
            <a:r>
              <a:rPr lang="en-GB" dirty="0" smtClean="0"/>
              <a:t>north-eastern </a:t>
            </a:r>
            <a:r>
              <a:rPr lang="en-GB" dirty="0"/>
              <a:t>Africa, eventually flowing through Egypt and finally draining into the Mediterranean Sea.</a:t>
            </a:r>
          </a:p>
        </p:txBody>
      </p:sp>
      <p:sp>
        <p:nvSpPr>
          <p:cNvPr id="4" name="Rectangle 3"/>
          <p:cNvSpPr/>
          <p:nvPr/>
        </p:nvSpPr>
        <p:spPr>
          <a:xfrm>
            <a:off x="891209" y="3144942"/>
            <a:ext cx="5203669" cy="369332"/>
          </a:xfrm>
          <a:prstGeom prst="rect">
            <a:avLst/>
          </a:prstGeom>
          <a:noFill/>
        </p:spPr>
        <p:txBody>
          <a:bodyPr wrap="none">
            <a:spAutoFit/>
          </a:bodyPr>
          <a:lstStyle/>
          <a:p>
            <a:pPr marL="285750" indent="-285750">
              <a:buFont typeface="Arial" panose="020B0604020202020204" pitchFamily="34" charset="0"/>
              <a:buChar char="•"/>
            </a:pPr>
            <a:r>
              <a:rPr lang="en-GB" dirty="0"/>
              <a:t>I</a:t>
            </a:r>
            <a:r>
              <a:rPr lang="en-GB" dirty="0" smtClean="0"/>
              <a:t>t also flows through Uganda</a:t>
            </a:r>
            <a:r>
              <a:rPr lang="en-GB" dirty="0"/>
              <a:t> </a:t>
            </a:r>
            <a:r>
              <a:rPr lang="en-GB" dirty="0" smtClean="0"/>
              <a:t>and Ethiopia.</a:t>
            </a:r>
            <a:endParaRPr lang="en-GB" dirty="0"/>
          </a:p>
        </p:txBody>
      </p:sp>
      <p:sp>
        <p:nvSpPr>
          <p:cNvPr id="5" name="Rectangle 4"/>
          <p:cNvSpPr/>
          <p:nvPr/>
        </p:nvSpPr>
        <p:spPr>
          <a:xfrm>
            <a:off x="891210" y="3504335"/>
            <a:ext cx="5956852" cy="646331"/>
          </a:xfrm>
          <a:prstGeom prst="rect">
            <a:avLst/>
          </a:prstGeom>
        </p:spPr>
        <p:txBody>
          <a:bodyPr wrap="square">
            <a:spAutoFit/>
          </a:bodyPr>
          <a:lstStyle/>
          <a:p>
            <a:pPr marL="285750" indent="-285750">
              <a:buFont typeface="Arial" panose="020B0604020202020204" pitchFamily="34" charset="0"/>
              <a:buChar char="•"/>
            </a:pPr>
            <a:r>
              <a:rPr lang="en-GB" dirty="0" smtClean="0"/>
              <a:t>It’s mouth is in Egypt were it enters the </a:t>
            </a:r>
            <a:r>
              <a:rPr lang="en-GB" dirty="0"/>
              <a:t>Mediterranean Sea</a:t>
            </a:r>
          </a:p>
        </p:txBody>
      </p:sp>
      <p:sp>
        <p:nvSpPr>
          <p:cNvPr id="6" name="Rectangle 5"/>
          <p:cNvSpPr/>
          <p:nvPr/>
        </p:nvSpPr>
        <p:spPr>
          <a:xfrm>
            <a:off x="891210" y="4183363"/>
            <a:ext cx="4586512" cy="369332"/>
          </a:xfrm>
          <a:prstGeom prst="rect">
            <a:avLst/>
          </a:prstGeom>
        </p:spPr>
        <p:txBody>
          <a:bodyPr wrap="none">
            <a:spAutoFit/>
          </a:bodyPr>
          <a:lstStyle/>
          <a:p>
            <a:pPr marL="285750" indent="-285750">
              <a:buFont typeface="Arial" panose="020B0604020202020204" pitchFamily="34" charset="0"/>
              <a:buChar char="•"/>
            </a:pPr>
            <a:r>
              <a:rPr lang="en-GB" dirty="0" smtClean="0"/>
              <a:t>It’s source is in Burundi</a:t>
            </a:r>
            <a:r>
              <a:rPr lang="en-GB" dirty="0"/>
              <a:t>, central Africa</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56784" y="1117007"/>
            <a:ext cx="4452730" cy="52738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5942722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0" y="298450"/>
            <a:ext cx="10953750" cy="835025"/>
          </a:xfrm>
          <a:noFill/>
          <a:ln>
            <a:noFill/>
          </a:ln>
        </p:spPr>
        <p:txBody>
          <a:bodyPr>
            <a:noAutofit/>
          </a:bodyPr>
          <a:lstStyle/>
          <a:p>
            <a:pPr marL="0"/>
            <a:r>
              <a:rPr lang="en-GB" sz="4000" dirty="0" smtClean="0">
                <a:solidFill>
                  <a:srgbClr val="FFFFFF"/>
                </a:solidFill>
                <a:effectLst/>
                <a:latin typeface="+mn-lt"/>
                <a:ea typeface="+mn-ea"/>
                <a:cs typeface="+mn-cs"/>
              </a:rPr>
              <a:t>	</a:t>
            </a:r>
            <a:r>
              <a:rPr lang="en-GB" sz="4000" u="sng" dirty="0">
                <a:solidFill>
                  <a:schemeClr val="tx1"/>
                </a:solidFill>
                <a:effectLst/>
                <a:latin typeface="+mn-lt"/>
                <a:ea typeface="+mn-ea"/>
                <a:cs typeface="+mn-cs"/>
              </a:rPr>
              <a:t>What </a:t>
            </a:r>
            <a:r>
              <a:rPr lang="en-GB" sz="4000" u="sng" dirty="0">
                <a:solidFill>
                  <a:schemeClr val="tx1"/>
                </a:solidFill>
                <a:effectLst/>
                <a:latin typeface="+mn-lt"/>
                <a:ea typeface="+mn-ea"/>
                <a:cs typeface="+mn-cs"/>
              </a:rPr>
              <a:t>was the Nile like in ancient times?</a:t>
            </a:r>
          </a:p>
        </p:txBody>
      </p:sp>
      <p:sp>
        <p:nvSpPr>
          <p:cNvPr id="6" name="Rectangle 5"/>
          <p:cNvSpPr/>
          <p:nvPr/>
        </p:nvSpPr>
        <p:spPr>
          <a:xfrm>
            <a:off x="324679" y="1667253"/>
            <a:ext cx="11867321" cy="646331"/>
          </a:xfrm>
          <a:prstGeom prst="rect">
            <a:avLst/>
          </a:prstGeom>
        </p:spPr>
        <p:txBody>
          <a:bodyPr wrap="square">
            <a:spAutoFit/>
          </a:bodyPr>
          <a:lstStyle/>
          <a:p>
            <a:pPr marL="285750" indent="-285750">
              <a:buFont typeface="Arial" panose="020B0604020202020204" pitchFamily="34" charset="0"/>
              <a:buChar char="•"/>
            </a:pPr>
            <a:r>
              <a:rPr lang="en-GB" dirty="0"/>
              <a:t>The Nile has played </a:t>
            </a:r>
            <a:r>
              <a:rPr lang="en-GB" dirty="0" smtClean="0"/>
              <a:t>an important part </a:t>
            </a:r>
            <a:r>
              <a:rPr lang="en-GB" dirty="0"/>
              <a:t>in the creation of Egypt, a process which started about five million years ago when the river began to flow northwards into </a:t>
            </a:r>
            <a:r>
              <a:rPr lang="en-GB" dirty="0" smtClean="0"/>
              <a:t>Egypt.</a:t>
            </a:r>
            <a:endParaRPr lang="en-GB" dirty="0"/>
          </a:p>
        </p:txBody>
      </p:sp>
      <p:sp>
        <p:nvSpPr>
          <p:cNvPr id="7" name="Rectangle 6"/>
          <p:cNvSpPr/>
          <p:nvPr/>
        </p:nvSpPr>
        <p:spPr>
          <a:xfrm>
            <a:off x="324679" y="2479168"/>
            <a:ext cx="11509233" cy="646331"/>
          </a:xfrm>
          <a:prstGeom prst="rect">
            <a:avLst/>
          </a:prstGeom>
        </p:spPr>
        <p:txBody>
          <a:bodyPr wrap="square">
            <a:spAutoFit/>
          </a:bodyPr>
          <a:lstStyle/>
          <a:p>
            <a:pPr marL="285750" indent="-285750">
              <a:buFont typeface="Arial" panose="020B0604020202020204" pitchFamily="34" charset="0"/>
              <a:buChar char="•"/>
            </a:pPr>
            <a:r>
              <a:rPr lang="en-GB" dirty="0"/>
              <a:t>The Milky Way was considered a </a:t>
            </a:r>
            <a:r>
              <a:rPr lang="en-GB" dirty="0" smtClean="0"/>
              <a:t> </a:t>
            </a:r>
            <a:r>
              <a:rPr lang="en-GB" dirty="0"/>
              <a:t>mirror of the Nile and it was believed the sun god Ra drove his ship across it</a:t>
            </a:r>
            <a:r>
              <a:rPr lang="en-GB" dirty="0" smtClean="0"/>
              <a:t>.</a:t>
            </a:r>
            <a:endParaRPr lang="en-GB" dirty="0"/>
          </a:p>
        </p:txBody>
      </p:sp>
      <p:sp>
        <p:nvSpPr>
          <p:cNvPr id="8" name="Rectangle 7"/>
          <p:cNvSpPr/>
          <p:nvPr/>
        </p:nvSpPr>
        <p:spPr>
          <a:xfrm>
            <a:off x="324679" y="3447366"/>
            <a:ext cx="5579164" cy="1200329"/>
          </a:xfrm>
          <a:prstGeom prst="rect">
            <a:avLst/>
          </a:prstGeom>
        </p:spPr>
        <p:txBody>
          <a:bodyPr wrap="square">
            <a:spAutoFit/>
          </a:bodyPr>
          <a:lstStyle/>
          <a:p>
            <a:pPr marL="285750" indent="-285750">
              <a:buFont typeface="Arial" panose="020B0604020202020204" pitchFamily="34" charset="0"/>
              <a:buChar char="•"/>
            </a:pPr>
            <a:r>
              <a:rPr lang="en-GB" dirty="0"/>
              <a:t>Besides swimming, the people enjoyed water </a:t>
            </a:r>
            <a:r>
              <a:rPr lang="en-GB" dirty="0" smtClean="0"/>
              <a:t>jousting, </a:t>
            </a:r>
            <a:r>
              <a:rPr lang="en-GB" dirty="0"/>
              <a:t>in which two-man teams in canoes, a </a:t>
            </a:r>
            <a:r>
              <a:rPr lang="en-GB" dirty="0" smtClean="0"/>
              <a:t>fighter and </a:t>
            </a:r>
            <a:r>
              <a:rPr lang="en-GB" dirty="0"/>
              <a:t>a </a:t>
            </a:r>
            <a:r>
              <a:rPr lang="en-GB" dirty="0" smtClean="0"/>
              <a:t>rower, would </a:t>
            </a:r>
            <a:r>
              <a:rPr lang="en-GB" dirty="0"/>
              <a:t>compete trying to knock each other's fighter out of the boat. </a:t>
            </a:r>
          </a:p>
        </p:txBody>
      </p:sp>
      <p:sp>
        <p:nvSpPr>
          <p:cNvPr id="9" name="Rectangle 8"/>
          <p:cNvSpPr/>
          <p:nvPr/>
        </p:nvSpPr>
        <p:spPr>
          <a:xfrm>
            <a:off x="324679" y="4904168"/>
            <a:ext cx="5476179" cy="369332"/>
          </a:xfrm>
          <a:prstGeom prst="rect">
            <a:avLst/>
          </a:prstGeom>
        </p:spPr>
        <p:txBody>
          <a:bodyPr wrap="none">
            <a:spAutoFit/>
          </a:bodyPr>
          <a:lstStyle/>
          <a:p>
            <a:pPr marL="285750" indent="-285750">
              <a:buFont typeface="Arial" panose="020B0604020202020204" pitchFamily="34" charset="0"/>
              <a:buChar char="•"/>
            </a:pPr>
            <a:r>
              <a:rPr lang="en-GB" dirty="0" smtClean="0"/>
              <a:t>Another </a:t>
            </a:r>
            <a:r>
              <a:rPr lang="en-GB" dirty="0"/>
              <a:t>popular river sport was boat </a:t>
            </a:r>
            <a:r>
              <a:rPr lang="en-GB" dirty="0" smtClean="0"/>
              <a:t>racing.</a:t>
            </a:r>
            <a:endParaRPr lang="en-GB" dirty="0"/>
          </a:p>
        </p:txBody>
      </p:sp>
      <p:sp>
        <p:nvSpPr>
          <p:cNvPr id="10" name="Rectangle 9"/>
          <p:cNvSpPr/>
          <p:nvPr/>
        </p:nvSpPr>
        <p:spPr>
          <a:xfrm>
            <a:off x="296376" y="5373540"/>
            <a:ext cx="5706859" cy="923330"/>
          </a:xfrm>
          <a:prstGeom prst="rect">
            <a:avLst/>
          </a:prstGeom>
        </p:spPr>
        <p:txBody>
          <a:bodyPr wrap="square">
            <a:spAutoFit/>
          </a:bodyPr>
          <a:lstStyle/>
          <a:p>
            <a:pPr marL="285750" indent="-285750">
              <a:buFont typeface="Arial" panose="020B0604020202020204" pitchFamily="34" charset="0"/>
              <a:buChar char="•"/>
            </a:pPr>
            <a:r>
              <a:rPr lang="en-GB" dirty="0"/>
              <a:t>The </a:t>
            </a:r>
            <a:r>
              <a:rPr lang="en-GB" dirty="0" smtClean="0"/>
              <a:t>Nile </a:t>
            </a:r>
            <a:r>
              <a:rPr lang="en-GB" dirty="0"/>
              <a:t>River </a:t>
            </a:r>
            <a:r>
              <a:rPr lang="en-GB" dirty="0" smtClean="0"/>
              <a:t>has </a:t>
            </a:r>
            <a:r>
              <a:rPr lang="en-GB" dirty="0"/>
              <a:t>nourished the fertile valleys of </a:t>
            </a:r>
            <a:r>
              <a:rPr lang="en-GB" dirty="0" smtClean="0"/>
              <a:t>Africa </a:t>
            </a:r>
            <a:r>
              <a:rPr lang="en-GB" dirty="0"/>
              <a:t>for millions of years, and is still important for </a:t>
            </a:r>
            <a:r>
              <a:rPr lang="en-GB" dirty="0" smtClean="0"/>
              <a:t>transportation.</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0858" y="3158484"/>
            <a:ext cx="6185504" cy="29784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2249827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5A6EA015-4E7D-4077-B5B2-153BD6B36CF1}"/>
              </a:ext>
            </a:extLst>
          </p:cNvPr>
          <p:cNvSpPr txBox="1"/>
          <p:nvPr/>
        </p:nvSpPr>
        <p:spPr>
          <a:xfrm>
            <a:off x="1" y="89454"/>
            <a:ext cx="12324522" cy="1754326"/>
          </a:xfrm>
          <a:prstGeom prst="rect">
            <a:avLst/>
          </a:prstGeom>
          <a:noFill/>
        </p:spPr>
        <p:txBody>
          <a:bodyPr wrap="square" rtlCol="0">
            <a:spAutoFit/>
          </a:bodyPr>
          <a:lstStyle/>
          <a:p>
            <a:r>
              <a:rPr lang="en-GB" sz="5400" u="sng" dirty="0"/>
              <a:t>Physical </a:t>
            </a:r>
            <a:r>
              <a:rPr lang="en-GB" sz="5400" u="sng" dirty="0" smtClean="0"/>
              <a:t>features </a:t>
            </a:r>
            <a:r>
              <a:rPr lang="en-GB" sz="5400" u="sng" dirty="0"/>
              <a:t>and human effects</a:t>
            </a:r>
          </a:p>
          <a:p>
            <a:endParaRPr lang="en-GB" dirty="0"/>
          </a:p>
          <a:p>
            <a:endParaRPr lang="en-GB" dirty="0"/>
          </a:p>
          <a:p>
            <a:endParaRPr lang="en-GB" dirty="0"/>
          </a:p>
        </p:txBody>
      </p:sp>
      <p:sp>
        <p:nvSpPr>
          <p:cNvPr id="3" name="Rectangle 2"/>
          <p:cNvSpPr/>
          <p:nvPr/>
        </p:nvSpPr>
        <p:spPr>
          <a:xfrm>
            <a:off x="159026" y="1619491"/>
            <a:ext cx="10177670" cy="2862322"/>
          </a:xfrm>
          <a:prstGeom prst="rect">
            <a:avLst/>
          </a:prstGeom>
        </p:spPr>
        <p:txBody>
          <a:bodyPr wrap="square">
            <a:spAutoFit/>
          </a:bodyPr>
          <a:lstStyle/>
          <a:p>
            <a:pPr marL="285750" indent="-285750">
              <a:buFont typeface="Arial" panose="020B0604020202020204" pitchFamily="34" charset="0"/>
              <a:buChar char="•"/>
            </a:pPr>
            <a:r>
              <a:rPr lang="en-GB" dirty="0" smtClean="0"/>
              <a:t>The most important thing the Nile provided to the Ancient Egyptians was fertile land. Most of Egypt is desert, but along the Nile River the soil is rich and good for growing crops. This meant that the</a:t>
            </a:r>
            <a:r>
              <a:rPr lang="en-GB" dirty="0"/>
              <a:t> </a:t>
            </a:r>
            <a:r>
              <a:rPr lang="en-GB" dirty="0" smtClean="0"/>
              <a:t>Nile</a:t>
            </a:r>
            <a:r>
              <a:rPr lang="en-GB" dirty="0"/>
              <a:t> was the source of life for the </a:t>
            </a:r>
            <a:r>
              <a:rPr lang="en-GB" dirty="0" smtClean="0"/>
              <a:t>Egyptians. </a:t>
            </a:r>
            <a:r>
              <a:rPr lang="en-GB" dirty="0"/>
              <a:t>They planted different crops such as wheat, flax and </a:t>
            </a:r>
            <a:r>
              <a:rPr lang="en-GB" dirty="0" smtClean="0"/>
              <a:t>others along </a:t>
            </a:r>
            <a:r>
              <a:rPr lang="en-GB" dirty="0"/>
              <a:t>its banks and in the </a:t>
            </a:r>
            <a:r>
              <a:rPr lang="en-GB" dirty="0" smtClean="0"/>
              <a:t>delta as well.</a:t>
            </a:r>
          </a:p>
          <a:p>
            <a:pPr marL="285750" indent="-285750">
              <a:buFont typeface="Arial" panose="020B0604020202020204" pitchFamily="34" charset="0"/>
              <a:buChar char="•"/>
            </a:pPr>
            <a:endParaRPr lang="en-GB" dirty="0" smtClean="0"/>
          </a:p>
          <a:p>
            <a:pPr marL="285750" indent="-285750">
              <a:buFont typeface="Arial" panose="020B0604020202020204" pitchFamily="34" charset="0"/>
              <a:buChar char="•"/>
            </a:pPr>
            <a:r>
              <a:rPr lang="en-GB" dirty="0"/>
              <a:t>Today, the river continues to serve as a source of irrigation, as well as an important transportation and trade </a:t>
            </a:r>
            <a:r>
              <a:rPr lang="en-GB" dirty="0" smtClean="0"/>
              <a:t>route.</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smtClean="0"/>
          </a:p>
          <a:p>
            <a:pPr marL="285750" indent="-285750">
              <a:buFont typeface="Arial" panose="020B0604020202020204" pitchFamily="34" charset="0"/>
              <a:buChar char="•"/>
            </a:pPr>
            <a:r>
              <a:rPr lang="en-GB" dirty="0" smtClean="0"/>
              <a:t>.</a:t>
            </a:r>
            <a:endParaRPr lang="en-GB" dirty="0"/>
          </a:p>
        </p:txBody>
      </p:sp>
      <p:sp>
        <p:nvSpPr>
          <p:cNvPr id="6" name="Rectangle 5"/>
          <p:cNvSpPr/>
          <p:nvPr/>
        </p:nvSpPr>
        <p:spPr>
          <a:xfrm>
            <a:off x="159026" y="3861204"/>
            <a:ext cx="11042374" cy="923330"/>
          </a:xfrm>
          <a:prstGeom prst="rect">
            <a:avLst/>
          </a:prstGeom>
        </p:spPr>
        <p:txBody>
          <a:bodyPr wrap="square">
            <a:spAutoFit/>
          </a:bodyPr>
          <a:lstStyle/>
          <a:p>
            <a:pPr marL="285750" indent="-285750">
              <a:buFont typeface="Arial" panose="020B0604020202020204" pitchFamily="34" charset="0"/>
              <a:buChar char="•"/>
            </a:pPr>
            <a:r>
              <a:rPr lang="en-GB" dirty="0" smtClean="0"/>
              <a:t>One </a:t>
            </a:r>
            <a:r>
              <a:rPr lang="en-GB" dirty="0"/>
              <a:t>human impact </a:t>
            </a:r>
            <a:r>
              <a:rPr lang="en-GB" dirty="0" smtClean="0"/>
              <a:t>today, on </a:t>
            </a:r>
            <a:r>
              <a:rPr lang="en-GB" dirty="0"/>
              <a:t>the Nile River is that of pollution. Sewage has been dumped into the river </a:t>
            </a:r>
            <a:r>
              <a:rPr lang="en-GB" dirty="0" smtClean="0"/>
              <a:t>by local residents as </a:t>
            </a:r>
            <a:r>
              <a:rPr lang="en-GB" dirty="0"/>
              <a:t>a result of poor sanitation. The food </a:t>
            </a:r>
            <a:r>
              <a:rPr lang="en-GB" dirty="0" smtClean="0"/>
              <a:t>surrounding </a:t>
            </a:r>
            <a:r>
              <a:rPr lang="en-GB" dirty="0"/>
              <a:t>the area </a:t>
            </a:r>
            <a:r>
              <a:rPr lang="en-GB" dirty="0" smtClean="0"/>
              <a:t>is treated by different </a:t>
            </a:r>
            <a:r>
              <a:rPr lang="en-GB" dirty="0"/>
              <a:t>chemicals which have great impact on the </a:t>
            </a:r>
            <a:r>
              <a:rPr lang="en-GB" dirty="0" smtClean="0"/>
              <a:t>river’s level of water pollution.</a:t>
            </a:r>
            <a:endParaRPr lang="en-GB"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246199"/>
            <a:ext cx="2495550" cy="1611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95550" y="5246201"/>
            <a:ext cx="2495550" cy="16117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91100" y="5271679"/>
            <a:ext cx="2619375" cy="15863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5"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10473" y="5271679"/>
            <a:ext cx="2466975" cy="15863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7" name="Picture 7" descr="Irrigation in the Nile valley — Steemit"/>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077448" y="5271679"/>
            <a:ext cx="2114552" cy="15902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4617886"/>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5A6EA015-4E7D-4077-B5B2-153BD6B36CF1}"/>
              </a:ext>
            </a:extLst>
          </p:cNvPr>
          <p:cNvSpPr txBox="1"/>
          <p:nvPr/>
        </p:nvSpPr>
        <p:spPr>
          <a:xfrm>
            <a:off x="1033672" y="178902"/>
            <a:ext cx="10078276" cy="1015663"/>
          </a:xfrm>
          <a:prstGeom prst="rect">
            <a:avLst/>
          </a:prstGeom>
          <a:noFill/>
        </p:spPr>
        <p:txBody>
          <a:bodyPr wrap="square" rtlCol="0">
            <a:spAutoFit/>
          </a:bodyPr>
          <a:lstStyle/>
          <a:p>
            <a:r>
              <a:rPr lang="en-GB" sz="6000" u="sng" dirty="0" smtClean="0"/>
              <a:t>Characteristics </a:t>
            </a:r>
            <a:r>
              <a:rPr lang="en-GB" sz="6000" u="sng" dirty="0"/>
              <a:t>of the River</a:t>
            </a:r>
          </a:p>
        </p:txBody>
      </p:sp>
      <p:sp>
        <p:nvSpPr>
          <p:cNvPr id="4" name="Rectangle 3"/>
          <p:cNvSpPr/>
          <p:nvPr/>
        </p:nvSpPr>
        <p:spPr>
          <a:xfrm>
            <a:off x="655983" y="2117895"/>
            <a:ext cx="9710530" cy="923330"/>
          </a:xfrm>
          <a:prstGeom prst="rect">
            <a:avLst/>
          </a:prstGeom>
        </p:spPr>
        <p:txBody>
          <a:bodyPr wrap="square">
            <a:spAutoFit/>
          </a:bodyPr>
          <a:lstStyle/>
          <a:p>
            <a:pPr marL="285750" indent="-285750">
              <a:buFont typeface="Arial" panose="020B0604020202020204" pitchFamily="34" charset="0"/>
              <a:buChar char="•"/>
            </a:pPr>
            <a:r>
              <a:rPr lang="en-GB" dirty="0"/>
              <a:t>The Nile river is filled with narrow cliffs, boulders, and wild rapids </a:t>
            </a:r>
            <a:r>
              <a:rPr lang="en-GB" dirty="0" smtClean="0"/>
              <a:t>.</a:t>
            </a:r>
            <a:r>
              <a:rPr lang="en-GB" dirty="0"/>
              <a:t> It runs through a narrow, green valley of Egypt and then branches out over an area of </a:t>
            </a:r>
            <a:r>
              <a:rPr lang="en-GB" dirty="0" smtClean="0"/>
              <a:t>soil </a:t>
            </a:r>
            <a:r>
              <a:rPr lang="en-GB" dirty="0"/>
              <a:t>at the </a:t>
            </a:r>
            <a:r>
              <a:rPr lang="en-GB" dirty="0" smtClean="0"/>
              <a:t>Mediterranean Sea.</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06863" y="3159125"/>
            <a:ext cx="3902075" cy="371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10"/>
          <p:cNvSpPr/>
          <p:nvPr/>
        </p:nvSpPr>
        <p:spPr>
          <a:xfrm>
            <a:off x="526774" y="2569196"/>
            <a:ext cx="6096000" cy="369332"/>
          </a:xfrm>
          <a:prstGeom prst="rect">
            <a:avLst/>
          </a:prstGeom>
        </p:spPr>
        <p:txBody>
          <a:bodyPr>
            <a:spAutoFit/>
          </a:bodyPr>
          <a:lstStyle/>
          <a:p>
            <a:r>
              <a:rPr lang="en-GB" dirty="0" smtClean="0"/>
              <a:t>.</a:t>
            </a:r>
            <a:endParaRPr lang="en-GB" dirty="0"/>
          </a:p>
        </p:txBody>
      </p:sp>
      <p:sp>
        <p:nvSpPr>
          <p:cNvPr id="12" name="Rectangle 11"/>
          <p:cNvSpPr/>
          <p:nvPr/>
        </p:nvSpPr>
        <p:spPr>
          <a:xfrm>
            <a:off x="655983" y="1194565"/>
            <a:ext cx="9819860" cy="923330"/>
          </a:xfrm>
          <a:prstGeom prst="rect">
            <a:avLst/>
          </a:prstGeom>
        </p:spPr>
        <p:txBody>
          <a:bodyPr wrap="square">
            <a:spAutoFit/>
          </a:bodyPr>
          <a:lstStyle/>
          <a:p>
            <a:pPr marL="285750" indent="-285750">
              <a:buFont typeface="Arial" panose="020B0604020202020204" pitchFamily="34" charset="0"/>
              <a:buChar char="•"/>
            </a:pPr>
            <a:r>
              <a:rPr lang="en-GB" dirty="0"/>
              <a:t>The Nile River is the reason that the ancient Egyptians developed their civilization. The surrounding areas of Egypt are desert and the Nile River brought water and rich soil that could be used to grow </a:t>
            </a:r>
            <a:r>
              <a:rPr lang="en-GB" dirty="0" smtClean="0"/>
              <a:t>crops.</a:t>
            </a:r>
            <a:endParaRPr lang="en-GB" dirty="0"/>
          </a:p>
        </p:txBody>
      </p:sp>
      <p:sp>
        <p:nvSpPr>
          <p:cNvPr id="13" name="Rectangle 12"/>
          <p:cNvSpPr/>
          <p:nvPr/>
        </p:nvSpPr>
        <p:spPr>
          <a:xfrm>
            <a:off x="710648" y="3061654"/>
            <a:ext cx="8304143" cy="369332"/>
          </a:xfrm>
          <a:prstGeom prst="rect">
            <a:avLst/>
          </a:prstGeom>
        </p:spPr>
        <p:txBody>
          <a:bodyPr wrap="square">
            <a:spAutoFit/>
          </a:bodyPr>
          <a:lstStyle/>
          <a:p>
            <a:pPr marL="285750" indent="-285750">
              <a:buFont typeface="Arial" panose="020B0604020202020204" pitchFamily="34" charset="0"/>
              <a:buChar char="•"/>
            </a:pPr>
            <a:r>
              <a:rPr lang="en-GB" dirty="0"/>
              <a:t>In Egypt, the River Nile creates a fertile green </a:t>
            </a:r>
            <a:r>
              <a:rPr lang="en-GB" dirty="0" smtClean="0"/>
              <a:t>valley </a:t>
            </a:r>
            <a:r>
              <a:rPr lang="en-GB" dirty="0"/>
              <a:t>across the </a:t>
            </a:r>
            <a:r>
              <a:rPr lang="en-GB" dirty="0" smtClean="0"/>
              <a:t>desert.</a:t>
            </a:r>
            <a:endParaRPr lang="en-GB" dirty="0"/>
          </a:p>
        </p:txBody>
      </p:sp>
      <p:sp>
        <p:nvSpPr>
          <p:cNvPr id="15" name="Rectangle 14"/>
          <p:cNvSpPr/>
          <p:nvPr/>
        </p:nvSpPr>
        <p:spPr>
          <a:xfrm>
            <a:off x="710648" y="3530600"/>
            <a:ext cx="10533822" cy="646331"/>
          </a:xfrm>
          <a:prstGeom prst="rect">
            <a:avLst/>
          </a:prstGeom>
        </p:spPr>
        <p:txBody>
          <a:bodyPr wrap="square">
            <a:spAutoFit/>
          </a:bodyPr>
          <a:lstStyle/>
          <a:p>
            <a:pPr marL="285750" indent="-285750">
              <a:buFont typeface="Arial" panose="020B0604020202020204" pitchFamily="34" charset="0"/>
              <a:buChar char="•"/>
            </a:pPr>
            <a:r>
              <a:rPr lang="en-GB" dirty="0"/>
              <a:t> </a:t>
            </a:r>
            <a:r>
              <a:rPr lang="en-GB" dirty="0" smtClean="0"/>
              <a:t>The average depth of the Nile is between 8 and11m. </a:t>
            </a:r>
            <a:r>
              <a:rPr lang="en-GB" dirty="0"/>
              <a:t>L</a:t>
            </a:r>
            <a:r>
              <a:rPr lang="en-GB" dirty="0" smtClean="0"/>
              <a:t>arge ships cannot use it as it is not deep enough, however smaller </a:t>
            </a:r>
            <a:r>
              <a:rPr lang="en-GB" dirty="0"/>
              <a:t>cruise </a:t>
            </a:r>
            <a:r>
              <a:rPr lang="en-GB" dirty="0" smtClean="0"/>
              <a:t>boats I can</a:t>
            </a:r>
            <a:r>
              <a:rPr lang="en-GB" dirty="0"/>
              <a:t>.</a:t>
            </a:r>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8416" y="4472609"/>
            <a:ext cx="11933583" cy="18945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6745314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5A6EA015-4E7D-4077-B5B2-153BD6B36CF1}"/>
              </a:ext>
            </a:extLst>
          </p:cNvPr>
          <p:cNvSpPr txBox="1"/>
          <p:nvPr/>
        </p:nvSpPr>
        <p:spPr>
          <a:xfrm>
            <a:off x="79514" y="148712"/>
            <a:ext cx="11986590" cy="923330"/>
          </a:xfrm>
          <a:prstGeom prst="rect">
            <a:avLst/>
          </a:prstGeom>
          <a:noFill/>
        </p:spPr>
        <p:txBody>
          <a:bodyPr wrap="square" rtlCol="0">
            <a:spAutoFit/>
          </a:bodyPr>
          <a:lstStyle/>
          <a:p>
            <a:r>
              <a:rPr lang="en-GB" sz="3600" u="sng" dirty="0"/>
              <a:t>How has the land use/patterns changed over time?</a:t>
            </a:r>
          </a:p>
          <a:p>
            <a:endParaRPr lang="en-GB" dirty="0"/>
          </a:p>
        </p:txBody>
      </p:sp>
      <p:sp>
        <p:nvSpPr>
          <p:cNvPr id="4" name="Content Placeholder 3">
            <a:extLst>
              <a:ext uri="{FF2B5EF4-FFF2-40B4-BE49-F238E27FC236}">
                <a16:creationId xmlns:a16="http://schemas.microsoft.com/office/drawing/2014/main" xmlns="" id="{05D676E6-C16C-43A6-B912-EBC200D7FD1E}"/>
              </a:ext>
            </a:extLst>
          </p:cNvPr>
          <p:cNvSpPr>
            <a:spLocks noGrp="1"/>
          </p:cNvSpPr>
          <p:nvPr>
            <p:ph sz="half" idx="1"/>
          </p:nvPr>
        </p:nvSpPr>
        <p:spPr>
          <a:xfrm>
            <a:off x="745058" y="851590"/>
            <a:ext cx="5181600" cy="2478018"/>
          </a:xfrm>
        </p:spPr>
        <p:txBody>
          <a:bodyPr>
            <a:normAutofit fontScale="77500" lnSpcReduction="20000"/>
          </a:bodyPr>
          <a:lstStyle/>
          <a:p>
            <a:r>
              <a:rPr lang="en-US" dirty="0"/>
              <a:t>In Egypt, the River Nile creates a fertile green valley across the desert. It was by the banks of the river that one of the oldest civilizations in the world began. The ancient Egyptians lived and farmed along the Nile, using the soil to produce food for themselves and their animals. </a:t>
            </a:r>
            <a:endParaRPr lang="en-GB" dirty="0"/>
          </a:p>
        </p:txBody>
      </p:sp>
      <p:sp>
        <p:nvSpPr>
          <p:cNvPr id="5" name="Content Placeholder 4">
            <a:extLst>
              <a:ext uri="{FF2B5EF4-FFF2-40B4-BE49-F238E27FC236}">
                <a16:creationId xmlns:a16="http://schemas.microsoft.com/office/drawing/2014/main" xmlns="" id="{A9188726-E427-41D2-B2F8-057B337FFD8D}"/>
              </a:ext>
            </a:extLst>
          </p:cNvPr>
          <p:cNvSpPr>
            <a:spLocks noGrp="1"/>
          </p:cNvSpPr>
          <p:nvPr>
            <p:ph sz="half" idx="2"/>
          </p:nvPr>
        </p:nvSpPr>
        <p:spPr>
          <a:xfrm>
            <a:off x="6277113" y="847795"/>
            <a:ext cx="5384800" cy="2551388"/>
          </a:xfrm>
        </p:spPr>
        <p:txBody>
          <a:bodyPr>
            <a:normAutofit fontScale="77500" lnSpcReduction="20000"/>
          </a:bodyPr>
          <a:lstStyle/>
          <a:p>
            <a:r>
              <a:rPr lang="en-GB" dirty="0"/>
              <a:t> In ancient times, the Nile protected Egypt from outside armies. The cataracts blocked enemy boats from reaching Egypt since large ships could only travel the last 650 miles. The delta marshes offered no </a:t>
            </a:r>
            <a:r>
              <a:rPr lang="en-GB" dirty="0" smtClean="0"/>
              <a:t>harbours </a:t>
            </a:r>
            <a:r>
              <a:rPr lang="en-GB" dirty="0"/>
              <a:t>for invaders. The deserts also kept armies away because of the heat.</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515" y="2951923"/>
            <a:ext cx="10823712" cy="34588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2027582" y="3044929"/>
            <a:ext cx="1311965" cy="523220"/>
          </a:xfrm>
          <a:prstGeom prst="rect">
            <a:avLst/>
          </a:prstGeom>
          <a:noFill/>
        </p:spPr>
        <p:txBody>
          <a:bodyPr wrap="square" rtlCol="0">
            <a:spAutoFit/>
          </a:bodyPr>
          <a:lstStyle/>
          <a:p>
            <a:r>
              <a:rPr lang="en-GB" sz="2800" u="sng" dirty="0" smtClean="0">
                <a:solidFill>
                  <a:schemeClr val="bg1"/>
                </a:solidFill>
              </a:rPr>
              <a:t>Before</a:t>
            </a:r>
            <a:endParaRPr lang="en-GB" sz="2800" u="sng" dirty="0">
              <a:solidFill>
                <a:schemeClr val="bg1"/>
              </a:solidFill>
            </a:endParaRPr>
          </a:p>
        </p:txBody>
      </p:sp>
      <p:sp>
        <p:nvSpPr>
          <p:cNvPr id="6" name="TextBox 5"/>
          <p:cNvSpPr txBox="1"/>
          <p:nvPr/>
        </p:nvSpPr>
        <p:spPr>
          <a:xfrm>
            <a:off x="7851912" y="3064808"/>
            <a:ext cx="1113183" cy="523220"/>
          </a:xfrm>
          <a:prstGeom prst="rect">
            <a:avLst/>
          </a:prstGeom>
          <a:noFill/>
        </p:spPr>
        <p:txBody>
          <a:bodyPr wrap="square" rtlCol="0">
            <a:spAutoFit/>
          </a:bodyPr>
          <a:lstStyle/>
          <a:p>
            <a:r>
              <a:rPr lang="en-GB" sz="2800" u="sng" dirty="0" smtClean="0">
                <a:solidFill>
                  <a:schemeClr val="bg1"/>
                </a:solidFill>
              </a:rPr>
              <a:t>After</a:t>
            </a:r>
            <a:endParaRPr lang="en-GB" sz="2800" u="sng" dirty="0">
              <a:solidFill>
                <a:schemeClr val="bg1"/>
              </a:solidFill>
            </a:endParaRPr>
          </a:p>
        </p:txBody>
      </p:sp>
    </p:spTree>
    <p:extLst>
      <p:ext uri="{BB962C8B-B14F-4D97-AF65-F5344CB8AC3E}">
        <p14:creationId xmlns:p14="http://schemas.microsoft.com/office/powerpoint/2010/main" val="142963506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5A6EA015-4E7D-4077-B5B2-153BD6B36CF1}"/>
              </a:ext>
            </a:extLst>
          </p:cNvPr>
          <p:cNvSpPr txBox="1"/>
          <p:nvPr/>
        </p:nvSpPr>
        <p:spPr>
          <a:xfrm>
            <a:off x="526775" y="139148"/>
            <a:ext cx="10873408" cy="1631216"/>
          </a:xfrm>
          <a:prstGeom prst="rect">
            <a:avLst/>
          </a:prstGeom>
          <a:noFill/>
        </p:spPr>
        <p:txBody>
          <a:bodyPr wrap="square" rtlCol="0">
            <a:spAutoFit/>
          </a:bodyPr>
          <a:lstStyle/>
          <a:p>
            <a:r>
              <a:rPr lang="en-GB" sz="4000" u="sng" dirty="0"/>
              <a:t>Who and how do people use the Nile and its </a:t>
            </a:r>
            <a:r>
              <a:rPr lang="en-GB" sz="4000" u="sng" dirty="0" smtClean="0"/>
              <a:t>surrounding areas?</a:t>
            </a:r>
            <a:endParaRPr lang="en-GB" sz="4000" u="sng" dirty="0"/>
          </a:p>
          <a:p>
            <a:endParaRPr lang="en-GB" sz="2000" dirty="0"/>
          </a:p>
        </p:txBody>
      </p:sp>
      <p:sp>
        <p:nvSpPr>
          <p:cNvPr id="3" name="TextBox 2"/>
          <p:cNvSpPr txBox="1"/>
          <p:nvPr/>
        </p:nvSpPr>
        <p:spPr>
          <a:xfrm>
            <a:off x="437323" y="1898374"/>
            <a:ext cx="4134678" cy="1015663"/>
          </a:xfrm>
          <a:prstGeom prst="rect">
            <a:avLst/>
          </a:prstGeom>
          <a:noFill/>
        </p:spPr>
        <p:txBody>
          <a:bodyPr wrap="square" rtlCol="0">
            <a:spAutoFit/>
          </a:bodyPr>
          <a:lstStyle/>
          <a:p>
            <a:pPr marL="285750" indent="-285750">
              <a:buFont typeface="Arial" panose="020B0604020202020204" pitchFamily="34" charset="0"/>
              <a:buChar char="•"/>
            </a:pPr>
            <a:r>
              <a:rPr lang="en-GB" sz="2000" dirty="0" smtClean="0"/>
              <a:t>Ancient Egyptians used to live near the Nile but now ordinary people live near it. </a:t>
            </a:r>
            <a:endParaRPr lang="en-GB" sz="2000" dirty="0"/>
          </a:p>
        </p:txBody>
      </p:sp>
      <p:sp>
        <p:nvSpPr>
          <p:cNvPr id="4" name="TextBox 3"/>
          <p:cNvSpPr txBox="1"/>
          <p:nvPr/>
        </p:nvSpPr>
        <p:spPr>
          <a:xfrm>
            <a:off x="4562063" y="1810120"/>
            <a:ext cx="7484165" cy="1015663"/>
          </a:xfrm>
          <a:prstGeom prst="rect">
            <a:avLst/>
          </a:prstGeom>
          <a:noFill/>
        </p:spPr>
        <p:txBody>
          <a:bodyPr wrap="square" rtlCol="0">
            <a:spAutoFit/>
          </a:bodyPr>
          <a:lstStyle/>
          <a:p>
            <a:pPr marL="342900" indent="-342900">
              <a:buFont typeface="Arial" panose="020B0604020202020204" pitchFamily="34" charset="0"/>
              <a:buChar char="•"/>
            </a:pPr>
            <a:r>
              <a:rPr lang="en-GB" sz="2000" dirty="0" smtClean="0"/>
              <a:t>People use the river Nile in many different ways such as</a:t>
            </a:r>
            <a:r>
              <a:rPr lang="en-GB" sz="2000" smtClean="0"/>
              <a:t>: fishing [</a:t>
            </a:r>
            <a:r>
              <a:rPr lang="en-GB" sz="2000" dirty="0" smtClean="0"/>
              <a:t>a food source], drinking</a:t>
            </a:r>
            <a:r>
              <a:rPr lang="en-GB" sz="2000" smtClean="0"/>
              <a:t>, swimming [</a:t>
            </a:r>
            <a:r>
              <a:rPr lang="en-GB" sz="2000" dirty="0" smtClean="0"/>
              <a:t>a leisure use], a trade route, growing crops [a farming use].</a:t>
            </a:r>
            <a:endParaRPr lang="en-GB" sz="20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6541" y="3188183"/>
            <a:ext cx="5119687" cy="36698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9270" y="3188183"/>
            <a:ext cx="7045811" cy="36698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6341422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5A6EA015-4E7D-4077-B5B2-153BD6B36CF1}"/>
              </a:ext>
            </a:extLst>
          </p:cNvPr>
          <p:cNvSpPr txBox="1"/>
          <p:nvPr/>
        </p:nvSpPr>
        <p:spPr>
          <a:xfrm>
            <a:off x="914400" y="516835"/>
            <a:ext cx="10734260" cy="1569660"/>
          </a:xfrm>
          <a:prstGeom prst="rect">
            <a:avLst/>
          </a:prstGeom>
          <a:noFill/>
        </p:spPr>
        <p:txBody>
          <a:bodyPr wrap="square" rtlCol="0">
            <a:spAutoFit/>
          </a:bodyPr>
          <a:lstStyle/>
          <a:p>
            <a:r>
              <a:rPr lang="en-GB" sz="6000" u="sng" dirty="0"/>
              <a:t>Facts about the River </a:t>
            </a:r>
            <a:r>
              <a:rPr lang="en-GB" sz="6000" u="sng" dirty="0" smtClean="0"/>
              <a:t>Lea</a:t>
            </a:r>
            <a:endParaRPr lang="en-GB" sz="6000" u="sng" dirty="0"/>
          </a:p>
          <a:p>
            <a:endParaRPr lang="en-GB" dirty="0"/>
          </a:p>
          <a:p>
            <a:endParaRPr lang="en-GB" dirty="0"/>
          </a:p>
        </p:txBody>
      </p:sp>
      <p:sp>
        <p:nvSpPr>
          <p:cNvPr id="7" name="Content Placeholder 6"/>
          <p:cNvSpPr>
            <a:spLocks noGrp="1"/>
          </p:cNvSpPr>
          <p:nvPr>
            <p:ph sz="half" idx="1"/>
          </p:nvPr>
        </p:nvSpPr>
        <p:spPr>
          <a:xfrm>
            <a:off x="546652" y="1739701"/>
            <a:ext cx="5181600" cy="4351338"/>
          </a:xfrm>
        </p:spPr>
        <p:txBody>
          <a:bodyPr>
            <a:normAutofit/>
          </a:bodyPr>
          <a:lstStyle/>
          <a:p>
            <a:pPr marL="64008" indent="0">
              <a:buNone/>
            </a:pPr>
            <a:r>
              <a:rPr lang="en-GB" sz="1600" dirty="0">
                <a:latin typeface="+mj-lt"/>
              </a:rPr>
              <a:t>The  </a:t>
            </a:r>
            <a:r>
              <a:rPr lang="en-GB" sz="1600" b="1" dirty="0">
                <a:latin typeface="+mj-lt"/>
              </a:rPr>
              <a:t>River Lea</a:t>
            </a:r>
            <a:r>
              <a:rPr lang="en-GB" sz="1600" dirty="0">
                <a:latin typeface="+mj-lt"/>
              </a:rPr>
              <a:t> is a river in </a:t>
            </a:r>
            <a:r>
              <a:rPr lang="en-GB" sz="1600" dirty="0" smtClean="0">
                <a:latin typeface="+mj-lt"/>
              </a:rPr>
              <a:t>England</a:t>
            </a:r>
            <a:r>
              <a:rPr lang="en-GB" sz="1600" dirty="0" smtClean="0">
                <a:latin typeface="+mj-lt"/>
              </a:rPr>
              <a:t>.</a:t>
            </a:r>
          </a:p>
          <a:p>
            <a:pPr marL="64008" indent="0">
              <a:buNone/>
            </a:pPr>
            <a:endParaRPr lang="en-GB" sz="1600" dirty="0" smtClean="0">
              <a:latin typeface="+mj-lt"/>
            </a:endParaRPr>
          </a:p>
          <a:p>
            <a:pPr marL="64008" indent="0">
              <a:buNone/>
            </a:pPr>
            <a:r>
              <a:rPr lang="en-GB" sz="1600" dirty="0" smtClean="0">
                <a:latin typeface="+mj-lt"/>
              </a:rPr>
              <a:t>The </a:t>
            </a:r>
            <a:r>
              <a:rPr lang="en-GB" sz="1600" dirty="0">
                <a:latin typeface="+mj-lt"/>
              </a:rPr>
              <a:t>R</a:t>
            </a:r>
            <a:r>
              <a:rPr lang="en-GB" sz="1600" dirty="0" smtClean="0">
                <a:latin typeface="+mj-lt"/>
              </a:rPr>
              <a:t>iver Lea </a:t>
            </a:r>
            <a:r>
              <a:rPr lang="en-GB" sz="1600" dirty="0">
                <a:latin typeface="+mj-lt"/>
              </a:rPr>
              <a:t>starts in the Chiltern Hills and </a:t>
            </a:r>
            <a:r>
              <a:rPr lang="en-GB" sz="1600" dirty="0" smtClean="0">
                <a:latin typeface="+mj-lt"/>
              </a:rPr>
              <a:t>ends </a:t>
            </a:r>
            <a:r>
              <a:rPr lang="en-GB" sz="1600" dirty="0">
                <a:latin typeface="+mj-lt"/>
              </a:rPr>
              <a:t>in the Celtic Sea </a:t>
            </a:r>
            <a:r>
              <a:rPr lang="en-GB" sz="1600" dirty="0" smtClean="0">
                <a:latin typeface="+mj-lt"/>
              </a:rPr>
              <a:t>It </a:t>
            </a:r>
            <a:r>
              <a:rPr lang="en-GB" sz="1600" dirty="0">
                <a:latin typeface="+mj-lt"/>
              </a:rPr>
              <a:t>flows for 46 miles (74 km) </a:t>
            </a:r>
            <a:r>
              <a:rPr lang="en-GB" sz="1600" dirty="0" smtClean="0">
                <a:latin typeface="+mj-lt"/>
              </a:rPr>
              <a:t>east. </a:t>
            </a:r>
          </a:p>
          <a:p>
            <a:pPr marL="64008" indent="0">
              <a:buNone/>
            </a:pPr>
            <a:endParaRPr lang="en-GB" sz="1600" dirty="0" smtClean="0"/>
          </a:p>
          <a:p>
            <a:pPr marL="64008" indent="0">
              <a:buNone/>
            </a:pPr>
            <a:r>
              <a:rPr lang="en-GB" sz="1600" dirty="0" smtClean="0"/>
              <a:t>In comparison, the </a:t>
            </a:r>
            <a:r>
              <a:rPr lang="en-GB" sz="1600" dirty="0"/>
              <a:t>Nile </a:t>
            </a:r>
            <a:r>
              <a:rPr lang="en-GB" sz="1600" dirty="0" smtClean="0"/>
              <a:t> </a:t>
            </a:r>
            <a:r>
              <a:rPr lang="en-GB" sz="1600" dirty="0"/>
              <a:t>is </a:t>
            </a:r>
            <a:r>
              <a:rPr lang="en-GB" sz="1600" dirty="0" smtClean="0"/>
              <a:t>l</a:t>
            </a:r>
            <a:r>
              <a:rPr lang="en-US" sz="1600" dirty="0" smtClean="0"/>
              <a:t>6,650 </a:t>
            </a:r>
            <a:r>
              <a:rPr lang="en-US" sz="1600" dirty="0"/>
              <a:t>kilometers </a:t>
            </a:r>
            <a:r>
              <a:rPr lang="en-GB" sz="1600" dirty="0"/>
              <a:t>long</a:t>
            </a:r>
            <a:r>
              <a:rPr lang="en-GB" sz="1600" dirty="0" smtClean="0"/>
              <a:t>.</a:t>
            </a:r>
            <a:endParaRPr lang="en-GB" sz="1600" dirty="0" smtClean="0"/>
          </a:p>
        </p:txBody>
      </p:sp>
      <p:pic>
        <p:nvPicPr>
          <p:cNvPr id="2050" name="Picture 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tretch>
            <a:fillRect/>
          </a:stretch>
        </p:blipFill>
        <p:spPr bwMode="auto">
          <a:xfrm>
            <a:off x="6182139" y="1447980"/>
            <a:ext cx="5384800" cy="26617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Rectangle 8"/>
          <p:cNvSpPr/>
          <p:nvPr/>
        </p:nvSpPr>
        <p:spPr>
          <a:xfrm>
            <a:off x="665919" y="3712121"/>
            <a:ext cx="5231295" cy="584775"/>
          </a:xfrm>
          <a:prstGeom prst="rect">
            <a:avLst/>
          </a:prstGeom>
        </p:spPr>
        <p:txBody>
          <a:bodyPr wrap="square">
            <a:spAutoFit/>
          </a:bodyPr>
          <a:lstStyle/>
          <a:p>
            <a:r>
              <a:rPr lang="en-GB" sz="1600" dirty="0" smtClean="0">
                <a:latin typeface="+mj-lt"/>
              </a:rPr>
              <a:t>The </a:t>
            </a:r>
            <a:r>
              <a:rPr lang="en-GB" sz="1600" dirty="0" smtClean="0">
                <a:latin typeface="+mj-lt"/>
              </a:rPr>
              <a:t>Lea Valley was for years the industrial centre of London and home to many inventions.</a:t>
            </a:r>
            <a:endParaRPr lang="en-GB" sz="1600" dirty="0">
              <a:latin typeface="+mj-lt"/>
            </a:endParaRPr>
          </a:p>
        </p:txBody>
      </p:sp>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82139" y="4109688"/>
            <a:ext cx="5387009" cy="27483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5033017"/>
            <a:ext cx="3362738" cy="16209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62739" y="5034674"/>
            <a:ext cx="2819400" cy="1619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4919678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erv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Ver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3CD9E655F78CC429473114A76EF5C8D" ma:contentTypeVersion="7" ma:contentTypeDescription="Create a new document." ma:contentTypeScope="" ma:versionID="977d5871fbf7e13e936f0a49d6b129ac">
  <xsd:schema xmlns:xsd="http://www.w3.org/2001/XMLSchema" xmlns:xs="http://www.w3.org/2001/XMLSchema" xmlns:p="http://schemas.microsoft.com/office/2006/metadata/properties" xmlns:ns3="b9bf0173-458f-40e3-834e-c1051e8dcb6a" xmlns:ns4="f09a1461-b5dc-4cf8-be11-3a13558a459e" targetNamespace="http://schemas.microsoft.com/office/2006/metadata/properties" ma:root="true" ma:fieldsID="ee73f3e48810bc9cde2d2b37c7b64f81" ns3:_="" ns4:_="">
    <xsd:import namespace="b9bf0173-458f-40e3-834e-c1051e8dcb6a"/>
    <xsd:import namespace="f09a1461-b5dc-4cf8-be11-3a13558a459e"/>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9bf0173-458f-40e3-834e-c1051e8dcb6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09a1461-b5dc-4cf8-be11-3a13558a459e"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1A5C78C-FD82-4AD5-913C-9BBC9398D501}">
  <ds:schemaRefs>
    <ds:schemaRef ds:uri="http://www.w3.org/XML/1998/namespace"/>
    <ds:schemaRef ds:uri="http://purl.org/dc/dcmitype/"/>
    <ds:schemaRef ds:uri="http://purl.org/dc/terms/"/>
    <ds:schemaRef ds:uri="http://purl.org/dc/elements/1.1/"/>
    <ds:schemaRef ds:uri="http://schemas.microsoft.com/office/2006/documentManagement/types"/>
    <ds:schemaRef ds:uri="http://schemas.microsoft.com/office/infopath/2007/PartnerControls"/>
    <ds:schemaRef ds:uri="http://schemas.openxmlformats.org/package/2006/metadata/core-properties"/>
    <ds:schemaRef ds:uri="f09a1461-b5dc-4cf8-be11-3a13558a459e"/>
    <ds:schemaRef ds:uri="b9bf0173-458f-40e3-834e-c1051e8dcb6a"/>
    <ds:schemaRef ds:uri="http://schemas.microsoft.com/office/2006/metadata/properties"/>
  </ds:schemaRefs>
</ds:datastoreItem>
</file>

<file path=customXml/itemProps2.xml><?xml version="1.0" encoding="utf-8"?>
<ds:datastoreItem xmlns:ds="http://schemas.openxmlformats.org/officeDocument/2006/customXml" ds:itemID="{1D34ED4A-E5B6-4D55-A965-E29E3F9C6052}">
  <ds:schemaRefs>
    <ds:schemaRef ds:uri="http://schemas.microsoft.com/sharepoint/v3/contenttype/forms"/>
  </ds:schemaRefs>
</ds:datastoreItem>
</file>

<file path=customXml/itemProps3.xml><?xml version="1.0" encoding="utf-8"?>
<ds:datastoreItem xmlns:ds="http://schemas.openxmlformats.org/officeDocument/2006/customXml" ds:itemID="{03B45CC2-D4EF-4086-B0DA-80F4723206B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9bf0173-458f-40e3-834e-c1051e8dcb6a"/>
    <ds:schemaRef ds:uri="f09a1461-b5dc-4cf8-be11-3a13558a459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Verve</Template>
  <TotalTime>311</TotalTime>
  <Words>721</Words>
  <Application>Microsoft Office PowerPoint</Application>
  <PresentationFormat>Custom</PresentationFormat>
  <Paragraphs>68</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Verve</vt:lpstr>
      <vt:lpstr> </vt:lpstr>
      <vt:lpstr>        Map of the Nile/Location</vt:lpstr>
      <vt:lpstr>PowerPoint Presentation</vt:lpstr>
      <vt:lpstr>PowerPoint Presentation</vt:lpstr>
      <vt:lpstr> What was the Nile like in ancient times?</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page</dc:title>
  <dc:creator>O'Carroll, Caroline</dc:creator>
  <cp:lastModifiedBy>Alex</cp:lastModifiedBy>
  <cp:revision>36</cp:revision>
  <dcterms:created xsi:type="dcterms:W3CDTF">2020-05-01T09:37:35Z</dcterms:created>
  <dcterms:modified xsi:type="dcterms:W3CDTF">2020-05-15T19:14:09Z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0x01010073CD9E655F78CC429473114A76EF5C8D</vt:lpwstr>
  </property>
</Properties>
</file>