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y="4319575" cx="6119800"/>
  <p:notesSz cx="6858000" cy="9144000"/>
  <p:embeddedFontLst>
    <p:embeddedFont>
      <p:font typeface="Play"/>
      <p:regular r:id="rId19"/>
      <p:bold r:id="rId2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1" roundtripDataSignature="AMtx7mitB+BRJpkLMXoDI6A2W2veJ9wKc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9ED982D-F1CC-4990-B3D5-93DE0254289D}">
  <a:tblStyle styleId="{09ED982D-F1CC-4990-B3D5-93DE0254289D}" styleName="Table_0">
    <a:wholeTbl>
      <a:tcTxStyle b="off" i="off">
        <a:font>
          <a:latin typeface="Aptos"/>
          <a:ea typeface="Aptos"/>
          <a:cs typeface="Aptos"/>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E9EC"/>
          </a:solidFill>
        </a:fill>
      </a:tcStyle>
    </a:wholeTbl>
    <a:band1H>
      <a:tcTxStyle b="off" i="off"/>
      <a:tcStyle>
        <a:fill>
          <a:solidFill>
            <a:srgbClr val="CAD1D8"/>
          </a:solidFill>
        </a:fill>
      </a:tcStyle>
    </a:band1H>
    <a:band2H>
      <a:tcTxStyle b="off" i="off"/>
    </a:band2H>
    <a:band1V>
      <a:tcTxStyle b="off" i="off"/>
      <a:tcStyle>
        <a:fill>
          <a:solidFill>
            <a:srgbClr val="CAD1D8"/>
          </a:solidFill>
        </a:fill>
      </a:tcStyle>
    </a:band1V>
    <a:band2V>
      <a:tcTxStyle b="off" i="off"/>
    </a:band2V>
    <a:lastCol>
      <a:tcTxStyle b="on" i="off">
        <a:font>
          <a:latin typeface="Aptos"/>
          <a:ea typeface="Aptos"/>
          <a:cs typeface="Aptos"/>
        </a:font>
        <a:schemeClr val="lt1"/>
      </a:tcTxStyle>
      <a:tcStyle>
        <a:fill>
          <a:solidFill>
            <a:schemeClr val="accent1"/>
          </a:solidFill>
        </a:fill>
      </a:tcStyle>
    </a:lastCol>
    <a:firstCol>
      <a:tcTxStyle b="on" i="off">
        <a:font>
          <a:latin typeface="Aptos"/>
          <a:ea typeface="Aptos"/>
          <a:cs typeface="Aptos"/>
        </a:font>
        <a:schemeClr val="lt1"/>
      </a:tcTxStyle>
      <a:tcStyle>
        <a:fill>
          <a:solidFill>
            <a:schemeClr val="accent1"/>
          </a:solidFill>
        </a:fill>
      </a:tcStyle>
    </a:firstCol>
    <a:lastRow>
      <a:tcTxStyle b="on" i="off">
        <a:font>
          <a:latin typeface="Aptos"/>
          <a:ea typeface="Aptos"/>
          <a:cs typeface="Aptos"/>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Aptos"/>
          <a:ea typeface="Aptos"/>
          <a:cs typeface="Aptos"/>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font" Target="fonts/Play-bold.fntdata"/><Relationship Id="rId11" Type="http://schemas.openxmlformats.org/officeDocument/2006/relationships/slide" Target="slides/slide6.xml"/><Relationship Id="rId10" Type="http://schemas.openxmlformats.org/officeDocument/2006/relationships/slide" Target="slides/slide5.xml"/><Relationship Id="rId21"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Play-regular.fntdata"/><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7" name="Google Shape;8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4" name="Google Shape;9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1" name="Google Shape;10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8" name="Google Shape;10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5" name="Google Shape;11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2" name="Google Shape;12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9" name="Google Shape;12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6" name="Google Shape;13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3" name="Google Shape;14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0" name="Google Shape;15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3f59bd7eb98_0_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7" name="Google Shape;157;g3f59bd7eb98_0_2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3f59bd7eb98_0_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4" name="Google Shape;164;g3f59bd7eb98_0_5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 name="Shape 11"/>
        <p:cNvGrpSpPr/>
        <p:nvPr/>
      </p:nvGrpSpPr>
      <p:grpSpPr>
        <a:xfrm>
          <a:off x="0" y="0"/>
          <a:ext cx="0" cy="0"/>
          <a:chOff x="0" y="0"/>
          <a:chExt cx="0" cy="0"/>
        </a:xfrm>
      </p:grpSpPr>
      <p:sp>
        <p:nvSpPr>
          <p:cNvPr id="12" name="Google Shape;12;p17"/>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17"/>
          <p:cNvSpPr txBox="1"/>
          <p:nvPr>
            <p:ph idx="1" type="body"/>
          </p:nvPr>
        </p:nvSpPr>
        <p:spPr>
          <a:xfrm>
            <a:off x="420737" y="1149890"/>
            <a:ext cx="5278339" cy="274073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14" name="Google Shape;14;p17"/>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17"/>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17"/>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18"/>
          <p:cNvSpPr txBox="1"/>
          <p:nvPr>
            <p:ph type="ctrTitle"/>
          </p:nvPr>
        </p:nvSpPr>
        <p:spPr>
          <a:xfrm>
            <a:off x="458986" y="706933"/>
            <a:ext cx="5201841" cy="1503857"/>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3779"/>
              <a:buFont typeface="Play"/>
              <a:buNone/>
              <a:defRPr sz="3779"/>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8"/>
          <p:cNvSpPr txBox="1"/>
          <p:nvPr>
            <p:ph idx="1" type="subTitle"/>
          </p:nvPr>
        </p:nvSpPr>
        <p:spPr>
          <a:xfrm>
            <a:off x="764977" y="2268784"/>
            <a:ext cx="4589860" cy="1042900"/>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630"/>
              </a:spcBef>
              <a:spcAft>
                <a:spcPts val="0"/>
              </a:spcAft>
              <a:buClr>
                <a:schemeClr val="dk1"/>
              </a:buClr>
              <a:buSzPts val="1512"/>
              <a:buNone/>
              <a:defRPr sz="1512"/>
            </a:lvl1pPr>
            <a:lvl2pPr lvl="1" algn="ctr">
              <a:lnSpc>
                <a:spcPct val="90000"/>
              </a:lnSpc>
              <a:spcBef>
                <a:spcPts val="315"/>
              </a:spcBef>
              <a:spcAft>
                <a:spcPts val="0"/>
              </a:spcAft>
              <a:buClr>
                <a:schemeClr val="dk1"/>
              </a:buClr>
              <a:buSzPts val="1260"/>
              <a:buNone/>
              <a:defRPr sz="1260"/>
            </a:lvl2pPr>
            <a:lvl3pPr lvl="2" algn="ctr">
              <a:lnSpc>
                <a:spcPct val="90000"/>
              </a:lnSpc>
              <a:spcBef>
                <a:spcPts val="315"/>
              </a:spcBef>
              <a:spcAft>
                <a:spcPts val="0"/>
              </a:spcAft>
              <a:buClr>
                <a:schemeClr val="dk1"/>
              </a:buClr>
              <a:buSzPts val="1134"/>
              <a:buNone/>
              <a:defRPr sz="1134"/>
            </a:lvl3pPr>
            <a:lvl4pPr lvl="3" algn="ctr">
              <a:lnSpc>
                <a:spcPct val="90000"/>
              </a:lnSpc>
              <a:spcBef>
                <a:spcPts val="315"/>
              </a:spcBef>
              <a:spcAft>
                <a:spcPts val="0"/>
              </a:spcAft>
              <a:buClr>
                <a:schemeClr val="dk1"/>
              </a:buClr>
              <a:buSzPts val="1008"/>
              <a:buNone/>
              <a:defRPr sz="1008"/>
            </a:lvl4pPr>
            <a:lvl5pPr lvl="4" algn="ctr">
              <a:lnSpc>
                <a:spcPct val="90000"/>
              </a:lnSpc>
              <a:spcBef>
                <a:spcPts val="315"/>
              </a:spcBef>
              <a:spcAft>
                <a:spcPts val="0"/>
              </a:spcAft>
              <a:buClr>
                <a:schemeClr val="dk1"/>
              </a:buClr>
              <a:buSzPts val="1008"/>
              <a:buNone/>
              <a:defRPr sz="1008"/>
            </a:lvl5pPr>
            <a:lvl6pPr lvl="5" algn="ctr">
              <a:lnSpc>
                <a:spcPct val="90000"/>
              </a:lnSpc>
              <a:spcBef>
                <a:spcPts val="315"/>
              </a:spcBef>
              <a:spcAft>
                <a:spcPts val="0"/>
              </a:spcAft>
              <a:buClr>
                <a:schemeClr val="dk1"/>
              </a:buClr>
              <a:buSzPts val="1008"/>
              <a:buNone/>
              <a:defRPr sz="1008"/>
            </a:lvl6pPr>
            <a:lvl7pPr lvl="6" algn="ctr">
              <a:lnSpc>
                <a:spcPct val="90000"/>
              </a:lnSpc>
              <a:spcBef>
                <a:spcPts val="315"/>
              </a:spcBef>
              <a:spcAft>
                <a:spcPts val="0"/>
              </a:spcAft>
              <a:buClr>
                <a:schemeClr val="dk1"/>
              </a:buClr>
              <a:buSzPts val="1008"/>
              <a:buNone/>
              <a:defRPr sz="1008"/>
            </a:lvl7pPr>
            <a:lvl8pPr lvl="7" algn="ctr">
              <a:lnSpc>
                <a:spcPct val="90000"/>
              </a:lnSpc>
              <a:spcBef>
                <a:spcPts val="315"/>
              </a:spcBef>
              <a:spcAft>
                <a:spcPts val="0"/>
              </a:spcAft>
              <a:buClr>
                <a:schemeClr val="dk1"/>
              </a:buClr>
              <a:buSzPts val="1008"/>
              <a:buNone/>
              <a:defRPr sz="1008"/>
            </a:lvl8pPr>
            <a:lvl9pPr lvl="8" algn="ctr">
              <a:lnSpc>
                <a:spcPct val="90000"/>
              </a:lnSpc>
              <a:spcBef>
                <a:spcPts val="315"/>
              </a:spcBef>
              <a:spcAft>
                <a:spcPts val="0"/>
              </a:spcAft>
              <a:buClr>
                <a:schemeClr val="dk1"/>
              </a:buClr>
              <a:buSzPts val="1008"/>
              <a:buNone/>
              <a:defRPr sz="1008"/>
            </a:lvl9pPr>
          </a:lstStyle>
          <a:p/>
        </p:txBody>
      </p:sp>
      <p:sp>
        <p:nvSpPr>
          <p:cNvPr id="20" name="Google Shape;20;p18"/>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8"/>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8"/>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19"/>
          <p:cNvSpPr txBox="1"/>
          <p:nvPr>
            <p:ph type="title"/>
          </p:nvPr>
        </p:nvSpPr>
        <p:spPr>
          <a:xfrm>
            <a:off x="417550" y="1076899"/>
            <a:ext cx="5278339" cy="179682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779"/>
              <a:buFont typeface="Play"/>
              <a:buNone/>
              <a:defRPr sz="3779"/>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9"/>
          <p:cNvSpPr txBox="1"/>
          <p:nvPr>
            <p:ph idx="1" type="body"/>
          </p:nvPr>
        </p:nvSpPr>
        <p:spPr>
          <a:xfrm>
            <a:off x="417550" y="2890725"/>
            <a:ext cx="5278339" cy="94491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630"/>
              </a:spcBef>
              <a:spcAft>
                <a:spcPts val="0"/>
              </a:spcAft>
              <a:buClr>
                <a:srgbClr val="757575"/>
              </a:buClr>
              <a:buSzPts val="1512"/>
              <a:buNone/>
              <a:defRPr sz="1512">
                <a:solidFill>
                  <a:srgbClr val="757575"/>
                </a:solidFill>
              </a:defRPr>
            </a:lvl1pPr>
            <a:lvl2pPr indent="-228600" lvl="1" marL="914400" algn="l">
              <a:lnSpc>
                <a:spcPct val="90000"/>
              </a:lnSpc>
              <a:spcBef>
                <a:spcPts val="315"/>
              </a:spcBef>
              <a:spcAft>
                <a:spcPts val="0"/>
              </a:spcAft>
              <a:buClr>
                <a:srgbClr val="757575"/>
              </a:buClr>
              <a:buSzPts val="1260"/>
              <a:buNone/>
              <a:defRPr sz="1260">
                <a:solidFill>
                  <a:srgbClr val="757575"/>
                </a:solidFill>
              </a:defRPr>
            </a:lvl2pPr>
            <a:lvl3pPr indent="-228600" lvl="2" marL="1371600" algn="l">
              <a:lnSpc>
                <a:spcPct val="90000"/>
              </a:lnSpc>
              <a:spcBef>
                <a:spcPts val="315"/>
              </a:spcBef>
              <a:spcAft>
                <a:spcPts val="0"/>
              </a:spcAft>
              <a:buClr>
                <a:srgbClr val="757575"/>
              </a:buClr>
              <a:buSzPts val="1134"/>
              <a:buNone/>
              <a:defRPr sz="1134">
                <a:solidFill>
                  <a:srgbClr val="757575"/>
                </a:solidFill>
              </a:defRPr>
            </a:lvl3pPr>
            <a:lvl4pPr indent="-228600" lvl="3" marL="1828800" algn="l">
              <a:lnSpc>
                <a:spcPct val="90000"/>
              </a:lnSpc>
              <a:spcBef>
                <a:spcPts val="315"/>
              </a:spcBef>
              <a:spcAft>
                <a:spcPts val="0"/>
              </a:spcAft>
              <a:buClr>
                <a:srgbClr val="757575"/>
              </a:buClr>
              <a:buSzPts val="1008"/>
              <a:buNone/>
              <a:defRPr sz="1008">
                <a:solidFill>
                  <a:srgbClr val="757575"/>
                </a:solidFill>
              </a:defRPr>
            </a:lvl4pPr>
            <a:lvl5pPr indent="-228600" lvl="4" marL="2286000" algn="l">
              <a:lnSpc>
                <a:spcPct val="90000"/>
              </a:lnSpc>
              <a:spcBef>
                <a:spcPts val="315"/>
              </a:spcBef>
              <a:spcAft>
                <a:spcPts val="0"/>
              </a:spcAft>
              <a:buClr>
                <a:srgbClr val="757575"/>
              </a:buClr>
              <a:buSzPts val="1008"/>
              <a:buNone/>
              <a:defRPr sz="1008">
                <a:solidFill>
                  <a:srgbClr val="757575"/>
                </a:solidFill>
              </a:defRPr>
            </a:lvl5pPr>
            <a:lvl6pPr indent="-228600" lvl="5" marL="2743200" algn="l">
              <a:lnSpc>
                <a:spcPct val="90000"/>
              </a:lnSpc>
              <a:spcBef>
                <a:spcPts val="315"/>
              </a:spcBef>
              <a:spcAft>
                <a:spcPts val="0"/>
              </a:spcAft>
              <a:buClr>
                <a:srgbClr val="757575"/>
              </a:buClr>
              <a:buSzPts val="1008"/>
              <a:buNone/>
              <a:defRPr sz="1008">
                <a:solidFill>
                  <a:srgbClr val="757575"/>
                </a:solidFill>
              </a:defRPr>
            </a:lvl6pPr>
            <a:lvl7pPr indent="-228600" lvl="6" marL="3200400" algn="l">
              <a:lnSpc>
                <a:spcPct val="90000"/>
              </a:lnSpc>
              <a:spcBef>
                <a:spcPts val="315"/>
              </a:spcBef>
              <a:spcAft>
                <a:spcPts val="0"/>
              </a:spcAft>
              <a:buClr>
                <a:srgbClr val="757575"/>
              </a:buClr>
              <a:buSzPts val="1008"/>
              <a:buNone/>
              <a:defRPr sz="1008">
                <a:solidFill>
                  <a:srgbClr val="757575"/>
                </a:solidFill>
              </a:defRPr>
            </a:lvl7pPr>
            <a:lvl8pPr indent="-228600" lvl="7" marL="3657600" algn="l">
              <a:lnSpc>
                <a:spcPct val="90000"/>
              </a:lnSpc>
              <a:spcBef>
                <a:spcPts val="315"/>
              </a:spcBef>
              <a:spcAft>
                <a:spcPts val="0"/>
              </a:spcAft>
              <a:buClr>
                <a:srgbClr val="757575"/>
              </a:buClr>
              <a:buSzPts val="1008"/>
              <a:buNone/>
              <a:defRPr sz="1008">
                <a:solidFill>
                  <a:srgbClr val="757575"/>
                </a:solidFill>
              </a:defRPr>
            </a:lvl8pPr>
            <a:lvl9pPr indent="-228600" lvl="8" marL="4114800" algn="l">
              <a:lnSpc>
                <a:spcPct val="90000"/>
              </a:lnSpc>
              <a:spcBef>
                <a:spcPts val="315"/>
              </a:spcBef>
              <a:spcAft>
                <a:spcPts val="0"/>
              </a:spcAft>
              <a:buClr>
                <a:srgbClr val="757575"/>
              </a:buClr>
              <a:buSzPts val="1008"/>
              <a:buNone/>
              <a:defRPr sz="1008">
                <a:solidFill>
                  <a:srgbClr val="757575"/>
                </a:solidFill>
              </a:defRPr>
            </a:lvl9pPr>
          </a:lstStyle>
          <a:p/>
        </p:txBody>
      </p:sp>
      <p:sp>
        <p:nvSpPr>
          <p:cNvPr id="26" name="Google Shape;26;p19"/>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9"/>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9"/>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20"/>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0"/>
          <p:cNvSpPr txBox="1"/>
          <p:nvPr>
            <p:ph idx="1" type="body"/>
          </p:nvPr>
        </p:nvSpPr>
        <p:spPr>
          <a:xfrm>
            <a:off x="420737" y="1149890"/>
            <a:ext cx="2600921" cy="274073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32" name="Google Shape;32;p20"/>
          <p:cNvSpPr txBox="1"/>
          <p:nvPr>
            <p:ph idx="2" type="body"/>
          </p:nvPr>
        </p:nvSpPr>
        <p:spPr>
          <a:xfrm>
            <a:off x="3098155" y="1149890"/>
            <a:ext cx="2600921" cy="274073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33" name="Google Shape;33;p20"/>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0"/>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0"/>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21"/>
          <p:cNvSpPr txBox="1"/>
          <p:nvPr>
            <p:ph type="title"/>
          </p:nvPr>
        </p:nvSpPr>
        <p:spPr>
          <a:xfrm>
            <a:off x="421534"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1"/>
          <p:cNvSpPr txBox="1"/>
          <p:nvPr>
            <p:ph idx="1" type="body"/>
          </p:nvPr>
        </p:nvSpPr>
        <p:spPr>
          <a:xfrm>
            <a:off x="421535" y="1058899"/>
            <a:ext cx="2588967" cy="51895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630"/>
              </a:spcBef>
              <a:spcAft>
                <a:spcPts val="0"/>
              </a:spcAft>
              <a:buClr>
                <a:schemeClr val="dk1"/>
              </a:buClr>
              <a:buSzPts val="1512"/>
              <a:buNone/>
              <a:defRPr b="1" sz="1512"/>
            </a:lvl1pPr>
            <a:lvl2pPr indent="-228600" lvl="1" marL="914400" algn="l">
              <a:lnSpc>
                <a:spcPct val="90000"/>
              </a:lnSpc>
              <a:spcBef>
                <a:spcPts val="315"/>
              </a:spcBef>
              <a:spcAft>
                <a:spcPts val="0"/>
              </a:spcAft>
              <a:buClr>
                <a:schemeClr val="dk1"/>
              </a:buClr>
              <a:buSzPts val="1260"/>
              <a:buNone/>
              <a:defRPr b="1" sz="1260"/>
            </a:lvl2pPr>
            <a:lvl3pPr indent="-228600" lvl="2" marL="1371600" algn="l">
              <a:lnSpc>
                <a:spcPct val="90000"/>
              </a:lnSpc>
              <a:spcBef>
                <a:spcPts val="315"/>
              </a:spcBef>
              <a:spcAft>
                <a:spcPts val="0"/>
              </a:spcAft>
              <a:buClr>
                <a:schemeClr val="dk1"/>
              </a:buClr>
              <a:buSzPts val="1134"/>
              <a:buNone/>
              <a:defRPr b="1" sz="1134"/>
            </a:lvl3pPr>
            <a:lvl4pPr indent="-228600" lvl="3" marL="1828800" algn="l">
              <a:lnSpc>
                <a:spcPct val="90000"/>
              </a:lnSpc>
              <a:spcBef>
                <a:spcPts val="315"/>
              </a:spcBef>
              <a:spcAft>
                <a:spcPts val="0"/>
              </a:spcAft>
              <a:buClr>
                <a:schemeClr val="dk1"/>
              </a:buClr>
              <a:buSzPts val="1008"/>
              <a:buNone/>
              <a:defRPr b="1" sz="1008"/>
            </a:lvl4pPr>
            <a:lvl5pPr indent="-228600" lvl="4" marL="2286000" algn="l">
              <a:lnSpc>
                <a:spcPct val="90000"/>
              </a:lnSpc>
              <a:spcBef>
                <a:spcPts val="315"/>
              </a:spcBef>
              <a:spcAft>
                <a:spcPts val="0"/>
              </a:spcAft>
              <a:buClr>
                <a:schemeClr val="dk1"/>
              </a:buClr>
              <a:buSzPts val="1008"/>
              <a:buNone/>
              <a:defRPr b="1" sz="1008"/>
            </a:lvl5pPr>
            <a:lvl6pPr indent="-228600" lvl="5" marL="2743200" algn="l">
              <a:lnSpc>
                <a:spcPct val="90000"/>
              </a:lnSpc>
              <a:spcBef>
                <a:spcPts val="315"/>
              </a:spcBef>
              <a:spcAft>
                <a:spcPts val="0"/>
              </a:spcAft>
              <a:buClr>
                <a:schemeClr val="dk1"/>
              </a:buClr>
              <a:buSzPts val="1008"/>
              <a:buNone/>
              <a:defRPr b="1" sz="1008"/>
            </a:lvl6pPr>
            <a:lvl7pPr indent="-228600" lvl="6" marL="3200400" algn="l">
              <a:lnSpc>
                <a:spcPct val="90000"/>
              </a:lnSpc>
              <a:spcBef>
                <a:spcPts val="315"/>
              </a:spcBef>
              <a:spcAft>
                <a:spcPts val="0"/>
              </a:spcAft>
              <a:buClr>
                <a:schemeClr val="dk1"/>
              </a:buClr>
              <a:buSzPts val="1008"/>
              <a:buNone/>
              <a:defRPr b="1" sz="1008"/>
            </a:lvl7pPr>
            <a:lvl8pPr indent="-228600" lvl="7" marL="3657600" algn="l">
              <a:lnSpc>
                <a:spcPct val="90000"/>
              </a:lnSpc>
              <a:spcBef>
                <a:spcPts val="315"/>
              </a:spcBef>
              <a:spcAft>
                <a:spcPts val="0"/>
              </a:spcAft>
              <a:buClr>
                <a:schemeClr val="dk1"/>
              </a:buClr>
              <a:buSzPts val="1008"/>
              <a:buNone/>
              <a:defRPr b="1" sz="1008"/>
            </a:lvl8pPr>
            <a:lvl9pPr indent="-228600" lvl="8" marL="4114800" algn="l">
              <a:lnSpc>
                <a:spcPct val="90000"/>
              </a:lnSpc>
              <a:spcBef>
                <a:spcPts val="315"/>
              </a:spcBef>
              <a:spcAft>
                <a:spcPts val="0"/>
              </a:spcAft>
              <a:buClr>
                <a:schemeClr val="dk1"/>
              </a:buClr>
              <a:buSzPts val="1008"/>
              <a:buNone/>
              <a:defRPr b="1" sz="1008"/>
            </a:lvl9pPr>
          </a:lstStyle>
          <a:p/>
        </p:txBody>
      </p:sp>
      <p:sp>
        <p:nvSpPr>
          <p:cNvPr id="39" name="Google Shape;39;p21"/>
          <p:cNvSpPr txBox="1"/>
          <p:nvPr>
            <p:ph idx="2" type="body"/>
          </p:nvPr>
        </p:nvSpPr>
        <p:spPr>
          <a:xfrm>
            <a:off x="421535" y="1577849"/>
            <a:ext cx="2588967" cy="23207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40" name="Google Shape;40;p21"/>
          <p:cNvSpPr txBox="1"/>
          <p:nvPr>
            <p:ph idx="3" type="body"/>
          </p:nvPr>
        </p:nvSpPr>
        <p:spPr>
          <a:xfrm>
            <a:off x="3098155" y="1058899"/>
            <a:ext cx="2601718" cy="51895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630"/>
              </a:spcBef>
              <a:spcAft>
                <a:spcPts val="0"/>
              </a:spcAft>
              <a:buClr>
                <a:schemeClr val="dk1"/>
              </a:buClr>
              <a:buSzPts val="1512"/>
              <a:buNone/>
              <a:defRPr b="1" sz="1512"/>
            </a:lvl1pPr>
            <a:lvl2pPr indent="-228600" lvl="1" marL="914400" algn="l">
              <a:lnSpc>
                <a:spcPct val="90000"/>
              </a:lnSpc>
              <a:spcBef>
                <a:spcPts val="315"/>
              </a:spcBef>
              <a:spcAft>
                <a:spcPts val="0"/>
              </a:spcAft>
              <a:buClr>
                <a:schemeClr val="dk1"/>
              </a:buClr>
              <a:buSzPts val="1260"/>
              <a:buNone/>
              <a:defRPr b="1" sz="1260"/>
            </a:lvl2pPr>
            <a:lvl3pPr indent="-228600" lvl="2" marL="1371600" algn="l">
              <a:lnSpc>
                <a:spcPct val="90000"/>
              </a:lnSpc>
              <a:spcBef>
                <a:spcPts val="315"/>
              </a:spcBef>
              <a:spcAft>
                <a:spcPts val="0"/>
              </a:spcAft>
              <a:buClr>
                <a:schemeClr val="dk1"/>
              </a:buClr>
              <a:buSzPts val="1134"/>
              <a:buNone/>
              <a:defRPr b="1" sz="1134"/>
            </a:lvl3pPr>
            <a:lvl4pPr indent="-228600" lvl="3" marL="1828800" algn="l">
              <a:lnSpc>
                <a:spcPct val="90000"/>
              </a:lnSpc>
              <a:spcBef>
                <a:spcPts val="315"/>
              </a:spcBef>
              <a:spcAft>
                <a:spcPts val="0"/>
              </a:spcAft>
              <a:buClr>
                <a:schemeClr val="dk1"/>
              </a:buClr>
              <a:buSzPts val="1008"/>
              <a:buNone/>
              <a:defRPr b="1" sz="1008"/>
            </a:lvl4pPr>
            <a:lvl5pPr indent="-228600" lvl="4" marL="2286000" algn="l">
              <a:lnSpc>
                <a:spcPct val="90000"/>
              </a:lnSpc>
              <a:spcBef>
                <a:spcPts val="315"/>
              </a:spcBef>
              <a:spcAft>
                <a:spcPts val="0"/>
              </a:spcAft>
              <a:buClr>
                <a:schemeClr val="dk1"/>
              </a:buClr>
              <a:buSzPts val="1008"/>
              <a:buNone/>
              <a:defRPr b="1" sz="1008"/>
            </a:lvl5pPr>
            <a:lvl6pPr indent="-228600" lvl="5" marL="2743200" algn="l">
              <a:lnSpc>
                <a:spcPct val="90000"/>
              </a:lnSpc>
              <a:spcBef>
                <a:spcPts val="315"/>
              </a:spcBef>
              <a:spcAft>
                <a:spcPts val="0"/>
              </a:spcAft>
              <a:buClr>
                <a:schemeClr val="dk1"/>
              </a:buClr>
              <a:buSzPts val="1008"/>
              <a:buNone/>
              <a:defRPr b="1" sz="1008"/>
            </a:lvl6pPr>
            <a:lvl7pPr indent="-228600" lvl="6" marL="3200400" algn="l">
              <a:lnSpc>
                <a:spcPct val="90000"/>
              </a:lnSpc>
              <a:spcBef>
                <a:spcPts val="315"/>
              </a:spcBef>
              <a:spcAft>
                <a:spcPts val="0"/>
              </a:spcAft>
              <a:buClr>
                <a:schemeClr val="dk1"/>
              </a:buClr>
              <a:buSzPts val="1008"/>
              <a:buNone/>
              <a:defRPr b="1" sz="1008"/>
            </a:lvl7pPr>
            <a:lvl8pPr indent="-228600" lvl="7" marL="3657600" algn="l">
              <a:lnSpc>
                <a:spcPct val="90000"/>
              </a:lnSpc>
              <a:spcBef>
                <a:spcPts val="315"/>
              </a:spcBef>
              <a:spcAft>
                <a:spcPts val="0"/>
              </a:spcAft>
              <a:buClr>
                <a:schemeClr val="dk1"/>
              </a:buClr>
              <a:buSzPts val="1008"/>
              <a:buNone/>
              <a:defRPr b="1" sz="1008"/>
            </a:lvl8pPr>
            <a:lvl9pPr indent="-228600" lvl="8" marL="4114800" algn="l">
              <a:lnSpc>
                <a:spcPct val="90000"/>
              </a:lnSpc>
              <a:spcBef>
                <a:spcPts val="315"/>
              </a:spcBef>
              <a:spcAft>
                <a:spcPts val="0"/>
              </a:spcAft>
              <a:buClr>
                <a:schemeClr val="dk1"/>
              </a:buClr>
              <a:buSzPts val="1008"/>
              <a:buNone/>
              <a:defRPr b="1" sz="1008"/>
            </a:lvl9pPr>
          </a:lstStyle>
          <a:p/>
        </p:txBody>
      </p:sp>
      <p:sp>
        <p:nvSpPr>
          <p:cNvPr id="41" name="Google Shape;41;p21"/>
          <p:cNvSpPr txBox="1"/>
          <p:nvPr>
            <p:ph idx="4" type="body"/>
          </p:nvPr>
        </p:nvSpPr>
        <p:spPr>
          <a:xfrm>
            <a:off x="3098155" y="1577849"/>
            <a:ext cx="2601718" cy="23207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42" name="Google Shape;42;p21"/>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1"/>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1"/>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22"/>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2"/>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2"/>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22"/>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23"/>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3"/>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3"/>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4"/>
          <p:cNvSpPr txBox="1"/>
          <p:nvPr>
            <p:ph type="title"/>
          </p:nvPr>
        </p:nvSpPr>
        <p:spPr>
          <a:xfrm>
            <a:off x="421534" y="287972"/>
            <a:ext cx="1973799" cy="100790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016"/>
              <a:buFont typeface="Play"/>
              <a:buNone/>
              <a:defRPr sz="2016"/>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4"/>
          <p:cNvSpPr txBox="1"/>
          <p:nvPr>
            <p:ph idx="1" type="body"/>
          </p:nvPr>
        </p:nvSpPr>
        <p:spPr>
          <a:xfrm>
            <a:off x="2601718" y="621942"/>
            <a:ext cx="3098155" cy="3069707"/>
          </a:xfrm>
          <a:prstGeom prst="rect">
            <a:avLst/>
          </a:prstGeom>
          <a:noFill/>
          <a:ln>
            <a:noFill/>
          </a:ln>
        </p:spPr>
        <p:txBody>
          <a:bodyPr anchorCtr="0" anchor="t" bIns="45700" lIns="91425" spcFirstLastPara="1" rIns="91425" wrap="square" tIns="45700">
            <a:normAutofit/>
          </a:bodyPr>
          <a:lstStyle>
            <a:lvl1pPr indent="-356616" lvl="0" marL="457200" algn="l">
              <a:lnSpc>
                <a:spcPct val="90000"/>
              </a:lnSpc>
              <a:spcBef>
                <a:spcPts val="630"/>
              </a:spcBef>
              <a:spcAft>
                <a:spcPts val="0"/>
              </a:spcAft>
              <a:buClr>
                <a:schemeClr val="dk1"/>
              </a:buClr>
              <a:buSzPts val="2016"/>
              <a:buChar char="•"/>
              <a:defRPr sz="2016"/>
            </a:lvl1pPr>
            <a:lvl2pPr indent="-340614" lvl="1" marL="914400" algn="l">
              <a:lnSpc>
                <a:spcPct val="90000"/>
              </a:lnSpc>
              <a:spcBef>
                <a:spcPts val="315"/>
              </a:spcBef>
              <a:spcAft>
                <a:spcPts val="0"/>
              </a:spcAft>
              <a:buClr>
                <a:schemeClr val="dk1"/>
              </a:buClr>
              <a:buSzPts val="1764"/>
              <a:buChar char="•"/>
              <a:defRPr sz="1764"/>
            </a:lvl2pPr>
            <a:lvl3pPr indent="-324612" lvl="2" marL="1371600" algn="l">
              <a:lnSpc>
                <a:spcPct val="90000"/>
              </a:lnSpc>
              <a:spcBef>
                <a:spcPts val="315"/>
              </a:spcBef>
              <a:spcAft>
                <a:spcPts val="0"/>
              </a:spcAft>
              <a:buClr>
                <a:schemeClr val="dk1"/>
              </a:buClr>
              <a:buSzPts val="1512"/>
              <a:buChar char="•"/>
              <a:defRPr sz="1512"/>
            </a:lvl3pPr>
            <a:lvl4pPr indent="-308610" lvl="3" marL="1828800" algn="l">
              <a:lnSpc>
                <a:spcPct val="90000"/>
              </a:lnSpc>
              <a:spcBef>
                <a:spcPts val="315"/>
              </a:spcBef>
              <a:spcAft>
                <a:spcPts val="0"/>
              </a:spcAft>
              <a:buClr>
                <a:schemeClr val="dk1"/>
              </a:buClr>
              <a:buSzPts val="1260"/>
              <a:buChar char="•"/>
              <a:defRPr sz="1260"/>
            </a:lvl4pPr>
            <a:lvl5pPr indent="-308610" lvl="4" marL="2286000" algn="l">
              <a:lnSpc>
                <a:spcPct val="90000"/>
              </a:lnSpc>
              <a:spcBef>
                <a:spcPts val="315"/>
              </a:spcBef>
              <a:spcAft>
                <a:spcPts val="0"/>
              </a:spcAft>
              <a:buClr>
                <a:schemeClr val="dk1"/>
              </a:buClr>
              <a:buSzPts val="1260"/>
              <a:buChar char="•"/>
              <a:defRPr sz="1260"/>
            </a:lvl5pPr>
            <a:lvl6pPr indent="-308610" lvl="5" marL="2743200" algn="l">
              <a:lnSpc>
                <a:spcPct val="90000"/>
              </a:lnSpc>
              <a:spcBef>
                <a:spcPts val="315"/>
              </a:spcBef>
              <a:spcAft>
                <a:spcPts val="0"/>
              </a:spcAft>
              <a:buClr>
                <a:schemeClr val="dk1"/>
              </a:buClr>
              <a:buSzPts val="1260"/>
              <a:buChar char="•"/>
              <a:defRPr sz="1260"/>
            </a:lvl6pPr>
            <a:lvl7pPr indent="-308610" lvl="6" marL="3200400" algn="l">
              <a:lnSpc>
                <a:spcPct val="90000"/>
              </a:lnSpc>
              <a:spcBef>
                <a:spcPts val="315"/>
              </a:spcBef>
              <a:spcAft>
                <a:spcPts val="0"/>
              </a:spcAft>
              <a:buClr>
                <a:schemeClr val="dk1"/>
              </a:buClr>
              <a:buSzPts val="1260"/>
              <a:buChar char="•"/>
              <a:defRPr sz="1260"/>
            </a:lvl7pPr>
            <a:lvl8pPr indent="-308610" lvl="7" marL="3657600" algn="l">
              <a:lnSpc>
                <a:spcPct val="90000"/>
              </a:lnSpc>
              <a:spcBef>
                <a:spcPts val="315"/>
              </a:spcBef>
              <a:spcAft>
                <a:spcPts val="0"/>
              </a:spcAft>
              <a:buClr>
                <a:schemeClr val="dk1"/>
              </a:buClr>
              <a:buSzPts val="1260"/>
              <a:buChar char="•"/>
              <a:defRPr sz="1260"/>
            </a:lvl8pPr>
            <a:lvl9pPr indent="-308610" lvl="8" marL="4114800" algn="l">
              <a:lnSpc>
                <a:spcPct val="90000"/>
              </a:lnSpc>
              <a:spcBef>
                <a:spcPts val="315"/>
              </a:spcBef>
              <a:spcAft>
                <a:spcPts val="0"/>
              </a:spcAft>
              <a:buClr>
                <a:schemeClr val="dk1"/>
              </a:buClr>
              <a:buSzPts val="1260"/>
              <a:buChar char="•"/>
              <a:defRPr sz="1260"/>
            </a:lvl9pPr>
          </a:lstStyle>
          <a:p/>
        </p:txBody>
      </p:sp>
      <p:sp>
        <p:nvSpPr>
          <p:cNvPr id="57" name="Google Shape;57;p24"/>
          <p:cNvSpPr txBox="1"/>
          <p:nvPr>
            <p:ph idx="2" type="body"/>
          </p:nvPr>
        </p:nvSpPr>
        <p:spPr>
          <a:xfrm>
            <a:off x="421534" y="1295877"/>
            <a:ext cx="1973799" cy="240077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630"/>
              </a:spcBef>
              <a:spcAft>
                <a:spcPts val="0"/>
              </a:spcAft>
              <a:buClr>
                <a:schemeClr val="dk1"/>
              </a:buClr>
              <a:buSzPts val="1008"/>
              <a:buNone/>
              <a:defRPr sz="1008"/>
            </a:lvl1pPr>
            <a:lvl2pPr indent="-228600" lvl="1" marL="914400" algn="l">
              <a:lnSpc>
                <a:spcPct val="90000"/>
              </a:lnSpc>
              <a:spcBef>
                <a:spcPts val="315"/>
              </a:spcBef>
              <a:spcAft>
                <a:spcPts val="0"/>
              </a:spcAft>
              <a:buClr>
                <a:schemeClr val="dk1"/>
              </a:buClr>
              <a:buSzPts val="882"/>
              <a:buNone/>
              <a:defRPr sz="882"/>
            </a:lvl2pPr>
            <a:lvl3pPr indent="-228600" lvl="2" marL="1371600" algn="l">
              <a:lnSpc>
                <a:spcPct val="90000"/>
              </a:lnSpc>
              <a:spcBef>
                <a:spcPts val="315"/>
              </a:spcBef>
              <a:spcAft>
                <a:spcPts val="0"/>
              </a:spcAft>
              <a:buClr>
                <a:schemeClr val="dk1"/>
              </a:buClr>
              <a:buSzPts val="756"/>
              <a:buNone/>
              <a:defRPr sz="756"/>
            </a:lvl3pPr>
            <a:lvl4pPr indent="-228600" lvl="3" marL="1828800" algn="l">
              <a:lnSpc>
                <a:spcPct val="90000"/>
              </a:lnSpc>
              <a:spcBef>
                <a:spcPts val="315"/>
              </a:spcBef>
              <a:spcAft>
                <a:spcPts val="0"/>
              </a:spcAft>
              <a:buClr>
                <a:schemeClr val="dk1"/>
              </a:buClr>
              <a:buSzPts val="630"/>
              <a:buNone/>
              <a:defRPr sz="630"/>
            </a:lvl4pPr>
            <a:lvl5pPr indent="-228600" lvl="4" marL="2286000" algn="l">
              <a:lnSpc>
                <a:spcPct val="90000"/>
              </a:lnSpc>
              <a:spcBef>
                <a:spcPts val="315"/>
              </a:spcBef>
              <a:spcAft>
                <a:spcPts val="0"/>
              </a:spcAft>
              <a:buClr>
                <a:schemeClr val="dk1"/>
              </a:buClr>
              <a:buSzPts val="630"/>
              <a:buNone/>
              <a:defRPr sz="630"/>
            </a:lvl5pPr>
            <a:lvl6pPr indent="-228600" lvl="5" marL="2743200" algn="l">
              <a:lnSpc>
                <a:spcPct val="90000"/>
              </a:lnSpc>
              <a:spcBef>
                <a:spcPts val="315"/>
              </a:spcBef>
              <a:spcAft>
                <a:spcPts val="0"/>
              </a:spcAft>
              <a:buClr>
                <a:schemeClr val="dk1"/>
              </a:buClr>
              <a:buSzPts val="630"/>
              <a:buNone/>
              <a:defRPr sz="630"/>
            </a:lvl6pPr>
            <a:lvl7pPr indent="-228600" lvl="6" marL="3200400" algn="l">
              <a:lnSpc>
                <a:spcPct val="90000"/>
              </a:lnSpc>
              <a:spcBef>
                <a:spcPts val="315"/>
              </a:spcBef>
              <a:spcAft>
                <a:spcPts val="0"/>
              </a:spcAft>
              <a:buClr>
                <a:schemeClr val="dk1"/>
              </a:buClr>
              <a:buSzPts val="630"/>
              <a:buNone/>
              <a:defRPr sz="630"/>
            </a:lvl7pPr>
            <a:lvl8pPr indent="-228600" lvl="7" marL="3657600" algn="l">
              <a:lnSpc>
                <a:spcPct val="90000"/>
              </a:lnSpc>
              <a:spcBef>
                <a:spcPts val="315"/>
              </a:spcBef>
              <a:spcAft>
                <a:spcPts val="0"/>
              </a:spcAft>
              <a:buClr>
                <a:schemeClr val="dk1"/>
              </a:buClr>
              <a:buSzPts val="630"/>
              <a:buNone/>
              <a:defRPr sz="630"/>
            </a:lvl8pPr>
            <a:lvl9pPr indent="-228600" lvl="8" marL="4114800" algn="l">
              <a:lnSpc>
                <a:spcPct val="90000"/>
              </a:lnSpc>
              <a:spcBef>
                <a:spcPts val="315"/>
              </a:spcBef>
              <a:spcAft>
                <a:spcPts val="0"/>
              </a:spcAft>
              <a:buClr>
                <a:schemeClr val="dk1"/>
              </a:buClr>
              <a:buSzPts val="630"/>
              <a:buNone/>
              <a:defRPr sz="630"/>
            </a:lvl9pPr>
          </a:lstStyle>
          <a:p/>
        </p:txBody>
      </p:sp>
      <p:sp>
        <p:nvSpPr>
          <p:cNvPr id="58" name="Google Shape;58;p24"/>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4"/>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4"/>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5"/>
          <p:cNvSpPr txBox="1"/>
          <p:nvPr>
            <p:ph type="title"/>
          </p:nvPr>
        </p:nvSpPr>
        <p:spPr>
          <a:xfrm>
            <a:off x="421534" y="287972"/>
            <a:ext cx="1973799" cy="100790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016"/>
              <a:buFont typeface="Play"/>
              <a:buNone/>
              <a:defRPr sz="2016"/>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5"/>
          <p:cNvSpPr/>
          <p:nvPr>
            <p:ph idx="2" type="pic"/>
          </p:nvPr>
        </p:nvSpPr>
        <p:spPr>
          <a:xfrm>
            <a:off x="2601718" y="621942"/>
            <a:ext cx="3098155" cy="3069707"/>
          </a:xfrm>
          <a:prstGeom prst="rect">
            <a:avLst/>
          </a:prstGeom>
          <a:noFill/>
          <a:ln>
            <a:noFill/>
          </a:ln>
        </p:spPr>
      </p:sp>
      <p:sp>
        <p:nvSpPr>
          <p:cNvPr id="64" name="Google Shape;64;p25"/>
          <p:cNvSpPr txBox="1"/>
          <p:nvPr>
            <p:ph idx="1" type="body"/>
          </p:nvPr>
        </p:nvSpPr>
        <p:spPr>
          <a:xfrm>
            <a:off x="421534" y="1295877"/>
            <a:ext cx="1973799" cy="240077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630"/>
              </a:spcBef>
              <a:spcAft>
                <a:spcPts val="0"/>
              </a:spcAft>
              <a:buClr>
                <a:schemeClr val="dk1"/>
              </a:buClr>
              <a:buSzPts val="1008"/>
              <a:buNone/>
              <a:defRPr sz="1008"/>
            </a:lvl1pPr>
            <a:lvl2pPr indent="-228600" lvl="1" marL="914400" algn="l">
              <a:lnSpc>
                <a:spcPct val="90000"/>
              </a:lnSpc>
              <a:spcBef>
                <a:spcPts val="315"/>
              </a:spcBef>
              <a:spcAft>
                <a:spcPts val="0"/>
              </a:spcAft>
              <a:buClr>
                <a:schemeClr val="dk1"/>
              </a:buClr>
              <a:buSzPts val="882"/>
              <a:buNone/>
              <a:defRPr sz="882"/>
            </a:lvl2pPr>
            <a:lvl3pPr indent="-228600" lvl="2" marL="1371600" algn="l">
              <a:lnSpc>
                <a:spcPct val="90000"/>
              </a:lnSpc>
              <a:spcBef>
                <a:spcPts val="315"/>
              </a:spcBef>
              <a:spcAft>
                <a:spcPts val="0"/>
              </a:spcAft>
              <a:buClr>
                <a:schemeClr val="dk1"/>
              </a:buClr>
              <a:buSzPts val="756"/>
              <a:buNone/>
              <a:defRPr sz="756"/>
            </a:lvl3pPr>
            <a:lvl4pPr indent="-228600" lvl="3" marL="1828800" algn="l">
              <a:lnSpc>
                <a:spcPct val="90000"/>
              </a:lnSpc>
              <a:spcBef>
                <a:spcPts val="315"/>
              </a:spcBef>
              <a:spcAft>
                <a:spcPts val="0"/>
              </a:spcAft>
              <a:buClr>
                <a:schemeClr val="dk1"/>
              </a:buClr>
              <a:buSzPts val="630"/>
              <a:buNone/>
              <a:defRPr sz="630"/>
            </a:lvl4pPr>
            <a:lvl5pPr indent="-228600" lvl="4" marL="2286000" algn="l">
              <a:lnSpc>
                <a:spcPct val="90000"/>
              </a:lnSpc>
              <a:spcBef>
                <a:spcPts val="315"/>
              </a:spcBef>
              <a:spcAft>
                <a:spcPts val="0"/>
              </a:spcAft>
              <a:buClr>
                <a:schemeClr val="dk1"/>
              </a:buClr>
              <a:buSzPts val="630"/>
              <a:buNone/>
              <a:defRPr sz="630"/>
            </a:lvl5pPr>
            <a:lvl6pPr indent="-228600" lvl="5" marL="2743200" algn="l">
              <a:lnSpc>
                <a:spcPct val="90000"/>
              </a:lnSpc>
              <a:spcBef>
                <a:spcPts val="315"/>
              </a:spcBef>
              <a:spcAft>
                <a:spcPts val="0"/>
              </a:spcAft>
              <a:buClr>
                <a:schemeClr val="dk1"/>
              </a:buClr>
              <a:buSzPts val="630"/>
              <a:buNone/>
              <a:defRPr sz="630"/>
            </a:lvl6pPr>
            <a:lvl7pPr indent="-228600" lvl="6" marL="3200400" algn="l">
              <a:lnSpc>
                <a:spcPct val="90000"/>
              </a:lnSpc>
              <a:spcBef>
                <a:spcPts val="315"/>
              </a:spcBef>
              <a:spcAft>
                <a:spcPts val="0"/>
              </a:spcAft>
              <a:buClr>
                <a:schemeClr val="dk1"/>
              </a:buClr>
              <a:buSzPts val="630"/>
              <a:buNone/>
              <a:defRPr sz="630"/>
            </a:lvl7pPr>
            <a:lvl8pPr indent="-228600" lvl="7" marL="3657600" algn="l">
              <a:lnSpc>
                <a:spcPct val="90000"/>
              </a:lnSpc>
              <a:spcBef>
                <a:spcPts val="315"/>
              </a:spcBef>
              <a:spcAft>
                <a:spcPts val="0"/>
              </a:spcAft>
              <a:buClr>
                <a:schemeClr val="dk1"/>
              </a:buClr>
              <a:buSzPts val="630"/>
              <a:buNone/>
              <a:defRPr sz="630"/>
            </a:lvl8pPr>
            <a:lvl9pPr indent="-228600" lvl="8" marL="4114800" algn="l">
              <a:lnSpc>
                <a:spcPct val="90000"/>
              </a:lnSpc>
              <a:spcBef>
                <a:spcPts val="315"/>
              </a:spcBef>
              <a:spcAft>
                <a:spcPts val="0"/>
              </a:spcAft>
              <a:buClr>
                <a:schemeClr val="dk1"/>
              </a:buClr>
              <a:buSzPts val="630"/>
              <a:buNone/>
              <a:defRPr sz="630"/>
            </a:lvl9pPr>
          </a:lstStyle>
          <a:p/>
        </p:txBody>
      </p:sp>
      <p:sp>
        <p:nvSpPr>
          <p:cNvPr id="65" name="Google Shape;65;p25"/>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5"/>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5"/>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6"/>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6"/>
          <p:cNvSpPr txBox="1"/>
          <p:nvPr>
            <p:ph idx="1" type="body"/>
          </p:nvPr>
        </p:nvSpPr>
        <p:spPr>
          <a:xfrm rot="5400000">
            <a:off x="1689537" y="-118910"/>
            <a:ext cx="2740739" cy="527833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71" name="Google Shape;71;p26"/>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6"/>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6"/>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7"/>
          <p:cNvSpPr txBox="1"/>
          <p:nvPr>
            <p:ph type="title"/>
          </p:nvPr>
        </p:nvSpPr>
        <p:spPr>
          <a:xfrm rot="5400000">
            <a:off x="3208958" y="1400511"/>
            <a:ext cx="3660651" cy="131958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7"/>
          <p:cNvSpPr txBox="1"/>
          <p:nvPr>
            <p:ph idx="1" type="body"/>
          </p:nvPr>
        </p:nvSpPr>
        <p:spPr>
          <a:xfrm rot="5400000">
            <a:off x="531540" y="119176"/>
            <a:ext cx="3660651" cy="388225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630"/>
              </a:spcBef>
              <a:spcAft>
                <a:spcPts val="0"/>
              </a:spcAft>
              <a:buClr>
                <a:schemeClr val="dk1"/>
              </a:buClr>
              <a:buSzPts val="1800"/>
              <a:buChar char="•"/>
              <a:defRPr/>
            </a:lvl1pPr>
            <a:lvl2pPr indent="-342900" lvl="1" marL="914400" algn="l">
              <a:lnSpc>
                <a:spcPct val="90000"/>
              </a:lnSpc>
              <a:spcBef>
                <a:spcPts val="315"/>
              </a:spcBef>
              <a:spcAft>
                <a:spcPts val="0"/>
              </a:spcAft>
              <a:buClr>
                <a:schemeClr val="dk1"/>
              </a:buClr>
              <a:buSzPts val="1800"/>
              <a:buChar char="•"/>
              <a:defRPr/>
            </a:lvl2pPr>
            <a:lvl3pPr indent="-342900" lvl="2" marL="1371600" algn="l">
              <a:lnSpc>
                <a:spcPct val="90000"/>
              </a:lnSpc>
              <a:spcBef>
                <a:spcPts val="315"/>
              </a:spcBef>
              <a:spcAft>
                <a:spcPts val="0"/>
              </a:spcAft>
              <a:buClr>
                <a:schemeClr val="dk1"/>
              </a:buClr>
              <a:buSzPts val="1800"/>
              <a:buChar char="•"/>
              <a:defRPr/>
            </a:lvl3pPr>
            <a:lvl4pPr indent="-342900" lvl="3" marL="1828800" algn="l">
              <a:lnSpc>
                <a:spcPct val="90000"/>
              </a:lnSpc>
              <a:spcBef>
                <a:spcPts val="315"/>
              </a:spcBef>
              <a:spcAft>
                <a:spcPts val="0"/>
              </a:spcAft>
              <a:buClr>
                <a:schemeClr val="dk1"/>
              </a:buClr>
              <a:buSzPts val="1800"/>
              <a:buChar char="•"/>
              <a:defRPr/>
            </a:lvl4pPr>
            <a:lvl5pPr indent="-342900" lvl="4" marL="2286000" algn="l">
              <a:lnSpc>
                <a:spcPct val="90000"/>
              </a:lnSpc>
              <a:spcBef>
                <a:spcPts val="315"/>
              </a:spcBef>
              <a:spcAft>
                <a:spcPts val="0"/>
              </a:spcAft>
              <a:buClr>
                <a:schemeClr val="dk1"/>
              </a:buClr>
              <a:buSzPts val="1800"/>
              <a:buChar char="•"/>
              <a:defRPr/>
            </a:lvl5pPr>
            <a:lvl6pPr indent="-342900" lvl="5" marL="2743200" algn="l">
              <a:lnSpc>
                <a:spcPct val="90000"/>
              </a:lnSpc>
              <a:spcBef>
                <a:spcPts val="315"/>
              </a:spcBef>
              <a:spcAft>
                <a:spcPts val="0"/>
              </a:spcAft>
              <a:buClr>
                <a:schemeClr val="dk1"/>
              </a:buClr>
              <a:buSzPts val="1800"/>
              <a:buChar char="•"/>
              <a:defRPr/>
            </a:lvl6pPr>
            <a:lvl7pPr indent="-342900" lvl="6" marL="3200400" algn="l">
              <a:lnSpc>
                <a:spcPct val="90000"/>
              </a:lnSpc>
              <a:spcBef>
                <a:spcPts val="315"/>
              </a:spcBef>
              <a:spcAft>
                <a:spcPts val="0"/>
              </a:spcAft>
              <a:buClr>
                <a:schemeClr val="dk1"/>
              </a:buClr>
              <a:buSzPts val="1800"/>
              <a:buChar char="•"/>
              <a:defRPr/>
            </a:lvl7pPr>
            <a:lvl8pPr indent="-342900" lvl="7" marL="3657600" algn="l">
              <a:lnSpc>
                <a:spcPct val="90000"/>
              </a:lnSpc>
              <a:spcBef>
                <a:spcPts val="315"/>
              </a:spcBef>
              <a:spcAft>
                <a:spcPts val="0"/>
              </a:spcAft>
              <a:buClr>
                <a:schemeClr val="dk1"/>
              </a:buClr>
              <a:buSzPts val="1800"/>
              <a:buChar char="•"/>
              <a:defRPr/>
            </a:lvl8pPr>
            <a:lvl9pPr indent="-342900" lvl="8" marL="4114800" algn="l">
              <a:lnSpc>
                <a:spcPct val="90000"/>
              </a:lnSpc>
              <a:spcBef>
                <a:spcPts val="315"/>
              </a:spcBef>
              <a:spcAft>
                <a:spcPts val="0"/>
              </a:spcAft>
              <a:buClr>
                <a:schemeClr val="dk1"/>
              </a:buClr>
              <a:buSzPts val="1800"/>
              <a:buChar char="•"/>
              <a:defRPr/>
            </a:lvl9pPr>
          </a:lstStyle>
          <a:p/>
        </p:txBody>
      </p:sp>
      <p:sp>
        <p:nvSpPr>
          <p:cNvPr id="77" name="Google Shape;77;p27"/>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7"/>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7"/>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6"/>
          <p:cNvSpPr txBox="1"/>
          <p:nvPr>
            <p:ph type="title"/>
          </p:nvPr>
        </p:nvSpPr>
        <p:spPr>
          <a:xfrm>
            <a:off x="420737" y="229979"/>
            <a:ext cx="5278339" cy="834921"/>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2772"/>
              <a:buFont typeface="Play"/>
              <a:buNone/>
              <a:defRPr b="0" i="0" sz="2772" u="none" cap="none" strike="noStrike">
                <a:solidFill>
                  <a:schemeClr val="dk1"/>
                </a:solidFill>
                <a:latin typeface="Play"/>
                <a:ea typeface="Play"/>
                <a:cs typeface="Play"/>
                <a:sym typeface="Play"/>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6"/>
          <p:cNvSpPr txBox="1"/>
          <p:nvPr>
            <p:ph idx="1" type="body"/>
          </p:nvPr>
        </p:nvSpPr>
        <p:spPr>
          <a:xfrm>
            <a:off x="420737" y="1149890"/>
            <a:ext cx="5278339" cy="2740739"/>
          </a:xfrm>
          <a:prstGeom prst="rect">
            <a:avLst/>
          </a:prstGeom>
          <a:noFill/>
          <a:ln>
            <a:noFill/>
          </a:ln>
        </p:spPr>
        <p:txBody>
          <a:bodyPr anchorCtr="0" anchor="t" bIns="45700" lIns="91425" spcFirstLastPara="1" rIns="91425" wrap="square" tIns="45700">
            <a:normAutofit/>
          </a:bodyPr>
          <a:lstStyle>
            <a:lvl1pPr indent="-340614" lvl="0" marL="457200" marR="0" rtl="0" algn="l">
              <a:lnSpc>
                <a:spcPct val="90000"/>
              </a:lnSpc>
              <a:spcBef>
                <a:spcPts val="630"/>
              </a:spcBef>
              <a:spcAft>
                <a:spcPts val="0"/>
              </a:spcAft>
              <a:buClr>
                <a:schemeClr val="dk1"/>
              </a:buClr>
              <a:buSzPts val="1764"/>
              <a:buFont typeface="Arial"/>
              <a:buChar char="•"/>
              <a:defRPr b="0" i="0" sz="1764" u="none" cap="none" strike="noStrike">
                <a:solidFill>
                  <a:schemeClr val="dk1"/>
                </a:solidFill>
                <a:latin typeface="Arial"/>
                <a:ea typeface="Arial"/>
                <a:cs typeface="Arial"/>
                <a:sym typeface="Arial"/>
              </a:defRPr>
            </a:lvl1pPr>
            <a:lvl2pPr indent="-324612" lvl="1" marL="914400" marR="0" rtl="0" algn="l">
              <a:lnSpc>
                <a:spcPct val="90000"/>
              </a:lnSpc>
              <a:spcBef>
                <a:spcPts val="315"/>
              </a:spcBef>
              <a:spcAft>
                <a:spcPts val="0"/>
              </a:spcAft>
              <a:buClr>
                <a:schemeClr val="dk1"/>
              </a:buClr>
              <a:buSzPts val="1512"/>
              <a:buFont typeface="Arial"/>
              <a:buChar char="•"/>
              <a:defRPr b="0" i="0" sz="1512" u="none" cap="none" strike="noStrike">
                <a:solidFill>
                  <a:schemeClr val="dk1"/>
                </a:solidFill>
                <a:latin typeface="Arial"/>
                <a:ea typeface="Arial"/>
                <a:cs typeface="Arial"/>
                <a:sym typeface="Arial"/>
              </a:defRPr>
            </a:lvl2pPr>
            <a:lvl3pPr indent="-308610" lvl="2" marL="1371600" marR="0" rtl="0" algn="l">
              <a:lnSpc>
                <a:spcPct val="90000"/>
              </a:lnSpc>
              <a:spcBef>
                <a:spcPts val="315"/>
              </a:spcBef>
              <a:spcAft>
                <a:spcPts val="0"/>
              </a:spcAft>
              <a:buClr>
                <a:schemeClr val="dk1"/>
              </a:buClr>
              <a:buSzPts val="1260"/>
              <a:buFont typeface="Arial"/>
              <a:buChar char="•"/>
              <a:defRPr b="0" i="0" sz="1260" u="none" cap="none" strike="noStrike">
                <a:solidFill>
                  <a:schemeClr val="dk1"/>
                </a:solidFill>
                <a:latin typeface="Arial"/>
                <a:ea typeface="Arial"/>
                <a:cs typeface="Arial"/>
                <a:sym typeface="Arial"/>
              </a:defRPr>
            </a:lvl3pPr>
            <a:lvl4pPr indent="-300609" lvl="3" marL="18288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4pPr>
            <a:lvl5pPr indent="-300609" lvl="4" marL="22860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5pPr>
            <a:lvl6pPr indent="-300609" lvl="5" marL="27432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6pPr>
            <a:lvl7pPr indent="-300609" lvl="6" marL="32004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7pPr>
            <a:lvl8pPr indent="-300609" lvl="7" marL="36576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8pPr>
            <a:lvl9pPr indent="-300609" lvl="8" marL="4114800" marR="0" rtl="0" algn="l">
              <a:lnSpc>
                <a:spcPct val="90000"/>
              </a:lnSpc>
              <a:spcBef>
                <a:spcPts val="315"/>
              </a:spcBef>
              <a:spcAft>
                <a:spcPts val="0"/>
              </a:spcAft>
              <a:buClr>
                <a:schemeClr val="dk1"/>
              </a:buClr>
              <a:buSzPts val="1134"/>
              <a:buFont typeface="Arial"/>
              <a:buChar char="•"/>
              <a:defRPr b="0" i="0" sz="1134" u="none" cap="none" strike="noStrike">
                <a:solidFill>
                  <a:schemeClr val="dk1"/>
                </a:solidFill>
                <a:latin typeface="Arial"/>
                <a:ea typeface="Arial"/>
                <a:cs typeface="Arial"/>
                <a:sym typeface="Arial"/>
              </a:defRPr>
            </a:lvl9pPr>
          </a:lstStyle>
          <a:p/>
        </p:txBody>
      </p:sp>
      <p:sp>
        <p:nvSpPr>
          <p:cNvPr id="8" name="Google Shape;8;p16"/>
          <p:cNvSpPr txBox="1"/>
          <p:nvPr>
            <p:ph idx="10" type="dt"/>
          </p:nvPr>
        </p:nvSpPr>
        <p:spPr>
          <a:xfrm>
            <a:off x="420737" y="4003619"/>
            <a:ext cx="1376958" cy="229978"/>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756" u="none" cap="none" strike="noStrike">
                <a:solidFill>
                  <a:srgbClr val="757575"/>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9" name="Google Shape;9;p16"/>
          <p:cNvSpPr txBox="1"/>
          <p:nvPr>
            <p:ph idx="11" type="ftr"/>
          </p:nvPr>
        </p:nvSpPr>
        <p:spPr>
          <a:xfrm>
            <a:off x="2027188" y="4003619"/>
            <a:ext cx="2065437" cy="229978"/>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756" u="none" cap="none" strike="noStrike">
                <a:solidFill>
                  <a:srgbClr val="757575"/>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0" name="Google Shape;10;p16"/>
          <p:cNvSpPr txBox="1"/>
          <p:nvPr>
            <p:ph idx="12" type="sldNum"/>
          </p:nvPr>
        </p:nvSpPr>
        <p:spPr>
          <a:xfrm>
            <a:off x="4322118" y="4003619"/>
            <a:ext cx="1376958" cy="229978"/>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756"/>
              <a:buFont typeface="Arial"/>
              <a:buNone/>
              <a:defRPr b="0" i="0" sz="756"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 Id="rId4" Type="http://schemas.openxmlformats.org/officeDocument/2006/relationships/hyperlink" Target="https://www.swimming.org/schools/"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jpg"/><Relationship Id="rId4" Type="http://schemas.openxmlformats.org/officeDocument/2006/relationships/hyperlink" Target="https://www.swimming.org/school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descr="A collage of children playing basketball&#10;&#10;AI-generated content may be incorrect." id="84" name="Google Shape;84;p1"/>
          <p:cNvPicPr preferRelativeResize="0"/>
          <p:nvPr/>
        </p:nvPicPr>
        <p:blipFill rotWithShape="1">
          <a:blip r:embed="rId3">
            <a:alphaModFix/>
          </a:blip>
          <a:srcRect b="0" l="0" r="0" t="0"/>
          <a:stretch/>
        </p:blipFill>
        <p:spPr>
          <a:xfrm>
            <a:off x="4333" y="0"/>
            <a:ext cx="6111146" cy="431958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pic>
        <p:nvPicPr>
          <p:cNvPr descr="A screenshot of a computer&#10;&#10;AI-generated content may be incorrect." id="89" name="Google Shape;89;p3"/>
          <p:cNvPicPr preferRelativeResize="0"/>
          <p:nvPr/>
        </p:nvPicPr>
        <p:blipFill rotWithShape="1">
          <a:blip r:embed="rId3">
            <a:alphaModFix/>
          </a:blip>
          <a:srcRect b="0" l="0" r="0" t="0"/>
          <a:stretch/>
        </p:blipFill>
        <p:spPr>
          <a:xfrm>
            <a:off x="-16769" y="0"/>
            <a:ext cx="6173264" cy="4322536"/>
          </a:xfrm>
          <a:prstGeom prst="rect">
            <a:avLst/>
          </a:prstGeom>
          <a:noFill/>
          <a:ln>
            <a:noFill/>
          </a:ln>
        </p:spPr>
      </p:pic>
      <p:sp>
        <p:nvSpPr>
          <p:cNvPr id="90" name="Google Shape;90;p3"/>
          <p:cNvSpPr txBox="1"/>
          <p:nvPr/>
        </p:nvSpPr>
        <p:spPr>
          <a:xfrm>
            <a:off x="241825" y="156522"/>
            <a:ext cx="35595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Calibri"/>
                <a:ea typeface="Calibri"/>
                <a:cs typeface="Calibri"/>
                <a:sym typeface="Calibri"/>
              </a:rPr>
              <a:t>Review of the last academic year (2024/2025) Applecroft School</a:t>
            </a:r>
            <a:endParaRPr b="0" i="0" sz="1400" u="none" cap="none" strike="noStrike">
              <a:solidFill>
                <a:srgbClr val="000000"/>
              </a:solidFill>
              <a:latin typeface="Arial"/>
              <a:ea typeface="Arial"/>
              <a:cs typeface="Arial"/>
              <a:sym typeface="Arial"/>
            </a:endParaRPr>
          </a:p>
        </p:txBody>
      </p:sp>
      <p:graphicFrame>
        <p:nvGraphicFramePr>
          <p:cNvPr id="91" name="Google Shape;91;p3"/>
          <p:cNvGraphicFramePr/>
          <p:nvPr/>
        </p:nvGraphicFramePr>
        <p:xfrm>
          <a:off x="241822" y="749570"/>
          <a:ext cx="3000000" cy="3000000"/>
        </p:xfrm>
        <a:graphic>
          <a:graphicData uri="http://schemas.openxmlformats.org/drawingml/2006/table">
            <a:tbl>
              <a:tblPr bandRow="1" firstRow="1">
                <a:noFill/>
                <a:tableStyleId>{09ED982D-F1CC-4990-B3D5-93DE0254289D}</a:tableStyleId>
              </a:tblPr>
              <a:tblGrid>
                <a:gridCol w="1711975"/>
                <a:gridCol w="2010275"/>
                <a:gridCol w="1807850"/>
              </a:tblGrid>
              <a:tr h="226250">
                <a:tc>
                  <a:txBody>
                    <a:bodyPr/>
                    <a:lstStyle/>
                    <a:p>
                      <a:pPr indent="0" lvl="0" marL="0" marR="0" rtl="0" algn="l">
                        <a:lnSpc>
                          <a:spcPct val="100000"/>
                        </a:lnSpc>
                        <a:spcBef>
                          <a:spcPts val="0"/>
                        </a:spcBef>
                        <a:spcAft>
                          <a:spcPts val="0"/>
                        </a:spcAft>
                        <a:buClr>
                          <a:srgbClr val="000000"/>
                        </a:buClr>
                        <a:buSzPts val="700"/>
                        <a:buFont typeface="Calibri"/>
                        <a:buNone/>
                      </a:pPr>
                      <a:r>
                        <a:rPr lang="en-US" sz="700" u="sng" cap="none" strike="noStrike">
                          <a:solidFill>
                            <a:srgbClr val="000000"/>
                          </a:solidFill>
                          <a:latin typeface="Calibri"/>
                          <a:ea typeface="Calibri"/>
                          <a:cs typeface="Calibri"/>
                          <a:sym typeface="Calibri"/>
                          <a:hlinkClick r:id="rId4">
                            <a:extLst>
                              <a:ext uri="{A12FA001-AC4F-418D-AE19-62706E023703}">
                                <ahyp:hlinkClr val="tx"/>
                              </a:ext>
                            </a:extLst>
                          </a:hlinkClick>
                        </a:rPr>
                        <a:t>Swimming and Water Safety</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What went well? Supporting evidence?</a:t>
                      </a:r>
                      <a:r>
                        <a:rPr lang="en-US" sz="700" u="none" cap="none" strike="noStrike">
                          <a:solidFill>
                            <a:srgbClr val="000000"/>
                          </a:solidFill>
                          <a:latin typeface="Calibri"/>
                          <a:ea typeface="Calibri"/>
                          <a:cs typeface="Calibri"/>
                          <a:sym typeface="Calibri"/>
                        </a:rPr>
                        <a:t>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What didn't go well? Supporting evidence?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700"/>
                        <a:buFont typeface="Calibri"/>
                        <a:buNone/>
                      </a:pPr>
                      <a:r>
                        <a:rPr b="1" lang="en-US" sz="700" u="none" cap="none" strike="noStrike">
                          <a:latin typeface="Calibri"/>
                          <a:ea typeface="Calibri"/>
                          <a:cs typeface="Calibri"/>
                          <a:sym typeface="Calibri"/>
                        </a:rPr>
                        <a:t>1. </a:t>
                      </a:r>
                      <a:r>
                        <a:rPr lang="en-US" sz="700" u="none" cap="none" strike="noStrike">
                          <a:latin typeface="Calibri"/>
                          <a:ea typeface="Calibri"/>
                          <a:cs typeface="Calibri"/>
                          <a:sym typeface="Calibri"/>
                        </a:rPr>
                        <a:t>Swim competently, confidently and proficiently over a distance of at least 25 metres</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700"/>
                        <a:buFont typeface="Arial"/>
                        <a:buNone/>
                      </a:pPr>
                      <a:r>
                        <a:rPr lang="en-US" sz="700" u="none" cap="none" strike="noStrike">
                          <a:latin typeface="Calibri"/>
                          <a:ea typeface="Calibri"/>
                          <a:cs typeface="Calibri"/>
                          <a:sym typeface="Calibri"/>
                        </a:rPr>
                        <a:t>The school increased the number of children swimming competently, confidently and proficiently increased from 85% to 90%</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u="none" cap="none" strike="noStrike">
                          <a:latin typeface="Calibri"/>
                          <a:ea typeface="Calibri"/>
                          <a:cs typeface="Calibri"/>
                          <a:sym typeface="Calibri"/>
                        </a:rPr>
                        <a:t>Si</a:t>
                      </a:r>
                      <a:r>
                        <a:rPr lang="en-US" sz="700">
                          <a:latin typeface="Calibri"/>
                          <a:ea typeface="Calibri"/>
                          <a:cs typeface="Calibri"/>
                          <a:sym typeface="Calibri"/>
                        </a:rPr>
                        <a:t>x</a:t>
                      </a:r>
                      <a:r>
                        <a:rPr lang="en-US" sz="700" u="none" cap="none" strike="noStrike">
                          <a:latin typeface="Calibri"/>
                          <a:ea typeface="Calibri"/>
                          <a:cs typeface="Calibri"/>
                          <a:sym typeface="Calibri"/>
                        </a:rPr>
                        <a:t> children still didn't achieved the expected 25metres. </a:t>
                      </a:r>
                      <a:r>
                        <a:rPr lang="en-US" sz="700" u="none" cap="none" strike="noStrike">
                          <a:solidFill>
                            <a:srgbClr val="231F20"/>
                          </a:solidFill>
                          <a:latin typeface="Calibri"/>
                          <a:ea typeface="Calibri"/>
                          <a:cs typeface="Calibri"/>
                          <a:sym typeface="Calibri"/>
                        </a:rPr>
                        <a:t>Unfortunately, the Welwyn Hatfield Schools Sports Partnership didn’t run top up sessions this year.</a:t>
                      </a:r>
                      <a:r>
                        <a:rPr lang="en-US" sz="700" u="none" cap="none" strike="noStrike">
                          <a:latin typeface="Calibri"/>
                          <a:ea typeface="Calibri"/>
                          <a:cs typeface="Calibri"/>
                          <a:sym typeface="Calibri"/>
                        </a:rPr>
                        <a:t>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370850">
                <a:tc>
                  <a:txBody>
                    <a:bodyPr/>
                    <a:lstStyle/>
                    <a:p>
                      <a:pPr indent="0" lvl="0" marL="0" marR="0" rtl="0" algn="l">
                        <a:lnSpc>
                          <a:spcPct val="100000"/>
                        </a:lnSpc>
                        <a:spcBef>
                          <a:spcPts val="0"/>
                        </a:spcBef>
                        <a:spcAft>
                          <a:spcPts val="0"/>
                        </a:spcAft>
                        <a:buClr>
                          <a:schemeClr val="dk1"/>
                        </a:buClr>
                        <a:buSzPts val="700"/>
                        <a:buFont typeface="Calibri"/>
                        <a:buNone/>
                      </a:pPr>
                      <a:r>
                        <a:rPr b="1" lang="en-US" sz="700" u="none" cap="none" strike="noStrike">
                          <a:latin typeface="Calibri"/>
                          <a:ea typeface="Calibri"/>
                          <a:cs typeface="Calibri"/>
                          <a:sym typeface="Calibri"/>
                        </a:rPr>
                        <a:t>2. </a:t>
                      </a:r>
                      <a:r>
                        <a:rPr lang="en-US" sz="700" u="none" cap="none" strike="noStrike">
                          <a:latin typeface="Calibri"/>
                          <a:ea typeface="Calibri"/>
                          <a:cs typeface="Calibri"/>
                          <a:sym typeface="Calibri"/>
                        </a:rPr>
                        <a:t>Use a range of strokes effectively (for example, front crawl, backstroke and breaststroke)</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u="none" cap="none" strike="noStrike">
                          <a:latin typeface="Calibri"/>
                          <a:ea typeface="Calibri"/>
                          <a:cs typeface="Calibri"/>
                          <a:sym typeface="Calibri"/>
                        </a:rPr>
                        <a:t>The school increased the number of children swimming competently, confidently and proficiently increased from 85% to 90%</a:t>
                      </a:r>
                      <a:endParaRPr sz="1400" u="none" cap="none" strike="noStrike"/>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u="none" cap="none" strike="noStrike">
                          <a:latin typeface="Calibri"/>
                          <a:ea typeface="Calibri"/>
                          <a:cs typeface="Calibri"/>
                          <a:sym typeface="Calibri"/>
                        </a:rPr>
                        <a:t>Si</a:t>
                      </a:r>
                      <a:r>
                        <a:rPr lang="en-US" sz="700">
                          <a:latin typeface="Calibri"/>
                          <a:ea typeface="Calibri"/>
                          <a:cs typeface="Calibri"/>
                          <a:sym typeface="Calibri"/>
                        </a:rPr>
                        <a:t>x</a:t>
                      </a:r>
                      <a:r>
                        <a:rPr lang="en-US" sz="700" u="none" cap="none" strike="noStrike">
                          <a:latin typeface="Calibri"/>
                          <a:ea typeface="Calibri"/>
                          <a:cs typeface="Calibri"/>
                          <a:sym typeface="Calibri"/>
                        </a:rPr>
                        <a:t> children still didn't achieved the expected 25metres. </a:t>
                      </a:r>
                      <a:r>
                        <a:rPr lang="en-US" sz="700" u="none" cap="none" strike="noStrike">
                          <a:solidFill>
                            <a:srgbClr val="231F20"/>
                          </a:solidFill>
                          <a:latin typeface="Calibri"/>
                          <a:ea typeface="Calibri"/>
                          <a:cs typeface="Calibri"/>
                          <a:sym typeface="Calibri"/>
                        </a:rPr>
                        <a:t>Unfortunately, the Welwyn Hatfield Schools Sports Partnership didn’t run top up sessions this year.</a:t>
                      </a:r>
                      <a:r>
                        <a:rPr lang="en-US" sz="700" u="none" cap="none" strike="noStrike">
                          <a:latin typeface="Calibri"/>
                          <a:ea typeface="Calibri"/>
                          <a:cs typeface="Calibri"/>
                          <a:sym typeface="Calibri"/>
                        </a:rPr>
                        <a:t> </a:t>
                      </a:r>
                      <a:endParaRPr sz="1400" u="none" cap="none" strike="noStrike"/>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370850">
                <a:tc>
                  <a:txBody>
                    <a:bodyPr/>
                    <a:lstStyle/>
                    <a:p>
                      <a:pPr indent="0" lvl="0" marL="0" marR="0" rtl="0" algn="l">
                        <a:lnSpc>
                          <a:spcPct val="100000"/>
                        </a:lnSpc>
                        <a:spcBef>
                          <a:spcPts val="0"/>
                        </a:spcBef>
                        <a:spcAft>
                          <a:spcPts val="0"/>
                        </a:spcAft>
                        <a:buClr>
                          <a:schemeClr val="dk1"/>
                        </a:buClr>
                        <a:buSzPts val="700"/>
                        <a:buFont typeface="Calibri"/>
                        <a:buNone/>
                      </a:pPr>
                      <a:r>
                        <a:rPr b="1" lang="en-US" sz="700" u="none" cap="none" strike="noStrike">
                          <a:latin typeface="Calibri"/>
                          <a:ea typeface="Calibri"/>
                          <a:cs typeface="Calibri"/>
                          <a:sym typeface="Calibri"/>
                        </a:rPr>
                        <a:t>3. </a:t>
                      </a:r>
                      <a:r>
                        <a:rPr lang="en-US" sz="700" u="none" cap="none" strike="noStrike">
                          <a:latin typeface="Calibri"/>
                          <a:ea typeface="Calibri"/>
                          <a:cs typeface="Calibri"/>
                          <a:sym typeface="Calibri"/>
                        </a:rPr>
                        <a:t>Perform safe self-rescue in different water-based situations</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u="none" cap="none" strike="noStrike">
                          <a:latin typeface="Calibri"/>
                          <a:ea typeface="Calibri"/>
                          <a:cs typeface="Calibri"/>
                          <a:sym typeface="Calibri"/>
                        </a:rPr>
                        <a:t>The school’s number of children who could perform safe self-rescue in different water based situations remained static at 85%</a:t>
                      </a:r>
                      <a:endParaRPr sz="1400" u="none" cap="none" strike="noStrike"/>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u="none" cap="none" strike="noStrike">
                          <a:latin typeface="Calibri"/>
                          <a:ea typeface="Calibri"/>
                          <a:cs typeface="Calibri"/>
                          <a:sym typeface="Calibri"/>
                        </a:rPr>
                        <a:t>Unfortunately, we haven't been able to increase our percentage of children to perform safe self-rescue in different water based situations.</a:t>
                      </a:r>
                      <a:endParaRPr sz="1400" u="none" cap="none" strike="noStrike"/>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descr="A screenshot of a computer&#10;&#10;AI-generated content may be incorrect." id="96" name="Google Shape;96;p4"/>
          <p:cNvPicPr preferRelativeResize="0"/>
          <p:nvPr/>
        </p:nvPicPr>
        <p:blipFill rotWithShape="1">
          <a:blip r:embed="rId3">
            <a:alphaModFix/>
          </a:blip>
          <a:srcRect b="0" l="0" r="0" t="0"/>
          <a:stretch/>
        </p:blipFill>
        <p:spPr>
          <a:xfrm>
            <a:off x="-26726" y="0"/>
            <a:ext cx="6173264" cy="4322536"/>
          </a:xfrm>
          <a:prstGeom prst="rect">
            <a:avLst/>
          </a:prstGeom>
          <a:noFill/>
          <a:ln>
            <a:noFill/>
          </a:ln>
        </p:spPr>
      </p:pic>
      <p:sp>
        <p:nvSpPr>
          <p:cNvPr id="97" name="Google Shape;97;p4"/>
          <p:cNvSpPr txBox="1"/>
          <p:nvPr/>
        </p:nvSpPr>
        <p:spPr>
          <a:xfrm>
            <a:off x="241825" y="226711"/>
            <a:ext cx="3559359"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Calibri"/>
                <a:ea typeface="Calibri"/>
                <a:cs typeface="Calibri"/>
                <a:sym typeface="Calibri"/>
              </a:rPr>
              <a:t>Review of the last academic year (2024/2025)</a:t>
            </a:r>
            <a:endParaRPr b="0" i="0" sz="1400" u="none" cap="none" strike="noStrike">
              <a:solidFill>
                <a:srgbClr val="000000"/>
              </a:solidFill>
              <a:latin typeface="Arial"/>
              <a:ea typeface="Arial"/>
              <a:cs typeface="Arial"/>
              <a:sym typeface="Arial"/>
            </a:endParaRPr>
          </a:p>
        </p:txBody>
      </p:sp>
      <p:graphicFrame>
        <p:nvGraphicFramePr>
          <p:cNvPr id="98" name="Google Shape;98;p4"/>
          <p:cNvGraphicFramePr/>
          <p:nvPr/>
        </p:nvGraphicFramePr>
        <p:xfrm>
          <a:off x="201820" y="631508"/>
          <a:ext cx="3000000" cy="3000000"/>
        </p:xfrm>
        <a:graphic>
          <a:graphicData uri="http://schemas.openxmlformats.org/drawingml/2006/table">
            <a:tbl>
              <a:tblPr bandRow="1" firstRow="1">
                <a:noFill/>
                <a:tableStyleId>{09ED982D-F1CC-4990-B3D5-93DE0254289D}</a:tableStyleId>
              </a:tblPr>
              <a:tblGrid>
                <a:gridCol w="1711975"/>
                <a:gridCol w="2010275"/>
                <a:gridCol w="1807850"/>
              </a:tblGrid>
              <a:tr h="226250">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Key areas as outlined in PE and sport premium guidance</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What went well? Supporting evidence?</a:t>
                      </a:r>
                      <a:r>
                        <a:rPr lang="en-US" sz="700" u="none" cap="none" strike="noStrike">
                          <a:solidFill>
                            <a:srgbClr val="000000"/>
                          </a:solidFill>
                          <a:latin typeface="Calibri"/>
                          <a:ea typeface="Calibri"/>
                          <a:cs typeface="Calibri"/>
                          <a:sym typeface="Calibri"/>
                        </a:rPr>
                        <a:t>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What didn't go well? Supporting evidence?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430425">
                <a:tc>
                  <a:txBody>
                    <a:bodyPr/>
                    <a:lstStyle/>
                    <a:p>
                      <a:pPr indent="0" lvl="0" marL="0" marR="0" rtl="0" algn="l">
                        <a:lnSpc>
                          <a:spcPct val="100000"/>
                        </a:lnSpc>
                        <a:spcBef>
                          <a:spcPts val="0"/>
                        </a:spcBef>
                        <a:spcAft>
                          <a:spcPts val="0"/>
                        </a:spcAft>
                        <a:buClr>
                          <a:schemeClr val="dk1"/>
                        </a:buClr>
                        <a:buSzPts val="700"/>
                        <a:buFont typeface="Calibri"/>
                        <a:buNone/>
                      </a:pPr>
                      <a:r>
                        <a:rPr b="1" lang="en-US" sz="700" u="none" cap="none" strike="noStrike">
                          <a:latin typeface="Calibri"/>
                          <a:ea typeface="Calibri"/>
                          <a:cs typeface="Calibri"/>
                          <a:sym typeface="Calibri"/>
                        </a:rPr>
                        <a:t>1. </a:t>
                      </a:r>
                      <a:r>
                        <a:rPr lang="en-US" sz="700" u="none" cap="none" strike="noStrike">
                          <a:latin typeface="Calibri"/>
                          <a:ea typeface="Calibri"/>
                          <a:cs typeface="Calibri"/>
                          <a:sym typeface="Calibri"/>
                        </a:rPr>
                        <a:t>Increasing confidence, knowledge and skills of all staff in teaching PE and sporting activities prioritising CPD and training where needed</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50" u="none" cap="none" strike="noStrike">
                          <a:latin typeface="Calibri"/>
                          <a:ea typeface="Calibri"/>
                          <a:cs typeface="Calibri"/>
                          <a:sym typeface="Calibri"/>
                        </a:rPr>
                        <a:t>Staff surveys indicate increased confidence and ability to deliver high-quality PE lessons following CPD and training.</a:t>
                      </a:r>
                      <a:r>
                        <a:rPr lang="en-US" sz="800" u="none" cap="none" strike="noStrike">
                          <a:latin typeface="Calibri"/>
                          <a:ea typeface="Calibri"/>
                          <a:cs typeface="Calibri"/>
                          <a:sym typeface="Calibri"/>
                        </a:rPr>
                        <a:t> </a:t>
                      </a:r>
                      <a:r>
                        <a:rPr lang="en-US" sz="750" u="none" cap="none" strike="noStrike">
                          <a:latin typeface="Calibri"/>
                          <a:ea typeface="Calibri"/>
                          <a:cs typeface="Calibri"/>
                          <a:sym typeface="Calibri"/>
                        </a:rPr>
                        <a:t>Teachers have access to a </a:t>
                      </a:r>
                      <a:r>
                        <a:rPr lang="en-US" sz="750">
                          <a:latin typeface="Calibri"/>
                          <a:ea typeface="Calibri"/>
                          <a:cs typeface="Calibri"/>
                          <a:sym typeface="Calibri"/>
                        </a:rPr>
                        <a:t>planning</a:t>
                      </a:r>
                      <a:r>
                        <a:rPr lang="en-US" sz="750" u="none" cap="none" strike="noStrike">
                          <a:latin typeface="Calibri"/>
                          <a:ea typeface="Calibri"/>
                          <a:cs typeface="Calibri"/>
                          <a:sym typeface="Calibri"/>
                        </a:rPr>
                        <a:t> scheme </a:t>
                      </a:r>
                      <a:r>
                        <a:rPr lang="en-US" sz="750">
                          <a:latin typeface="Calibri"/>
                          <a:ea typeface="Calibri"/>
                          <a:cs typeface="Calibri"/>
                          <a:sym typeface="Calibri"/>
                        </a:rPr>
                        <a:t>which</a:t>
                      </a:r>
                      <a:r>
                        <a:rPr lang="en-US" sz="750" u="none" cap="none" strike="noStrike">
                          <a:latin typeface="Calibri"/>
                          <a:ea typeface="Calibri"/>
                          <a:cs typeface="Calibri"/>
                          <a:sym typeface="Calibri"/>
                        </a:rPr>
                        <a:t> has example videos of lessons and CPD workshops - these are often</a:t>
                      </a:r>
                      <a:r>
                        <a:rPr lang="en-US" sz="750">
                          <a:latin typeface="Calibri"/>
                          <a:ea typeface="Calibri"/>
                          <a:cs typeface="Calibri"/>
                          <a:sym typeface="Calibri"/>
                        </a:rPr>
                        <a:t> referenced by the P.E curriculum Leader.</a:t>
                      </a:r>
                      <a:endParaRPr sz="7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50">
                          <a:solidFill>
                            <a:srgbClr val="424242"/>
                          </a:solidFill>
                          <a:latin typeface="Calibri"/>
                          <a:ea typeface="Calibri"/>
                          <a:cs typeface="Calibri"/>
                          <a:sym typeface="Calibri"/>
                        </a:rPr>
                        <a:t>While some staff accessed CPD opportunities, not all were able to do so. Increasing the number of teachers engaging in high-quality CPD will be a priority next year. Continued auditing of staff skills will support this goal. Notably, staff confidence in delivering gymnastics and dance has improved, leading to higher-quality PE provision for pupils.</a:t>
                      </a:r>
                      <a:r>
                        <a:rPr lang="en-US" sz="750">
                          <a:latin typeface="Calibri"/>
                          <a:ea typeface="Calibri"/>
                          <a:cs typeface="Calibri"/>
                          <a:sym typeface="Calibri"/>
                        </a:rPr>
                        <a:t> </a:t>
                      </a:r>
                      <a:endParaRPr sz="7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5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370850">
                <a:tc>
                  <a:txBody>
                    <a:bodyPr/>
                    <a:lstStyle/>
                    <a:p>
                      <a:pPr indent="0" lvl="0" marL="0" marR="0" rtl="0" algn="l">
                        <a:lnSpc>
                          <a:spcPct val="100000"/>
                        </a:lnSpc>
                        <a:spcBef>
                          <a:spcPts val="0"/>
                        </a:spcBef>
                        <a:spcAft>
                          <a:spcPts val="0"/>
                        </a:spcAft>
                        <a:buClr>
                          <a:schemeClr val="dk1"/>
                        </a:buClr>
                        <a:buSzPts val="700"/>
                        <a:buFont typeface="Calibri"/>
                        <a:buNone/>
                      </a:pPr>
                      <a:r>
                        <a:rPr b="1" lang="en-US" sz="700" u="none" cap="none" strike="noStrike">
                          <a:latin typeface="Calibri"/>
                          <a:ea typeface="Calibri"/>
                          <a:cs typeface="Calibri"/>
                          <a:sym typeface="Calibri"/>
                        </a:rPr>
                        <a:t>2. </a:t>
                      </a:r>
                      <a:r>
                        <a:rPr lang="en-US" sz="700" u="none" cap="none" strike="noStrike">
                          <a:latin typeface="Calibri"/>
                          <a:ea typeface="Calibri"/>
                          <a:cs typeface="Calibri"/>
                          <a:sym typeface="Calibri"/>
                        </a:rPr>
                        <a:t>Increasing engagement of all pupils in regular physical activity and sporting activities</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50" u="none" cap="none" strike="noStrike">
                          <a:latin typeface="Calibri"/>
                          <a:ea typeface="Calibri"/>
                          <a:cs typeface="Calibri"/>
                          <a:sym typeface="Calibri"/>
                        </a:rPr>
                        <a:t>Using the school’s tracker, 100% of KS2 pupils have represented the school in a sporting event:</a:t>
                      </a:r>
                      <a:endParaRPr sz="750" u="none" cap="none" strike="noStrike">
                        <a:latin typeface="Calibri"/>
                        <a:ea typeface="Calibri"/>
                        <a:cs typeface="Calibri"/>
                        <a:sym typeface="Calibri"/>
                      </a:endParaRPr>
                    </a:p>
                    <a:p>
                      <a:pPr indent="0" lvl="0" marL="0" marR="0" rtl="0" algn="l">
                        <a:lnSpc>
                          <a:spcPct val="115000"/>
                        </a:lnSpc>
                        <a:spcBef>
                          <a:spcPts val="0"/>
                        </a:spcBef>
                        <a:spcAft>
                          <a:spcPts val="0"/>
                        </a:spcAft>
                        <a:buClr>
                          <a:srgbClr val="000000"/>
                        </a:buClr>
                        <a:buSzPts val="750"/>
                        <a:buFont typeface="Arial"/>
                        <a:buNone/>
                      </a:pPr>
                      <a:r>
                        <a:rPr lang="en-US" sz="750" u="none" cap="none" strike="noStrike">
                          <a:latin typeface="Calibri"/>
                          <a:ea typeface="Calibri"/>
                          <a:cs typeface="Calibri"/>
                          <a:sym typeface="Calibri"/>
                        </a:rPr>
                        <a:t>Increase the percentage of KS2 pupils attending at least one club and achieving 7 hours of physical activity per week from </a:t>
                      </a:r>
                      <a:r>
                        <a:rPr b="1" lang="en-US" sz="750" u="none" cap="none" strike="noStrike">
                          <a:latin typeface="Calibri"/>
                          <a:ea typeface="Calibri"/>
                          <a:cs typeface="Calibri"/>
                          <a:sym typeface="Calibri"/>
                        </a:rPr>
                        <a:t>70% to 75%</a:t>
                      </a:r>
                      <a:r>
                        <a:rPr lang="en-US" sz="750" u="none" cap="none" strike="noStrike">
                          <a:latin typeface="Calibri"/>
                          <a:ea typeface="Calibri"/>
                          <a:cs typeface="Calibri"/>
                          <a:sym typeface="Calibri"/>
                        </a:rPr>
                        <a:t>.</a:t>
                      </a:r>
                      <a:endParaRPr sz="750" u="none" cap="none" strike="noStrike">
                        <a:latin typeface="Calibri"/>
                        <a:ea typeface="Calibri"/>
                        <a:cs typeface="Calibri"/>
                        <a:sym typeface="Calibri"/>
                      </a:endParaRPr>
                    </a:p>
                    <a:p>
                      <a:pPr indent="0" lvl="0" marL="0" marR="0" rtl="0" algn="l">
                        <a:lnSpc>
                          <a:spcPct val="115000"/>
                        </a:lnSpc>
                        <a:spcBef>
                          <a:spcPts val="0"/>
                        </a:spcBef>
                        <a:spcAft>
                          <a:spcPts val="0"/>
                        </a:spcAft>
                        <a:buClr>
                          <a:srgbClr val="000000"/>
                        </a:buClr>
                        <a:buSzPts val="750"/>
                        <a:buFont typeface="Arial"/>
                        <a:buNone/>
                      </a:pPr>
                      <a:r>
                        <a:rPr lang="en-US" sz="750" u="none" cap="none" strike="noStrike">
                          <a:latin typeface="Calibri"/>
                          <a:ea typeface="Calibri"/>
                          <a:cs typeface="Calibri"/>
                          <a:sym typeface="Calibri"/>
                        </a:rPr>
                        <a:t>Increase overall club attendance from </a:t>
                      </a:r>
                      <a:r>
                        <a:rPr b="1" lang="en-US" sz="750" u="none" cap="none" strike="noStrike">
                          <a:latin typeface="Calibri"/>
                          <a:ea typeface="Calibri"/>
                          <a:cs typeface="Calibri"/>
                          <a:sym typeface="Calibri"/>
                        </a:rPr>
                        <a:t>80.1% to 85%</a:t>
                      </a:r>
                      <a:r>
                        <a:rPr lang="en-US" sz="750" u="none" cap="none" strike="noStrike">
                          <a:latin typeface="Calibri"/>
                          <a:ea typeface="Calibri"/>
                          <a:cs typeface="Calibri"/>
                          <a:sym typeface="Calibri"/>
                        </a:rPr>
                        <a:t>.</a:t>
                      </a:r>
                      <a:endParaRPr sz="750" u="none" cap="none" strike="noStrike">
                        <a:latin typeface="Calibri"/>
                        <a:ea typeface="Calibri"/>
                        <a:cs typeface="Calibri"/>
                        <a:sym typeface="Calibri"/>
                      </a:endParaRPr>
                    </a:p>
                    <a:p>
                      <a:pPr indent="0" lvl="0" marL="0" marR="0" rtl="0" algn="l">
                        <a:lnSpc>
                          <a:spcPct val="115000"/>
                        </a:lnSpc>
                        <a:spcBef>
                          <a:spcPts val="0"/>
                        </a:spcBef>
                        <a:spcAft>
                          <a:spcPts val="0"/>
                        </a:spcAft>
                        <a:buClr>
                          <a:srgbClr val="000000"/>
                        </a:buClr>
                        <a:buSzPts val="750"/>
                        <a:buFont typeface="Arial"/>
                        <a:buNone/>
                      </a:pPr>
                      <a:r>
                        <a:rPr lang="en-US" sz="750" u="none" cap="none" strike="noStrike">
                          <a:latin typeface="Calibri"/>
                          <a:ea typeface="Calibri"/>
                          <a:cs typeface="Calibri"/>
                          <a:sym typeface="Calibri"/>
                        </a:rPr>
                        <a:t>Increase participation among SEND pupils from </a:t>
                      </a:r>
                      <a:r>
                        <a:rPr b="1" lang="en-US" sz="750" u="none" cap="none" strike="noStrike">
                          <a:latin typeface="Calibri"/>
                          <a:ea typeface="Calibri"/>
                          <a:cs typeface="Calibri"/>
                          <a:sym typeface="Calibri"/>
                        </a:rPr>
                        <a:t>75% to 80%</a:t>
                      </a:r>
                      <a:r>
                        <a:rPr lang="en-US" sz="750" u="none" cap="none" strike="noStrike">
                          <a:latin typeface="Calibri"/>
                          <a:ea typeface="Calibri"/>
                          <a:cs typeface="Calibri"/>
                          <a:sym typeface="Calibri"/>
                        </a:rPr>
                        <a:t>.</a:t>
                      </a:r>
                      <a:endParaRPr sz="750" u="none" cap="none" strike="noStrike">
                        <a:latin typeface="Calibri"/>
                        <a:ea typeface="Calibri"/>
                        <a:cs typeface="Calibri"/>
                        <a:sym typeface="Calibri"/>
                      </a:endParaRPr>
                    </a:p>
                    <a:p>
                      <a:pPr indent="0" lvl="0" marL="0" marR="0" rtl="0" algn="l">
                        <a:lnSpc>
                          <a:spcPct val="115000"/>
                        </a:lnSpc>
                        <a:spcBef>
                          <a:spcPts val="0"/>
                        </a:spcBef>
                        <a:spcAft>
                          <a:spcPts val="0"/>
                        </a:spcAft>
                        <a:buClr>
                          <a:srgbClr val="000000"/>
                        </a:buClr>
                        <a:buSzPts val="750"/>
                        <a:buFont typeface="Arial"/>
                        <a:buNone/>
                      </a:pPr>
                      <a:r>
                        <a:rPr lang="en-US" sz="750" u="none" cap="none" strike="noStrike">
                          <a:latin typeface="Calibri"/>
                          <a:ea typeface="Calibri"/>
                          <a:cs typeface="Calibri"/>
                          <a:sym typeface="Calibri"/>
                        </a:rPr>
                        <a:t>Increase participation among disadvantaged pupils from </a:t>
                      </a:r>
                      <a:r>
                        <a:rPr b="1" lang="en-US" sz="750" u="none" cap="none" strike="noStrike">
                          <a:latin typeface="Calibri"/>
                          <a:ea typeface="Calibri"/>
                          <a:cs typeface="Calibri"/>
                          <a:sym typeface="Calibri"/>
                        </a:rPr>
                        <a:t>80% to 85%</a:t>
                      </a:r>
                      <a:r>
                        <a:rPr lang="en-US" sz="750" u="none" cap="none" strike="noStrike">
                          <a:latin typeface="Calibri"/>
                          <a:ea typeface="Calibri"/>
                          <a:cs typeface="Calibri"/>
                          <a:sym typeface="Calibri"/>
                        </a:rPr>
                        <a:t>.</a:t>
                      </a:r>
                      <a:endParaRPr sz="7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50">
                          <a:latin typeface="Calibri"/>
                          <a:ea typeface="Calibri"/>
                          <a:cs typeface="Calibri"/>
                          <a:sym typeface="Calibri"/>
                        </a:rPr>
                        <a:t>Whilst there has been an increase in numbers </a:t>
                      </a:r>
                      <a:r>
                        <a:rPr lang="en-US" sz="750">
                          <a:latin typeface="Calibri"/>
                          <a:ea typeface="Calibri"/>
                          <a:cs typeface="Calibri"/>
                          <a:sym typeface="Calibri"/>
                        </a:rPr>
                        <a:t>attending</a:t>
                      </a:r>
                      <a:r>
                        <a:rPr lang="en-US" sz="750">
                          <a:latin typeface="Calibri"/>
                          <a:ea typeface="Calibri"/>
                          <a:cs typeface="Calibri"/>
                          <a:sym typeface="Calibri"/>
                        </a:rPr>
                        <a:t> clubs, we still need to target reluctant and disadvantaged </a:t>
                      </a:r>
                      <a:r>
                        <a:rPr lang="en-US" sz="750">
                          <a:latin typeface="Calibri"/>
                          <a:ea typeface="Calibri"/>
                          <a:cs typeface="Calibri"/>
                          <a:sym typeface="Calibri"/>
                        </a:rPr>
                        <a:t>participants</a:t>
                      </a:r>
                      <a:r>
                        <a:rPr lang="en-US" sz="750">
                          <a:latin typeface="Calibri"/>
                          <a:ea typeface="Calibri"/>
                          <a:cs typeface="Calibri"/>
                          <a:sym typeface="Calibri"/>
                        </a:rPr>
                        <a:t>.</a:t>
                      </a:r>
                      <a:endParaRPr sz="750" u="none" cap="none" strike="noStrike"/>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pic>
        <p:nvPicPr>
          <p:cNvPr descr="A screenshot of a computer&#10;&#10;AI-generated content may be incorrect." id="103" name="Google Shape;103;p5"/>
          <p:cNvPicPr preferRelativeResize="0"/>
          <p:nvPr/>
        </p:nvPicPr>
        <p:blipFill rotWithShape="1">
          <a:blip r:embed="rId3">
            <a:alphaModFix/>
          </a:blip>
          <a:srcRect b="0" l="0" r="0" t="0"/>
          <a:stretch/>
        </p:blipFill>
        <p:spPr>
          <a:xfrm>
            <a:off x="-16769" y="0"/>
            <a:ext cx="6173264" cy="4322536"/>
          </a:xfrm>
          <a:prstGeom prst="rect">
            <a:avLst/>
          </a:prstGeom>
          <a:noFill/>
          <a:ln>
            <a:noFill/>
          </a:ln>
        </p:spPr>
      </p:pic>
      <p:sp>
        <p:nvSpPr>
          <p:cNvPr id="104" name="Google Shape;104;p5"/>
          <p:cNvSpPr txBox="1"/>
          <p:nvPr/>
        </p:nvSpPr>
        <p:spPr>
          <a:xfrm>
            <a:off x="241825" y="226711"/>
            <a:ext cx="3559359"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Calibri"/>
                <a:ea typeface="Calibri"/>
                <a:cs typeface="Calibri"/>
                <a:sym typeface="Calibri"/>
              </a:rPr>
              <a:t>Review of the last academic year (2024/2025)</a:t>
            </a:r>
            <a:endParaRPr b="0" i="0" sz="1400" u="none" cap="none" strike="noStrike">
              <a:solidFill>
                <a:srgbClr val="000000"/>
              </a:solidFill>
              <a:latin typeface="Arial"/>
              <a:ea typeface="Arial"/>
              <a:cs typeface="Arial"/>
              <a:sym typeface="Arial"/>
            </a:endParaRPr>
          </a:p>
        </p:txBody>
      </p:sp>
      <p:graphicFrame>
        <p:nvGraphicFramePr>
          <p:cNvPr id="105" name="Google Shape;105;p5"/>
          <p:cNvGraphicFramePr/>
          <p:nvPr/>
        </p:nvGraphicFramePr>
        <p:xfrm>
          <a:off x="304799" y="633397"/>
          <a:ext cx="3000000" cy="3000000"/>
        </p:xfrm>
        <a:graphic>
          <a:graphicData uri="http://schemas.openxmlformats.org/drawingml/2006/table">
            <a:tbl>
              <a:tblPr bandRow="1" firstRow="1">
                <a:noFill/>
                <a:tableStyleId>{09ED982D-F1CC-4990-B3D5-93DE0254289D}</a:tableStyleId>
              </a:tblPr>
              <a:tblGrid>
                <a:gridCol w="1711975"/>
                <a:gridCol w="2010275"/>
                <a:gridCol w="1807850"/>
              </a:tblGrid>
              <a:tr h="274200">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Key areas as outlined in PE and sport premium guidance</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What went well? Supporting evidence?</a:t>
                      </a:r>
                      <a:r>
                        <a:rPr lang="en-US" sz="700" u="none" cap="none" strike="noStrike">
                          <a:solidFill>
                            <a:srgbClr val="000000"/>
                          </a:solidFill>
                          <a:latin typeface="Calibri"/>
                          <a:ea typeface="Calibri"/>
                          <a:cs typeface="Calibri"/>
                          <a:sym typeface="Calibri"/>
                        </a:rPr>
                        <a:t>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What didn't go well? Supporting evidence?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641300">
                <a:tc>
                  <a:txBody>
                    <a:bodyPr/>
                    <a:lstStyle/>
                    <a:p>
                      <a:pPr indent="0" lvl="0" marL="0" marR="0" rtl="0" algn="l">
                        <a:lnSpc>
                          <a:spcPct val="100000"/>
                        </a:lnSpc>
                        <a:spcBef>
                          <a:spcPts val="0"/>
                        </a:spcBef>
                        <a:spcAft>
                          <a:spcPts val="0"/>
                        </a:spcAft>
                        <a:buClr>
                          <a:schemeClr val="dk1"/>
                        </a:buClr>
                        <a:buSzPts val="700"/>
                        <a:buFont typeface="Calibri"/>
                        <a:buNone/>
                      </a:pPr>
                      <a:r>
                        <a:rPr b="1" lang="en-US" sz="700" u="none" cap="none" strike="noStrike">
                          <a:latin typeface="Calibri"/>
                          <a:ea typeface="Calibri"/>
                          <a:cs typeface="Calibri"/>
                          <a:sym typeface="Calibri"/>
                        </a:rPr>
                        <a:t>3. </a:t>
                      </a:r>
                      <a:r>
                        <a:rPr b="0" lang="en-US" sz="700" u="none" cap="none" strike="noStrike">
                          <a:latin typeface="Calibri"/>
                          <a:ea typeface="Calibri"/>
                          <a:cs typeface="Calibri"/>
                          <a:sym typeface="Calibri"/>
                        </a:rPr>
                        <a:t>Raising the profile of PE and sport across the school, to support whole school improvement</a:t>
                      </a:r>
                      <a:endParaRPr b="0"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u="none" cap="none" strike="noStrike">
                          <a:latin typeface="Calibri"/>
                          <a:ea typeface="Calibri"/>
                          <a:cs typeface="Calibri"/>
                          <a:sym typeface="Calibri"/>
                        </a:rPr>
                        <a:t>PE and sport has a very high profile at school - the number of clubs offered - 13 and the numerous opportunities to represent the school from Y3 to Y6. Achievements are celebrated in assemblies, social media  and in newsletters</a:t>
                      </a:r>
                      <a:endParaRPr sz="1400" u="none" cap="none" strike="noStrike"/>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a:latin typeface="Calibri"/>
                          <a:ea typeface="Calibri"/>
                          <a:cs typeface="Calibri"/>
                          <a:sym typeface="Calibri"/>
                        </a:rPr>
                        <a:t>P.E and School sport is high profile within the school - the school has achieved Gold in the School Games Mark</a:t>
                      </a:r>
                      <a:endParaRPr sz="1400" u="none" cap="none" strike="noStrike"/>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707000">
                <a:tc>
                  <a:txBody>
                    <a:bodyPr/>
                    <a:lstStyle/>
                    <a:p>
                      <a:pPr indent="0" lvl="0" marL="0" marR="0" rtl="0" algn="l">
                        <a:lnSpc>
                          <a:spcPct val="100000"/>
                        </a:lnSpc>
                        <a:spcBef>
                          <a:spcPts val="0"/>
                        </a:spcBef>
                        <a:spcAft>
                          <a:spcPts val="0"/>
                        </a:spcAft>
                        <a:buClr>
                          <a:schemeClr val="dk1"/>
                        </a:buClr>
                        <a:buSzPts val="700"/>
                        <a:buFont typeface="Calibri"/>
                        <a:buNone/>
                      </a:pPr>
                      <a:r>
                        <a:rPr b="1" lang="en-US" sz="700" u="none" cap="none" strike="noStrike">
                          <a:latin typeface="Calibri"/>
                          <a:ea typeface="Calibri"/>
                          <a:cs typeface="Calibri"/>
                          <a:sym typeface="Calibri"/>
                        </a:rPr>
                        <a:t>4. </a:t>
                      </a:r>
                      <a:r>
                        <a:rPr lang="en-US" sz="700" u="none" cap="none" strike="noStrike">
                          <a:latin typeface="Calibri"/>
                          <a:ea typeface="Calibri"/>
                          <a:cs typeface="Calibri"/>
                          <a:sym typeface="Calibri"/>
                        </a:rPr>
                        <a:t>Offer a broader and more equal experience of a range of sports and physical activities to all pupils and ensure equal access to sport for boys and girls</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u="none" cap="none" strike="noStrike">
                          <a:latin typeface="Calibri"/>
                          <a:ea typeface="Calibri"/>
                          <a:cs typeface="Calibri"/>
                          <a:sym typeface="Calibri"/>
                        </a:rPr>
                        <a:t>The children organise which clubs are offered by surveying their views. The clubs then support a range of year groups across the year from Reception to Y6</a:t>
                      </a:r>
                      <a:endParaRPr sz="1400" u="none" cap="none" strike="noStrike"/>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700"/>
                        <a:buFont typeface="Calibri"/>
                        <a:buNone/>
                      </a:pPr>
                      <a:r>
                        <a:rPr lang="en-US" sz="700">
                          <a:latin typeface="Calibri"/>
                          <a:ea typeface="Calibri"/>
                          <a:cs typeface="Calibri"/>
                          <a:sym typeface="Calibri"/>
                        </a:rPr>
                        <a:t>Despite efforts to widen participation, there were still disparities in engagement between groups. The range of sports offered did not fully meet the interests of all pupils.  Participation analysis showed that some groups remained underrepresented, indicating that further work is needed to ensure all pupils have equitable opportunities to take part in a broad range of physical activities.</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1377825">
                <a:tc>
                  <a:txBody>
                    <a:bodyPr/>
                    <a:lstStyle/>
                    <a:p>
                      <a:pPr indent="0" lvl="0" marL="0" marR="0" rtl="0" algn="l">
                        <a:lnSpc>
                          <a:spcPct val="100000"/>
                        </a:lnSpc>
                        <a:spcBef>
                          <a:spcPts val="0"/>
                        </a:spcBef>
                        <a:spcAft>
                          <a:spcPts val="0"/>
                        </a:spcAft>
                        <a:buClr>
                          <a:schemeClr val="dk1"/>
                        </a:buClr>
                        <a:buSzPts val="700"/>
                        <a:buFont typeface="Calibri"/>
                        <a:buNone/>
                      </a:pPr>
                      <a:r>
                        <a:rPr b="1" lang="en-US" sz="700" u="none" cap="none" strike="noStrike">
                          <a:latin typeface="Calibri"/>
                          <a:ea typeface="Calibri"/>
                          <a:cs typeface="Calibri"/>
                          <a:sym typeface="Calibri"/>
                        </a:rPr>
                        <a:t>5. </a:t>
                      </a:r>
                      <a:r>
                        <a:rPr lang="en-US" sz="700" u="none" cap="none" strike="noStrike">
                          <a:latin typeface="Calibri"/>
                          <a:ea typeface="Calibri"/>
                          <a:cs typeface="Calibri"/>
                          <a:sym typeface="Calibri"/>
                        </a:rPr>
                        <a:t>Increasing participation in competitive sport</a:t>
                      </a:r>
                      <a:endParaRPr sz="1400" u="none" cap="none" strike="noStrike"/>
                    </a:p>
                    <a:p>
                      <a:pPr indent="0" lvl="0" marL="0" marR="0" rtl="0" algn="l">
                        <a:lnSpc>
                          <a:spcPct val="100000"/>
                        </a:lnSpc>
                        <a:spcBef>
                          <a:spcPts val="0"/>
                        </a:spcBef>
                        <a:spcAft>
                          <a:spcPts val="0"/>
                        </a:spcAft>
                        <a:buClr>
                          <a:schemeClr val="dk1"/>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15000"/>
                        </a:lnSpc>
                        <a:spcBef>
                          <a:spcPts val="0"/>
                        </a:spcBef>
                        <a:spcAft>
                          <a:spcPts val="0"/>
                        </a:spcAft>
                        <a:buClr>
                          <a:srgbClr val="000000"/>
                        </a:buClr>
                        <a:buSzPts val="700"/>
                        <a:buFont typeface="Arial"/>
                        <a:buNone/>
                      </a:pPr>
                      <a:r>
                        <a:rPr b="1" lang="en-US" sz="700" u="none" cap="none" strike="noStrike">
                          <a:latin typeface="Calibri"/>
                          <a:ea typeface="Calibri"/>
                          <a:cs typeface="Calibri"/>
                          <a:sym typeface="Calibri"/>
                        </a:rPr>
                        <a:t>Participation Tracking</a:t>
                      </a:r>
                      <a:r>
                        <a:rPr lang="en-US" sz="700" u="none" cap="none" strike="noStrike">
                          <a:latin typeface="Calibri"/>
                          <a:ea typeface="Calibri"/>
                          <a:cs typeface="Calibri"/>
                          <a:sym typeface="Calibri"/>
                        </a:rPr>
                        <a:t>: According to the school’s tracker, </a:t>
                      </a:r>
                      <a:r>
                        <a:rPr b="1" lang="en-US" sz="700" u="none" cap="none" strike="noStrike">
                          <a:latin typeface="Calibri"/>
                          <a:ea typeface="Calibri"/>
                          <a:cs typeface="Calibri"/>
                          <a:sym typeface="Calibri"/>
                        </a:rPr>
                        <a:t>100% of KS2 pupils</a:t>
                      </a:r>
                      <a:r>
                        <a:rPr lang="en-US" sz="700" u="none" cap="none" strike="noStrike">
                          <a:latin typeface="Calibri"/>
                          <a:ea typeface="Calibri"/>
                          <a:cs typeface="Calibri"/>
                          <a:sym typeface="Calibri"/>
                        </a:rPr>
                        <a:t> represented the school in a sporting event during the academic year.</a:t>
                      </a:r>
                      <a:endParaRPr sz="700" u="none" cap="none" strike="noStrike">
                        <a:latin typeface="Calibri"/>
                        <a:ea typeface="Calibri"/>
                        <a:cs typeface="Calibri"/>
                        <a:sym typeface="Calibri"/>
                      </a:endParaRPr>
                    </a:p>
                    <a:p>
                      <a:pPr indent="0" lvl="0" marL="0" marR="0" rtl="0" algn="l">
                        <a:lnSpc>
                          <a:spcPct val="115000"/>
                        </a:lnSpc>
                        <a:spcBef>
                          <a:spcPts val="0"/>
                        </a:spcBef>
                        <a:spcAft>
                          <a:spcPts val="0"/>
                        </a:spcAft>
                        <a:buClr>
                          <a:srgbClr val="000000"/>
                        </a:buClr>
                        <a:buSzPts val="700"/>
                        <a:buFont typeface="Arial"/>
                        <a:buNone/>
                      </a:pPr>
                      <a:r>
                        <a:rPr lang="en-US" sz="700" u="none" cap="none" strike="noStrike">
                          <a:latin typeface="Calibri"/>
                          <a:ea typeface="Calibri"/>
                          <a:cs typeface="Calibri"/>
                          <a:sym typeface="Calibri"/>
                        </a:rPr>
                        <a:t>98% of KS2 (236/ 240) children attend at least one club either in school or out of school</a:t>
                      </a:r>
                      <a:endParaRPr sz="700" u="none" cap="none" strike="noStrike">
                        <a:latin typeface="Calibri"/>
                        <a:ea typeface="Calibri"/>
                        <a:cs typeface="Calibri"/>
                        <a:sym typeface="Calibri"/>
                      </a:endParaRPr>
                    </a:p>
                    <a:p>
                      <a:pPr indent="0" lvl="0" marL="0" marR="0" rtl="0" algn="l">
                        <a:lnSpc>
                          <a:spcPct val="115000"/>
                        </a:lnSpc>
                        <a:spcBef>
                          <a:spcPts val="0"/>
                        </a:spcBef>
                        <a:spcAft>
                          <a:spcPts val="0"/>
                        </a:spcAft>
                        <a:buClr>
                          <a:srgbClr val="000000"/>
                        </a:buClr>
                        <a:buSzPts val="700"/>
                        <a:buFont typeface="Arial"/>
                        <a:buNone/>
                      </a:pPr>
                      <a:r>
                        <a:rPr lang="en-US" sz="700" u="none" cap="none" strike="noStrike">
                          <a:latin typeface="Calibri"/>
                          <a:ea typeface="Calibri"/>
                          <a:cs typeface="Calibri"/>
                          <a:sym typeface="Calibri"/>
                        </a:rPr>
                        <a:t>90% of KS2 SEND (34/38) children have attended at least one club in or out of school</a:t>
                      </a:r>
                      <a:endParaRPr sz="700" u="none" cap="none" strike="noStrike">
                        <a:latin typeface="Calibri"/>
                        <a:ea typeface="Calibri"/>
                        <a:cs typeface="Calibri"/>
                        <a:sym typeface="Calibri"/>
                      </a:endParaRPr>
                    </a:p>
                    <a:p>
                      <a:pPr indent="0" lvl="0" marL="0" marR="0" rtl="0" algn="l">
                        <a:lnSpc>
                          <a:spcPct val="115000"/>
                        </a:lnSpc>
                        <a:spcBef>
                          <a:spcPts val="0"/>
                        </a:spcBef>
                        <a:spcAft>
                          <a:spcPts val="0"/>
                        </a:spcAft>
                        <a:buClr>
                          <a:srgbClr val="000000"/>
                        </a:buClr>
                        <a:buSzPts val="700"/>
                        <a:buFont typeface="Arial"/>
                        <a:buNone/>
                      </a:pPr>
                      <a:r>
                        <a:rPr lang="en-US" sz="700" u="none" cap="none" strike="noStrike">
                          <a:latin typeface="Calibri"/>
                          <a:ea typeface="Calibri"/>
                          <a:cs typeface="Calibri"/>
                          <a:sym typeface="Calibri"/>
                        </a:rPr>
                        <a:t>86% of KS2 Pupils at a disadvantage have attended at least one club in or out of school (37 / 43)</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15000"/>
                        </a:lnSpc>
                        <a:spcBef>
                          <a:spcPts val="0"/>
                        </a:spcBef>
                        <a:spcAft>
                          <a:spcPts val="0"/>
                        </a:spcAft>
                        <a:buClr>
                          <a:schemeClr val="dk1"/>
                        </a:buClr>
                        <a:buSzPts val="700"/>
                        <a:buFont typeface="Arial"/>
                        <a:buNone/>
                      </a:pPr>
                      <a:r>
                        <a:rPr lang="en-US" sz="700">
                          <a:latin typeface="Calibri"/>
                          <a:ea typeface="Calibri"/>
                          <a:cs typeface="Calibri"/>
                          <a:sym typeface="Calibri"/>
                        </a:rPr>
                        <a:t>Although competitive sport opportunities increased and all KS2 children represented the school at least once, participation levels did not rise as significantly as anticipated. A number of competitions were attended by a relatively small group of pupils, while less confident and less active pupils </a:t>
                      </a:r>
                      <a:r>
                        <a:rPr lang="en-US" sz="700">
                          <a:latin typeface="Calibri"/>
                          <a:ea typeface="Calibri"/>
                          <a:cs typeface="Calibri"/>
                          <a:sym typeface="Calibri"/>
                        </a:rPr>
                        <a:t>remain</a:t>
                      </a:r>
                      <a:r>
                        <a:rPr lang="en-US" sz="700">
                          <a:latin typeface="Calibri"/>
                          <a:ea typeface="Calibri"/>
                          <a:cs typeface="Calibri"/>
                          <a:sym typeface="Calibri"/>
                        </a:rPr>
                        <a:t> underrepresented. Some events in the summer were cancelled, reducing opportunities for wider engagement in competitive sport.</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pic>
        <p:nvPicPr>
          <p:cNvPr descr="A screenshot of a computer&#10;&#10;AI-generated content may be incorrect." id="110" name="Google Shape;110;p6"/>
          <p:cNvPicPr preferRelativeResize="0"/>
          <p:nvPr/>
        </p:nvPicPr>
        <p:blipFill rotWithShape="1">
          <a:blip r:embed="rId3">
            <a:alphaModFix/>
          </a:blip>
          <a:srcRect b="0" l="0" r="0" t="0"/>
          <a:stretch/>
        </p:blipFill>
        <p:spPr>
          <a:xfrm>
            <a:off x="-2809" y="0"/>
            <a:ext cx="6166284" cy="4322536"/>
          </a:xfrm>
          <a:prstGeom prst="rect">
            <a:avLst/>
          </a:prstGeom>
          <a:noFill/>
          <a:ln>
            <a:noFill/>
          </a:ln>
        </p:spPr>
      </p:pic>
      <p:sp>
        <p:nvSpPr>
          <p:cNvPr id="111" name="Google Shape;111;p6"/>
          <p:cNvSpPr txBox="1"/>
          <p:nvPr/>
        </p:nvSpPr>
        <p:spPr>
          <a:xfrm>
            <a:off x="241825" y="226711"/>
            <a:ext cx="3559359"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Calibri"/>
                <a:ea typeface="Calibri"/>
                <a:cs typeface="Calibri"/>
                <a:sym typeface="Calibri"/>
              </a:rPr>
              <a:t>Aims for the next academic year (2025/2026)</a:t>
            </a:r>
            <a:endParaRPr b="0" i="0" sz="1400" u="none" cap="none" strike="noStrike">
              <a:solidFill>
                <a:srgbClr val="000000"/>
              </a:solidFill>
              <a:latin typeface="Arial"/>
              <a:ea typeface="Arial"/>
              <a:cs typeface="Arial"/>
              <a:sym typeface="Arial"/>
            </a:endParaRPr>
          </a:p>
        </p:txBody>
      </p:sp>
      <p:graphicFrame>
        <p:nvGraphicFramePr>
          <p:cNvPr id="112" name="Google Shape;112;p6"/>
          <p:cNvGraphicFramePr/>
          <p:nvPr/>
        </p:nvGraphicFramePr>
        <p:xfrm>
          <a:off x="315281" y="1277422"/>
          <a:ext cx="3000000" cy="3000000"/>
        </p:xfrm>
        <a:graphic>
          <a:graphicData uri="http://schemas.openxmlformats.org/drawingml/2006/table">
            <a:tbl>
              <a:tblPr bandRow="1" firstRow="1">
                <a:noFill/>
                <a:tableStyleId>{09ED982D-F1CC-4990-B3D5-93DE0254289D}</a:tableStyleId>
              </a:tblPr>
              <a:tblGrid>
                <a:gridCol w="1711975"/>
                <a:gridCol w="2010275"/>
                <a:gridCol w="1807850"/>
              </a:tblGrid>
              <a:tr h="226250">
                <a:tc>
                  <a:txBody>
                    <a:bodyPr/>
                    <a:lstStyle/>
                    <a:p>
                      <a:pPr indent="0" lvl="0" marL="0" marR="0" rtl="0" algn="l">
                        <a:lnSpc>
                          <a:spcPct val="100000"/>
                        </a:lnSpc>
                        <a:spcBef>
                          <a:spcPts val="0"/>
                        </a:spcBef>
                        <a:spcAft>
                          <a:spcPts val="0"/>
                        </a:spcAft>
                        <a:buClr>
                          <a:srgbClr val="000000"/>
                        </a:buClr>
                        <a:buSzPts val="700"/>
                        <a:buFont typeface="Calibri"/>
                        <a:buNone/>
                      </a:pPr>
                      <a:r>
                        <a:rPr lang="en-US" sz="700" u="sng" cap="none" strike="noStrike">
                          <a:solidFill>
                            <a:srgbClr val="000000"/>
                          </a:solidFill>
                          <a:latin typeface="Calibri"/>
                          <a:ea typeface="Calibri"/>
                          <a:cs typeface="Calibri"/>
                          <a:sym typeface="Calibri"/>
                          <a:hlinkClick r:id="rId4">
                            <a:extLst>
                              <a:ext uri="{A12FA001-AC4F-418D-AE19-62706E023703}">
                                <ahyp:hlinkClr val="tx"/>
                              </a:ext>
                            </a:extLst>
                          </a:hlinkClick>
                        </a:rPr>
                        <a:t>Swimming and Water Safety</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What went well? Supporting evidence?</a:t>
                      </a:r>
                      <a:r>
                        <a:rPr lang="en-US" sz="700" u="none" cap="none" strike="noStrike">
                          <a:solidFill>
                            <a:srgbClr val="000000"/>
                          </a:solidFill>
                          <a:latin typeface="Calibri"/>
                          <a:ea typeface="Calibri"/>
                          <a:cs typeface="Calibri"/>
                          <a:sym typeface="Calibri"/>
                        </a:rPr>
                        <a:t>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What didn't go well? Supporting evidence?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700"/>
                        <a:buFont typeface="Calibri"/>
                        <a:buNone/>
                      </a:pPr>
                      <a:r>
                        <a:rPr b="1" lang="en-US" sz="700" u="none" cap="none" strike="noStrike">
                          <a:latin typeface="Calibri"/>
                          <a:ea typeface="Calibri"/>
                          <a:cs typeface="Calibri"/>
                          <a:sym typeface="Calibri"/>
                        </a:rPr>
                        <a:t>1. </a:t>
                      </a:r>
                      <a:r>
                        <a:rPr lang="en-US" sz="700" u="none" cap="none" strike="noStrike">
                          <a:latin typeface="Calibri"/>
                          <a:ea typeface="Calibri"/>
                          <a:cs typeface="Calibri"/>
                          <a:sym typeface="Calibri"/>
                        </a:rPr>
                        <a:t>Swim competently, confidently and proficiently over a distance of at least 25 metres</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a:latin typeface="Calibri"/>
                          <a:ea typeface="Calibri"/>
                          <a:cs typeface="Calibri"/>
                          <a:sym typeface="Calibri"/>
                        </a:rPr>
                        <a:t>The vast majority of children </a:t>
                      </a:r>
                      <a:r>
                        <a:rPr lang="en-US" sz="700">
                          <a:latin typeface="Calibri"/>
                          <a:ea typeface="Calibri"/>
                          <a:cs typeface="Calibri"/>
                          <a:sym typeface="Calibri"/>
                        </a:rPr>
                        <a:t>achieved</a:t>
                      </a:r>
                      <a:r>
                        <a:rPr lang="en-US" sz="700">
                          <a:latin typeface="Calibri"/>
                          <a:ea typeface="Calibri"/>
                          <a:cs typeface="Calibri"/>
                          <a:sym typeface="Calibri"/>
                        </a:rPr>
                        <a:t> 25 metres - 83%</a:t>
                      </a:r>
                      <a:endParaRPr sz="1400" u="none" cap="none" strike="noStrike"/>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u="none" cap="none" strike="noStrike">
                          <a:latin typeface="Calibri"/>
                          <a:ea typeface="Calibri"/>
                          <a:cs typeface="Calibri"/>
                          <a:sym typeface="Calibri"/>
                        </a:rPr>
                        <a:t>In this particular cohort of children there were a number of children who didn</a:t>
                      </a:r>
                      <a:r>
                        <a:rPr lang="en-US" sz="700">
                          <a:latin typeface="Calibri"/>
                          <a:ea typeface="Calibri"/>
                          <a:cs typeface="Calibri"/>
                          <a:sym typeface="Calibri"/>
                        </a:rPr>
                        <a:t>’t achieve 25 metres - 17%.</a:t>
                      </a:r>
                      <a:endParaRPr sz="7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700"/>
                        <a:buFont typeface="Calibri"/>
                        <a:buNone/>
                      </a:pPr>
                      <a:r>
                        <a:rPr lang="en-US" sz="700">
                          <a:latin typeface="Calibri"/>
                          <a:ea typeface="Calibri"/>
                          <a:cs typeface="Calibri"/>
                          <a:sym typeface="Calibri"/>
                        </a:rPr>
                        <a:t>Despite intensive/ daily lessons over a short period of time</a:t>
                      </a:r>
                      <a:endParaRPr sz="7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370850">
                <a:tc>
                  <a:txBody>
                    <a:bodyPr/>
                    <a:lstStyle/>
                    <a:p>
                      <a:pPr indent="0" lvl="0" marL="0" marR="0" rtl="0" algn="l">
                        <a:lnSpc>
                          <a:spcPct val="100000"/>
                        </a:lnSpc>
                        <a:spcBef>
                          <a:spcPts val="0"/>
                        </a:spcBef>
                        <a:spcAft>
                          <a:spcPts val="0"/>
                        </a:spcAft>
                        <a:buClr>
                          <a:schemeClr val="dk1"/>
                        </a:buClr>
                        <a:buSzPts val="700"/>
                        <a:buFont typeface="Calibri"/>
                        <a:buNone/>
                      </a:pPr>
                      <a:r>
                        <a:rPr b="1" lang="en-US" sz="700" u="none" cap="none" strike="noStrike">
                          <a:latin typeface="Calibri"/>
                          <a:ea typeface="Calibri"/>
                          <a:cs typeface="Calibri"/>
                          <a:sym typeface="Calibri"/>
                        </a:rPr>
                        <a:t>2. </a:t>
                      </a:r>
                      <a:r>
                        <a:rPr lang="en-US" sz="700" u="none" cap="none" strike="noStrike">
                          <a:latin typeface="Calibri"/>
                          <a:ea typeface="Calibri"/>
                          <a:cs typeface="Calibri"/>
                          <a:sym typeface="Calibri"/>
                        </a:rPr>
                        <a:t>Use a range of strokes effectively (for example, front crawl, backstroke and breaststroke)</a:t>
                      </a:r>
                      <a:endParaRPr sz="1400" u="none" cap="none" strike="noStrike"/>
                    </a:p>
                    <a:p>
                      <a:pPr indent="0" lvl="0" marL="0" marR="0" rtl="0" algn="l">
                        <a:lnSpc>
                          <a:spcPct val="100000"/>
                        </a:lnSpc>
                        <a:spcBef>
                          <a:spcPts val="0"/>
                        </a:spcBef>
                        <a:spcAft>
                          <a:spcPts val="0"/>
                        </a:spcAft>
                        <a:buClr>
                          <a:schemeClr val="dk1"/>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a:latin typeface="Calibri"/>
                          <a:ea typeface="Calibri"/>
                          <a:cs typeface="Calibri"/>
                          <a:sym typeface="Calibri"/>
                        </a:rPr>
                        <a:t>As above - these </a:t>
                      </a:r>
                      <a:r>
                        <a:rPr lang="en-US" sz="700">
                          <a:latin typeface="Calibri"/>
                          <a:ea typeface="Calibri"/>
                          <a:cs typeface="Calibri"/>
                          <a:sym typeface="Calibri"/>
                        </a:rPr>
                        <a:t>strokes</a:t>
                      </a:r>
                      <a:r>
                        <a:rPr lang="en-US" sz="700">
                          <a:latin typeface="Calibri"/>
                          <a:ea typeface="Calibri"/>
                          <a:cs typeface="Calibri"/>
                          <a:sym typeface="Calibri"/>
                        </a:rPr>
                        <a:t> can be used confidently by a large number of children - 68%</a:t>
                      </a:r>
                      <a:endParaRPr sz="1400" u="none" cap="none" strike="noStrike"/>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a:latin typeface="Calibri"/>
                          <a:ea typeface="Calibri"/>
                          <a:cs typeface="Calibri"/>
                          <a:sym typeface="Calibri"/>
                        </a:rPr>
                        <a:t>The number increased to 32%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370850">
                <a:tc>
                  <a:txBody>
                    <a:bodyPr/>
                    <a:lstStyle/>
                    <a:p>
                      <a:pPr indent="0" lvl="0" marL="0" marR="0" rtl="0" algn="l">
                        <a:lnSpc>
                          <a:spcPct val="100000"/>
                        </a:lnSpc>
                        <a:spcBef>
                          <a:spcPts val="0"/>
                        </a:spcBef>
                        <a:spcAft>
                          <a:spcPts val="0"/>
                        </a:spcAft>
                        <a:buClr>
                          <a:schemeClr val="dk1"/>
                        </a:buClr>
                        <a:buSzPts val="700"/>
                        <a:buFont typeface="Calibri"/>
                        <a:buNone/>
                      </a:pPr>
                      <a:r>
                        <a:rPr b="1" lang="en-US" sz="700" u="none" cap="none" strike="noStrike">
                          <a:latin typeface="Calibri"/>
                          <a:ea typeface="Calibri"/>
                          <a:cs typeface="Calibri"/>
                          <a:sym typeface="Calibri"/>
                        </a:rPr>
                        <a:t>3. </a:t>
                      </a:r>
                      <a:r>
                        <a:rPr lang="en-US" sz="700" u="none" cap="none" strike="noStrike">
                          <a:latin typeface="Calibri"/>
                          <a:ea typeface="Calibri"/>
                          <a:cs typeface="Calibri"/>
                          <a:sym typeface="Calibri"/>
                        </a:rPr>
                        <a:t>Perform safe self-rescue in different water-based situations</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a:latin typeface="Calibri"/>
                          <a:ea typeface="Calibri"/>
                          <a:cs typeface="Calibri"/>
                          <a:sym typeface="Calibri"/>
                        </a:rPr>
                        <a:t>60% of children could perform </a:t>
                      </a:r>
                      <a:r>
                        <a:rPr lang="en-US" sz="700">
                          <a:latin typeface="Calibri"/>
                          <a:ea typeface="Calibri"/>
                          <a:cs typeface="Calibri"/>
                          <a:sym typeface="Calibri"/>
                        </a:rPr>
                        <a:t>safestyle</a:t>
                      </a:r>
                      <a:r>
                        <a:rPr lang="en-US" sz="700">
                          <a:latin typeface="Calibri"/>
                          <a:ea typeface="Calibri"/>
                          <a:cs typeface="Calibri"/>
                          <a:sym typeface="Calibri"/>
                        </a:rPr>
                        <a:t> rescue</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700"/>
                        <a:buFont typeface="Calibri"/>
                        <a:buNone/>
                      </a:pPr>
                      <a:r>
                        <a:rPr lang="en-US" sz="700">
                          <a:latin typeface="Calibri"/>
                          <a:ea typeface="Calibri"/>
                          <a:cs typeface="Calibri"/>
                          <a:sym typeface="Calibri"/>
                        </a:rPr>
                        <a:t>Due to the reasons above this therefore had an impact as the children </a:t>
                      </a:r>
                      <a:r>
                        <a:rPr lang="en-US" sz="700">
                          <a:latin typeface="Calibri"/>
                          <a:ea typeface="Calibri"/>
                          <a:cs typeface="Calibri"/>
                          <a:sym typeface="Calibri"/>
                        </a:rPr>
                        <a:t>didn't</a:t>
                      </a:r>
                      <a:r>
                        <a:rPr lang="en-US" sz="700">
                          <a:latin typeface="Calibri"/>
                          <a:ea typeface="Calibri"/>
                          <a:cs typeface="Calibri"/>
                          <a:sym typeface="Calibri"/>
                        </a:rPr>
                        <a:t> reach this </a:t>
                      </a:r>
                      <a:r>
                        <a:rPr lang="en-US" sz="700">
                          <a:latin typeface="Calibri"/>
                          <a:ea typeface="Calibri"/>
                          <a:cs typeface="Calibri"/>
                          <a:sym typeface="Calibri"/>
                        </a:rPr>
                        <a:t>part</a:t>
                      </a:r>
                      <a:r>
                        <a:rPr lang="en-US" sz="700">
                          <a:latin typeface="Calibri"/>
                          <a:ea typeface="Calibri"/>
                          <a:cs typeface="Calibri"/>
                          <a:sym typeface="Calibri"/>
                        </a:rPr>
                        <a:t> of the lessons</a:t>
                      </a:r>
                      <a:endParaRPr sz="1400" u="none" cap="none" strike="noStrike"/>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pic>
        <p:nvPicPr>
          <p:cNvPr descr="A screenshot of a computer&#10;&#10;AI-generated content may be incorrect." id="117" name="Google Shape;117;p7"/>
          <p:cNvPicPr preferRelativeResize="0"/>
          <p:nvPr/>
        </p:nvPicPr>
        <p:blipFill rotWithShape="1">
          <a:blip r:embed="rId3">
            <a:alphaModFix/>
          </a:blip>
          <a:srcRect b="0" l="0" r="0" t="0"/>
          <a:stretch/>
        </p:blipFill>
        <p:spPr>
          <a:xfrm>
            <a:off x="-37709" y="0"/>
            <a:ext cx="6201184" cy="4322536"/>
          </a:xfrm>
          <a:prstGeom prst="rect">
            <a:avLst/>
          </a:prstGeom>
          <a:noFill/>
          <a:ln>
            <a:noFill/>
          </a:ln>
        </p:spPr>
      </p:pic>
      <p:sp>
        <p:nvSpPr>
          <p:cNvPr id="118" name="Google Shape;118;p7"/>
          <p:cNvSpPr txBox="1"/>
          <p:nvPr/>
        </p:nvSpPr>
        <p:spPr>
          <a:xfrm>
            <a:off x="241825" y="226711"/>
            <a:ext cx="3559359"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Calibri"/>
                <a:ea typeface="Calibri"/>
                <a:cs typeface="Calibri"/>
                <a:sym typeface="Calibri"/>
              </a:rPr>
              <a:t>Review of the last academic year (2024/2025)</a:t>
            </a:r>
            <a:endParaRPr b="0" i="0" sz="1400" u="none" cap="none" strike="noStrike">
              <a:solidFill>
                <a:srgbClr val="000000"/>
              </a:solidFill>
              <a:latin typeface="Arial"/>
              <a:ea typeface="Arial"/>
              <a:cs typeface="Arial"/>
              <a:sym typeface="Arial"/>
            </a:endParaRPr>
          </a:p>
        </p:txBody>
      </p:sp>
      <p:graphicFrame>
        <p:nvGraphicFramePr>
          <p:cNvPr id="119" name="Google Shape;119;p7"/>
          <p:cNvGraphicFramePr/>
          <p:nvPr/>
        </p:nvGraphicFramePr>
        <p:xfrm>
          <a:off x="197588" y="684701"/>
          <a:ext cx="3000000" cy="3000000"/>
        </p:xfrm>
        <a:graphic>
          <a:graphicData uri="http://schemas.openxmlformats.org/drawingml/2006/table">
            <a:tbl>
              <a:tblPr bandRow="1" firstRow="1">
                <a:noFill/>
                <a:tableStyleId>{09ED982D-F1CC-4990-B3D5-93DE0254289D}</a:tableStyleId>
              </a:tblPr>
              <a:tblGrid>
                <a:gridCol w="1335575"/>
                <a:gridCol w="2334950"/>
                <a:gridCol w="643725"/>
                <a:gridCol w="1410375"/>
              </a:tblGrid>
              <a:tr h="256200">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Aim</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Why?</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Key Area</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Supporting evidence</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621250">
                <a:tc>
                  <a:txBody>
                    <a:bodyPr/>
                    <a:lstStyle/>
                    <a:p>
                      <a:pPr indent="0" lvl="0" marL="0" marR="0" rtl="0" algn="l">
                        <a:lnSpc>
                          <a:spcPct val="100000"/>
                        </a:lnSpc>
                        <a:spcBef>
                          <a:spcPts val="0"/>
                        </a:spcBef>
                        <a:spcAft>
                          <a:spcPts val="0"/>
                        </a:spcAft>
                        <a:buClr>
                          <a:schemeClr val="dk1"/>
                        </a:buClr>
                        <a:buSzPts val="600"/>
                        <a:buFont typeface="Calibri"/>
                        <a:buNone/>
                      </a:pPr>
                      <a:r>
                        <a:rPr lang="en-US" sz="700">
                          <a:latin typeface="Calibri"/>
                          <a:ea typeface="Calibri"/>
                          <a:cs typeface="Calibri"/>
                          <a:sym typeface="Calibri"/>
                        </a:rPr>
                        <a:t>To buy into the Welwyn Hatfield Schools Sports Partnership (WHSSP) and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600"/>
                        <a:buFont typeface="Calibri"/>
                        <a:buNone/>
                      </a:pPr>
                      <a:r>
                        <a:rPr lang="en-US" sz="700">
                          <a:latin typeface="Calibri"/>
                          <a:ea typeface="Calibri"/>
                          <a:cs typeface="Calibri"/>
                          <a:sym typeface="Calibri"/>
                        </a:rPr>
                        <a:t>B</a:t>
                      </a:r>
                      <a:r>
                        <a:rPr lang="en-US" sz="700">
                          <a:latin typeface="Calibri"/>
                          <a:ea typeface="Calibri"/>
                          <a:cs typeface="Calibri"/>
                          <a:sym typeface="Calibri"/>
                        </a:rPr>
                        <a:t>enefit from the range of provision and opportunities offered including support from the SSCO to assist teachers and pupils in their learning</a:t>
                      </a:r>
                      <a:endParaRPr sz="700" u="none" cap="none" strike="noStrike"/>
                    </a:p>
                    <a:p>
                      <a:pPr indent="0" lvl="0" marL="0" marR="0" rtl="0" algn="l">
                        <a:lnSpc>
                          <a:spcPct val="100000"/>
                        </a:lnSpc>
                        <a:spcBef>
                          <a:spcPts val="0"/>
                        </a:spcBef>
                        <a:spcAft>
                          <a:spcPts val="0"/>
                        </a:spcAft>
                        <a:buClr>
                          <a:srgbClr val="000000"/>
                        </a:buClr>
                        <a:buSzPts val="6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700">
                          <a:solidFill>
                            <a:srgbClr val="FF0000"/>
                          </a:solidFill>
                          <a:latin typeface="Calibri"/>
                          <a:ea typeface="Calibri"/>
                          <a:cs typeface="Calibri"/>
                          <a:sym typeface="Calibri"/>
                        </a:rPr>
                        <a:t>KI2, KI3, KI4, KI5</a:t>
                      </a:r>
                      <a:r>
                        <a:rPr lang="en-US" sz="700">
                          <a:latin typeface="Calibri"/>
                          <a:ea typeface="Calibri"/>
                          <a:cs typeface="Calibri"/>
                          <a:sym typeface="Calibri"/>
                        </a:rPr>
                        <a:t>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15000"/>
                        </a:lnSpc>
                        <a:spcBef>
                          <a:spcPts val="0"/>
                        </a:spcBef>
                        <a:spcAft>
                          <a:spcPts val="0"/>
                        </a:spcAft>
                        <a:buNone/>
                      </a:pPr>
                      <a:r>
                        <a:rPr lang="en-US" sz="700">
                          <a:latin typeface="Calibri"/>
                          <a:ea typeface="Calibri"/>
                          <a:cs typeface="Calibri"/>
                          <a:sym typeface="Calibri"/>
                        </a:rPr>
                        <a:t>Subscription was paid in advance of the academic year, enabling the school to benefit from access to festivals, competitions, and the expertise of the School Sports Partnership.</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621250">
                <a:tc>
                  <a:txBody>
                    <a:bodyPr/>
                    <a:lstStyle/>
                    <a:p>
                      <a:pPr indent="0" lvl="0" marL="0" marR="0" rtl="0" algn="l">
                        <a:lnSpc>
                          <a:spcPct val="100000"/>
                        </a:lnSpc>
                        <a:spcBef>
                          <a:spcPts val="0"/>
                        </a:spcBef>
                        <a:spcAft>
                          <a:spcPts val="0"/>
                        </a:spcAft>
                        <a:buClr>
                          <a:schemeClr val="dk1"/>
                        </a:buClr>
                        <a:buSzPts val="600"/>
                        <a:buFont typeface="Calibri"/>
                        <a:buNone/>
                      </a:pPr>
                      <a:r>
                        <a:rPr lang="en-US" sz="700">
                          <a:latin typeface="Calibri"/>
                          <a:ea typeface="Calibri"/>
                          <a:cs typeface="Calibri"/>
                          <a:sym typeface="Calibri"/>
                        </a:rPr>
                        <a:t>To attend, where possible, all Sports Partnerships events across the calendar year for a variety of year groups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600"/>
                        <a:buFont typeface="Calibri"/>
                        <a:buNone/>
                      </a:pPr>
                      <a:r>
                        <a:rPr lang="en-US" sz="700">
                          <a:latin typeface="Calibri"/>
                          <a:ea typeface="Calibri"/>
                          <a:cs typeface="Calibri"/>
                          <a:sym typeface="Calibri"/>
                        </a:rPr>
                        <a:t>To provide pupils with regular opportunities to participate in a wide range of competitive and non-competitive sporting events, broaden sporting experiences beyond the school curriculum, develop teamwork and resilience, and increase participation across different year groups. Attending Sports Partnership events also helps raise the profile of PE and sport within the school, supports talent development, and ensures pupils can engage with and compete against peers from other schools in an inclusive and positive environment.</a:t>
                      </a:r>
                      <a:endParaRPr sz="7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700">
                          <a:solidFill>
                            <a:srgbClr val="FF0000"/>
                          </a:solidFill>
                          <a:latin typeface="Calibri"/>
                          <a:ea typeface="Calibri"/>
                          <a:cs typeface="Calibri"/>
                          <a:sym typeface="Calibri"/>
                        </a:rPr>
                        <a:t>KI2, KI4, KI5</a:t>
                      </a:r>
                      <a:r>
                        <a:rPr lang="en-US" sz="700">
                          <a:latin typeface="Calibri"/>
                          <a:ea typeface="Calibri"/>
                          <a:cs typeface="Calibri"/>
                          <a:sym typeface="Calibri"/>
                        </a:rPr>
                        <a:t>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700">
                          <a:latin typeface="Calibri"/>
                          <a:ea typeface="Calibri"/>
                          <a:cs typeface="Calibri"/>
                          <a:sym typeface="Calibri"/>
                        </a:rPr>
                        <a:t>The school actively signs up for performance-based events such as dance festivals to broaden pupils’ experiences. Each term’s club timetable includes at least 15 clubs, informed by pupil voice and offering a diverse range of  sports and activities.</a:t>
                      </a:r>
                      <a:r>
                        <a:rPr lang="en-US" sz="700">
                          <a:latin typeface="Arial"/>
                          <a:ea typeface="Arial"/>
                          <a:cs typeface="Arial"/>
                          <a:sym typeface="Arial"/>
                        </a:rPr>
                        <a:t> </a:t>
                      </a:r>
                      <a:r>
                        <a:rPr lang="en-US" sz="700">
                          <a:latin typeface="Calibri"/>
                          <a:ea typeface="Calibri"/>
                          <a:cs typeface="Calibri"/>
                          <a:sym typeface="Calibri"/>
                        </a:rPr>
                        <a:t> </a:t>
                      </a:r>
                      <a:endParaRPr sz="7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Calibri"/>
                        <a:buNone/>
                      </a:pPr>
                      <a:r>
                        <a:t/>
                      </a:r>
                      <a:endParaRPr sz="7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135050">
                <a:tc>
                  <a:txBody>
                    <a:bodyPr/>
                    <a:lstStyle/>
                    <a:p>
                      <a:pPr indent="0" lvl="0" marL="0" rtl="0" algn="l">
                        <a:lnSpc>
                          <a:spcPct val="115000"/>
                        </a:lnSpc>
                        <a:spcBef>
                          <a:spcPts val="0"/>
                        </a:spcBef>
                        <a:spcAft>
                          <a:spcPts val="0"/>
                        </a:spcAft>
                        <a:buClr>
                          <a:schemeClr val="dk1"/>
                        </a:buClr>
                        <a:buSzPts val="1100"/>
                        <a:buFont typeface="Arial"/>
                        <a:buNone/>
                      </a:pPr>
                      <a:r>
                        <a:rPr lang="en-US" sz="700">
                          <a:latin typeface="Calibri"/>
                          <a:ea typeface="Calibri"/>
                          <a:cs typeface="Calibri"/>
                          <a:sym typeface="Calibri"/>
                        </a:rPr>
                        <a:t>To provide 15 before school, lunchtime and after school sports clubs, for all year groups, to therefore increase opportunities for all pupils to participate and be provided with a broad range of experiences</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15000"/>
                        </a:lnSpc>
                        <a:spcBef>
                          <a:spcPts val="0"/>
                        </a:spcBef>
                        <a:spcAft>
                          <a:spcPts val="0"/>
                        </a:spcAft>
                        <a:buClr>
                          <a:schemeClr val="dk1"/>
                        </a:buClr>
                        <a:buSzPts val="1100"/>
                        <a:buFont typeface="Arial"/>
                        <a:buNone/>
                      </a:pPr>
                      <a:r>
                        <a:rPr lang="en-US" sz="700">
                          <a:latin typeface="Calibri"/>
                          <a:ea typeface="Calibri"/>
                          <a:cs typeface="Calibri"/>
                          <a:sym typeface="Calibri"/>
                        </a:rPr>
                        <a:t>Increase opportunities for all pupils to participate and be provided with a broad range of experiences including disadvantaged</a:t>
                      </a:r>
                      <a:endParaRPr sz="7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15000"/>
                        </a:lnSpc>
                        <a:spcBef>
                          <a:spcPts val="0"/>
                        </a:spcBef>
                        <a:spcAft>
                          <a:spcPts val="0"/>
                        </a:spcAft>
                        <a:buClr>
                          <a:schemeClr val="dk1"/>
                        </a:buClr>
                        <a:buSzPts val="1100"/>
                        <a:buFont typeface="Arial"/>
                        <a:buNone/>
                      </a:pPr>
                      <a:r>
                        <a:rPr lang="en-US" sz="700">
                          <a:solidFill>
                            <a:srgbClr val="FF0000"/>
                          </a:solidFill>
                          <a:latin typeface="Calibri"/>
                          <a:ea typeface="Calibri"/>
                          <a:cs typeface="Calibri"/>
                          <a:sym typeface="Calibri"/>
                        </a:rPr>
                        <a:t>KI4</a:t>
                      </a:r>
                      <a:endParaRPr sz="700">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Calibri"/>
                        <a:buNone/>
                      </a:pPr>
                      <a:r>
                        <a:t/>
                      </a:r>
                      <a:endParaRPr sz="7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700">
                          <a:latin typeface="Calibri"/>
                          <a:ea typeface="Calibri"/>
                          <a:cs typeface="Calibri"/>
                          <a:sym typeface="Calibri"/>
                        </a:rPr>
                        <a:t>Pupil participation in all activities is tracked, with targeted efforts to engage those who have not yet represented the school in a sporting event.</a:t>
                      </a:r>
                      <a:r>
                        <a:rPr lang="en-US" sz="700">
                          <a:latin typeface="Arial"/>
                          <a:ea typeface="Arial"/>
                          <a:cs typeface="Arial"/>
                          <a:sym typeface="Arial"/>
                        </a:rPr>
                        <a:t> </a:t>
                      </a:r>
                      <a:endParaRPr sz="7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621250">
                <a:tc>
                  <a:txBody>
                    <a:bodyPr/>
                    <a:lstStyle/>
                    <a:p>
                      <a:pPr indent="0" lvl="0" marL="0" marR="0" rtl="0" algn="l">
                        <a:lnSpc>
                          <a:spcPct val="100000"/>
                        </a:lnSpc>
                        <a:spcBef>
                          <a:spcPts val="0"/>
                        </a:spcBef>
                        <a:spcAft>
                          <a:spcPts val="0"/>
                        </a:spcAft>
                        <a:buClr>
                          <a:schemeClr val="dk1"/>
                        </a:buClr>
                        <a:buSzPts val="600"/>
                        <a:buFont typeface="Calibri"/>
                        <a:buNone/>
                      </a:pPr>
                      <a:r>
                        <a:rPr lang="en-US" sz="700">
                          <a:latin typeface="Calibri"/>
                          <a:ea typeface="Calibri"/>
                          <a:cs typeface="Calibri"/>
                          <a:sym typeface="Calibri"/>
                        </a:rPr>
                        <a:t>For all KS2 pupils to have represented the school at a sporting event such as festivals and competitions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600"/>
                        <a:buFont typeface="Calibri"/>
                        <a:buNone/>
                      </a:pPr>
                      <a:r>
                        <a:rPr lang="en-US" sz="700">
                          <a:latin typeface="Calibri"/>
                          <a:ea typeface="Calibri"/>
                          <a:cs typeface="Calibri"/>
                          <a:sym typeface="Calibri"/>
                        </a:rPr>
                        <a:t>To ensure every KS2 pupil has the opportunity to experience representing their school, build confidence and self-esteem, develop teamwork and sportsmanship skills, and foster a sense of belonging and pride in the school community. Providing all pupils with access to festivals and competitions promotes inclusion, encourages lifelong participation in physical activity, and allows children of all abilities to experience success and personal achievement through sport.</a:t>
                      </a:r>
                      <a:endParaRPr sz="7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700">
                          <a:solidFill>
                            <a:srgbClr val="FF0000"/>
                          </a:solidFill>
                          <a:latin typeface="Calibri"/>
                          <a:ea typeface="Calibri"/>
                          <a:cs typeface="Calibri"/>
                          <a:sym typeface="Calibri"/>
                        </a:rPr>
                        <a:t>KI4, KI5</a:t>
                      </a:r>
                      <a:r>
                        <a:rPr lang="en-US" sz="700">
                          <a:latin typeface="Calibri"/>
                          <a:ea typeface="Calibri"/>
                          <a:cs typeface="Calibri"/>
                          <a:sym typeface="Calibri"/>
                        </a:rPr>
                        <a:t>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700">
                          <a:latin typeface="Calibri"/>
                          <a:ea typeface="Calibri"/>
                          <a:cs typeface="Calibri"/>
                          <a:sym typeface="Calibri"/>
                        </a:rPr>
                        <a:t>As above</a:t>
                      </a:r>
                      <a:endParaRPr sz="7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621250">
                <a:tc>
                  <a:txBody>
                    <a:bodyPr/>
                    <a:lstStyle/>
                    <a:p>
                      <a:pPr indent="0" lvl="0" marL="0" rtl="0" algn="l">
                        <a:lnSpc>
                          <a:spcPct val="115000"/>
                        </a:lnSpc>
                        <a:spcBef>
                          <a:spcPts val="0"/>
                        </a:spcBef>
                        <a:spcAft>
                          <a:spcPts val="0"/>
                        </a:spcAft>
                        <a:buClr>
                          <a:schemeClr val="dk1"/>
                        </a:buClr>
                        <a:buSzPts val="1100"/>
                        <a:buFont typeface="Arial"/>
                        <a:buNone/>
                      </a:pPr>
                      <a:r>
                        <a:rPr lang="en-US" sz="700">
                          <a:latin typeface="Calibri"/>
                          <a:ea typeface="Calibri"/>
                          <a:cs typeface="Calibri"/>
                          <a:sym typeface="Calibri"/>
                        </a:rPr>
                        <a:t>To increase the number of children in KS2 to attend at least one club and to reach 7 hours of physical activity each week from 70 – 75%</a:t>
                      </a:r>
                      <a:endParaRPr sz="700">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700">
                          <a:latin typeface="Calibri"/>
                          <a:ea typeface="Calibri"/>
                          <a:cs typeface="Calibri"/>
                          <a:sym typeface="Calibri"/>
                        </a:rPr>
                        <a:t>To increase from 80.1% to 85% of children to attend at least one sporting club in the academic year</a:t>
                      </a:r>
                      <a:endParaRPr sz="700">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700">
                          <a:latin typeface="Calibri"/>
                          <a:ea typeface="Calibri"/>
                          <a:cs typeface="Calibri"/>
                          <a:sym typeface="Calibri"/>
                        </a:rPr>
                        <a:t>To increase the numbers from 75% to 80&amp; of SEND children to have attended at least one club in the academic year</a:t>
                      </a:r>
                      <a:endParaRPr sz="700">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700">
                          <a:latin typeface="Calibri"/>
                          <a:ea typeface="Calibri"/>
                          <a:cs typeface="Calibri"/>
                          <a:sym typeface="Calibri"/>
                        </a:rPr>
                        <a:t>To increase the numbers from 80 to 85% of pupils at a disadvantage to attend a club in the academic year</a:t>
                      </a:r>
                      <a:endParaRPr sz="700">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700">
                          <a:latin typeface="Calibri"/>
                          <a:ea typeface="Calibri"/>
                          <a:cs typeface="Calibri"/>
                          <a:sym typeface="Calibri"/>
                        </a:rPr>
                        <a:t>To maintain or increase the 95% of pupils who achieve Physical Development in the EYFS at the end of the academic year</a:t>
                      </a:r>
                      <a:endParaRPr sz="700">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US" sz="700">
                          <a:latin typeface="Calibri"/>
                          <a:ea typeface="Calibri"/>
                          <a:cs typeface="Calibri"/>
                          <a:sym typeface="Calibri"/>
                        </a:rPr>
                        <a:t>To increase the number of children who achieve 25 metres in swimming from 85% to 90%</a:t>
                      </a:r>
                      <a:endParaRPr sz="7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Calibri"/>
                        <a:buNone/>
                      </a:pPr>
                      <a:r>
                        <a:t/>
                      </a:r>
                      <a:endParaRPr sz="7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15000"/>
                        </a:lnSpc>
                        <a:spcBef>
                          <a:spcPts val="0"/>
                        </a:spcBef>
                        <a:spcAft>
                          <a:spcPts val="0"/>
                        </a:spcAft>
                        <a:buClr>
                          <a:schemeClr val="dk1"/>
                        </a:buClr>
                        <a:buSzPts val="1100"/>
                        <a:buFont typeface="Arial"/>
                        <a:buNone/>
                      </a:pPr>
                      <a:r>
                        <a:rPr lang="en-US" sz="700">
                          <a:latin typeface="Calibri"/>
                          <a:ea typeface="Calibri"/>
                          <a:cs typeface="Calibri"/>
                          <a:sym typeface="Calibri"/>
                        </a:rPr>
                        <a:t>To encourage more pupils to lead active and healthy lifestyles by increasing participation in extracurricular physical activity. Attending at least one club provides children with opportunities to develop new skills, improve confidence, build friendships, and find activities they enjoy. Achieving 7 hours of physical activity each week supports pupils' physical health, mental wellbeing, concentration, and overall development, while helping to establish positive habits that can continue into later life.</a:t>
                      </a:r>
                      <a:endParaRPr sz="7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Calibri"/>
                        <a:buNone/>
                      </a:pPr>
                      <a:r>
                        <a:t/>
                      </a:r>
                      <a:endParaRPr sz="700"/>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700">
                          <a:solidFill>
                            <a:srgbClr val="FF0000"/>
                          </a:solidFill>
                          <a:latin typeface="Calibri"/>
                          <a:ea typeface="Calibri"/>
                          <a:cs typeface="Calibri"/>
                          <a:sym typeface="Calibri"/>
                        </a:rPr>
                        <a:t>KI4, KI5</a:t>
                      </a:r>
                      <a:r>
                        <a:rPr lang="en-US" sz="700">
                          <a:latin typeface="Calibri"/>
                          <a:ea typeface="Calibri"/>
                          <a:cs typeface="Calibri"/>
                          <a:sym typeface="Calibri"/>
                        </a:rPr>
                        <a:t>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700">
                          <a:latin typeface="Calibri"/>
                          <a:ea typeface="Calibri"/>
                          <a:cs typeface="Calibri"/>
                          <a:sym typeface="Calibri"/>
                        </a:rPr>
                        <a:t>Each term’s club timetable includes at least 15 clubs, informed by pupil voice and offering a diverse range of sports and activities. </a:t>
                      </a:r>
                      <a:endParaRPr sz="7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Calibri"/>
                        <a:buNone/>
                      </a:pPr>
                      <a:r>
                        <a:rPr lang="en-US" sz="700">
                          <a:latin typeface="Calibri"/>
                          <a:ea typeface="Calibri"/>
                          <a:cs typeface="Calibri"/>
                          <a:sym typeface="Calibri"/>
                        </a:rPr>
                        <a:t>Tracking and monitoring show 84.6% of children attended clubs</a:t>
                      </a:r>
                      <a:endParaRPr sz="7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Calibri"/>
                        <a:buNone/>
                      </a:pPr>
                      <a:r>
                        <a:rPr lang="en-US" sz="700">
                          <a:latin typeface="Calibri"/>
                          <a:ea typeface="Calibri"/>
                          <a:cs typeface="Calibri"/>
                          <a:sym typeface="Calibri"/>
                        </a:rPr>
                        <a:t>85% of SEND children attended at least one club.</a:t>
                      </a:r>
                      <a:endParaRPr sz="7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Calibri"/>
                        <a:buNone/>
                      </a:pPr>
                      <a:r>
                        <a:rPr lang="en-US" sz="700">
                          <a:latin typeface="Calibri"/>
                          <a:ea typeface="Calibri"/>
                          <a:cs typeface="Calibri"/>
                          <a:sym typeface="Calibri"/>
                        </a:rPr>
                        <a:t>75% of </a:t>
                      </a:r>
                      <a:r>
                        <a:rPr lang="en-US" sz="700">
                          <a:latin typeface="Calibri"/>
                          <a:ea typeface="Calibri"/>
                          <a:cs typeface="Calibri"/>
                          <a:sym typeface="Calibri"/>
                        </a:rPr>
                        <a:t>Disadvantaged</a:t>
                      </a:r>
                      <a:r>
                        <a:rPr lang="en-US" sz="700">
                          <a:latin typeface="Calibri"/>
                          <a:ea typeface="Calibri"/>
                          <a:cs typeface="Calibri"/>
                          <a:sym typeface="Calibri"/>
                        </a:rPr>
                        <a:t> children attended a club</a:t>
                      </a:r>
                      <a:endParaRPr sz="7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Calibri"/>
                        <a:buNone/>
                      </a:pPr>
                      <a:r>
                        <a:rPr lang="en-US" sz="700">
                          <a:latin typeface="Calibri"/>
                          <a:ea typeface="Calibri"/>
                          <a:cs typeface="Calibri"/>
                          <a:sym typeface="Calibri"/>
                        </a:rPr>
                        <a:t>95% of Pupils achieved PD - </a:t>
                      </a:r>
                      <a:r>
                        <a:rPr lang="en-US" sz="700">
                          <a:latin typeface="Calibri"/>
                          <a:ea typeface="Calibri"/>
                          <a:cs typeface="Calibri"/>
                          <a:sym typeface="Calibri"/>
                        </a:rPr>
                        <a:t>maintaining</a:t>
                      </a:r>
                      <a:r>
                        <a:rPr lang="en-US" sz="700">
                          <a:latin typeface="Calibri"/>
                          <a:ea typeface="Calibri"/>
                          <a:cs typeface="Calibri"/>
                          <a:sym typeface="Calibri"/>
                        </a:rPr>
                        <a:t> this target</a:t>
                      </a:r>
                      <a:endParaRPr sz="7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pic>
        <p:nvPicPr>
          <p:cNvPr descr="A screenshot of a computer&#10;&#10;AI-generated content may be incorrect." id="124" name="Google Shape;124;p10"/>
          <p:cNvPicPr preferRelativeResize="0"/>
          <p:nvPr/>
        </p:nvPicPr>
        <p:blipFill rotWithShape="1">
          <a:blip r:embed="rId3">
            <a:alphaModFix/>
          </a:blip>
          <a:srcRect b="0" l="0" r="0" t="0"/>
          <a:stretch/>
        </p:blipFill>
        <p:spPr>
          <a:xfrm>
            <a:off x="-16769" y="0"/>
            <a:ext cx="6166284" cy="4322536"/>
          </a:xfrm>
          <a:prstGeom prst="rect">
            <a:avLst/>
          </a:prstGeom>
          <a:noFill/>
          <a:ln>
            <a:noFill/>
          </a:ln>
        </p:spPr>
      </p:pic>
      <p:sp>
        <p:nvSpPr>
          <p:cNvPr id="125" name="Google Shape;125;p10"/>
          <p:cNvSpPr txBox="1"/>
          <p:nvPr/>
        </p:nvSpPr>
        <p:spPr>
          <a:xfrm>
            <a:off x="241825" y="208550"/>
            <a:ext cx="3559359"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Calibri"/>
                <a:ea typeface="Calibri"/>
                <a:cs typeface="Calibri"/>
                <a:sym typeface="Calibri"/>
              </a:rPr>
              <a:t>Your objective:</a:t>
            </a:r>
            <a:endParaRPr b="0" i="0" sz="1400" u="none" cap="none" strike="noStrike">
              <a:solidFill>
                <a:srgbClr val="000000"/>
              </a:solidFill>
              <a:latin typeface="Arial"/>
              <a:ea typeface="Arial"/>
              <a:cs typeface="Arial"/>
              <a:sym typeface="Arial"/>
            </a:endParaRPr>
          </a:p>
        </p:txBody>
      </p:sp>
      <p:graphicFrame>
        <p:nvGraphicFramePr>
          <p:cNvPr id="126" name="Google Shape;126;p10"/>
          <p:cNvGraphicFramePr/>
          <p:nvPr/>
        </p:nvGraphicFramePr>
        <p:xfrm>
          <a:off x="294842" y="694098"/>
          <a:ext cx="3000000" cy="3000000"/>
        </p:xfrm>
        <a:graphic>
          <a:graphicData uri="http://schemas.openxmlformats.org/drawingml/2006/table">
            <a:tbl>
              <a:tblPr bandRow="1" firstRow="1">
                <a:noFill/>
                <a:tableStyleId>{09ED982D-F1CC-4990-B3D5-93DE0254289D}</a:tableStyleId>
              </a:tblPr>
              <a:tblGrid>
                <a:gridCol w="497650"/>
                <a:gridCol w="1089650"/>
                <a:gridCol w="1510975"/>
                <a:gridCol w="1422725"/>
                <a:gridCol w="1009125"/>
              </a:tblGrid>
              <a:tr h="226250">
                <a:tc>
                  <a:txBody>
                    <a:bodyPr/>
                    <a:lstStyle/>
                    <a:p>
                      <a:pPr indent="0" lvl="0" marL="0" marR="0" rtl="0" algn="ctr">
                        <a:lnSpc>
                          <a:spcPct val="100000"/>
                        </a:lnSpc>
                        <a:spcBef>
                          <a:spcPts val="0"/>
                        </a:spcBef>
                        <a:spcAft>
                          <a:spcPts val="0"/>
                        </a:spcAft>
                        <a:buClr>
                          <a:srgbClr val="000000"/>
                        </a:buClr>
                        <a:buSzPts val="700"/>
                        <a:buFont typeface="Arial"/>
                        <a:buNone/>
                      </a:pPr>
                      <a:r>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lang="en-US" sz="700" u="none" cap="none" strike="noStrike">
                          <a:solidFill>
                            <a:srgbClr val="000000"/>
                          </a:solidFill>
                          <a:latin typeface="Calibri"/>
                          <a:ea typeface="Calibri"/>
                          <a:cs typeface="Calibri"/>
                          <a:sym typeface="Calibri"/>
                        </a:rPr>
                        <a:t>Intent - what is your objective?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Implementation - How will you achieve this?</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Impact - What do you hope to see?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Supporting evidence</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Plan and monitor</a:t>
                      </a:r>
                      <a:br>
                        <a:rPr b="1" lang="en-US" sz="700" u="none" cap="none" strike="noStrike">
                          <a:latin typeface="Calibri"/>
                          <a:ea typeface="Calibri"/>
                          <a:cs typeface="Calibri"/>
                          <a:sym typeface="Calibri"/>
                        </a:rPr>
                      </a:br>
                      <a:endParaRPr sz="1400" u="none" cap="none" strike="noStrike"/>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b="1" lang="en-US" sz="700">
                          <a:highlight>
                            <a:schemeClr val="lt1"/>
                          </a:highlight>
                          <a:latin typeface="Calibri"/>
                          <a:ea typeface="Calibri"/>
                          <a:cs typeface="Calibri"/>
                          <a:sym typeface="Calibri"/>
                        </a:rPr>
                        <a:t>SSP</a:t>
                      </a:r>
                      <a:endParaRPr b="1"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buy into the Welwyn Hatfield Schools Sports Partnership (WHSSP) and benefit from the range of provision and opportunity offered</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solidFill>
                            <a:srgbClr val="FF0000"/>
                          </a:solidFill>
                          <a:highlight>
                            <a:schemeClr val="lt1"/>
                          </a:highlight>
                          <a:latin typeface="Calibri"/>
                          <a:ea typeface="Calibri"/>
                          <a:cs typeface="Calibri"/>
                          <a:sym typeface="Calibri"/>
                        </a:rPr>
                        <a:t>(KI2, KI3, KI4, KI5)</a:t>
                      </a:r>
                      <a:r>
                        <a:rPr lang="en-US" sz="700">
                          <a:highlight>
                            <a:schemeClr val="lt1"/>
                          </a:highlight>
                          <a:latin typeface="Calibri"/>
                          <a:ea typeface="Calibri"/>
                          <a:cs typeface="Calibri"/>
                          <a:sym typeface="Calibri"/>
                        </a:rPr>
                        <a:t> </a:t>
                      </a:r>
                      <a:endParaRPr sz="700">
                        <a:highlight>
                          <a:schemeClr val="lt1"/>
                        </a:highlight>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involve the school in the sports partnership to benefit from links, sporting festivals, events, CPD which includes training and lesson support for young leaders and staff.</a:t>
                      </a:r>
                      <a:endParaRPr sz="700" u="none" cap="none" strike="noStrike">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The school enters into a wide range of sporting events, which is inclusive for all. Lesson support / CPD for teachers is provided by the local SSCO across all year groups.  Training of 2 x groups of Y6 play leaders and preparation for the school sporting events</a:t>
                      </a:r>
                      <a:endParaRPr sz="700" u="none" cap="none" strike="noStrike">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July 2026</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The school has benefited from a number of sporting opportunities / expertise from the SSCO</a:t>
                      </a:r>
                      <a:endParaRPr sz="700">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1642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What impact have you seen?</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Are the improvements sustainable? How?</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Supporting evidence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Approx. cost</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Evaluate</a:t>
                      </a:r>
                      <a:r>
                        <a:rPr b="1" lang="en-US" sz="700" u="none" cap="none" strike="noStrike">
                          <a:latin typeface="Calibri"/>
                          <a:ea typeface="Calibri"/>
                          <a:cs typeface="Calibri"/>
                          <a:sym typeface="Calibri"/>
                        </a:rPr>
                        <a:t> </a:t>
                      </a:r>
                      <a:endParaRPr sz="1400" u="none" cap="none" strike="noStrike"/>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450"/>
                        <a:buFont typeface="Arial"/>
                        <a:buNone/>
                      </a:pPr>
                      <a:r>
                        <a:rPr lang="en-US" sz="700">
                          <a:latin typeface="Calibri"/>
                          <a:ea typeface="Calibri"/>
                          <a:cs typeface="Calibri"/>
                          <a:sym typeface="Calibri"/>
                        </a:rPr>
                        <a:t>A number of children as stated in </a:t>
                      </a:r>
                      <a:r>
                        <a:rPr lang="en-US" sz="700">
                          <a:latin typeface="Calibri"/>
                          <a:ea typeface="Calibri"/>
                          <a:cs typeface="Calibri"/>
                          <a:sym typeface="Calibri"/>
                        </a:rPr>
                        <a:t>previous</a:t>
                      </a:r>
                      <a:r>
                        <a:rPr lang="en-US" sz="700">
                          <a:latin typeface="Calibri"/>
                          <a:ea typeface="Calibri"/>
                          <a:cs typeface="Calibri"/>
                          <a:sym typeface="Calibri"/>
                        </a:rPr>
                        <a:t> slides have taken part in the opportunities provided by the WHSSP</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600">
                          <a:latin typeface="Calibri"/>
                          <a:ea typeface="Calibri"/>
                          <a:cs typeface="Calibri"/>
                          <a:sym typeface="Calibri"/>
                        </a:rPr>
                        <a:t>Yes, we monitor and track pupils </a:t>
                      </a:r>
                      <a:r>
                        <a:rPr lang="en-US" sz="600">
                          <a:latin typeface="Calibri"/>
                          <a:ea typeface="Calibri"/>
                          <a:cs typeface="Calibri"/>
                          <a:sym typeface="Calibri"/>
                        </a:rPr>
                        <a:t>participation</a:t>
                      </a:r>
                      <a:r>
                        <a:rPr lang="en-US" sz="600">
                          <a:latin typeface="Calibri"/>
                          <a:ea typeface="Calibri"/>
                          <a:cs typeface="Calibri"/>
                          <a:sym typeface="Calibri"/>
                        </a:rPr>
                        <a:t> (spreadsheets / registers) so that all children in KS2 have the opportunity to take part in inter school competitions and festivals</a:t>
                      </a:r>
                      <a:endParaRPr sz="1400" u="none" cap="none" strike="noStrike"/>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500"/>
                        <a:buFont typeface="Calibri"/>
                        <a:buNone/>
                      </a:pPr>
                      <a:r>
                        <a:rPr lang="en-US" sz="700">
                          <a:latin typeface="Calibri"/>
                          <a:ea typeface="Calibri"/>
                          <a:cs typeface="Calibri"/>
                          <a:sym typeface="Calibri"/>
                        </a:rPr>
                        <a:t>100% of KS2 children represented the school in either a competition or festival.</a:t>
                      </a:r>
                      <a:endParaRPr sz="700">
                        <a:latin typeface="Calibri"/>
                        <a:ea typeface="Calibri"/>
                        <a:cs typeface="Calibri"/>
                        <a:sym typeface="Calibri"/>
                      </a:endParaRPr>
                    </a:p>
                    <a:p>
                      <a:pPr indent="0" lvl="0" marL="0" rtl="0" algn="l">
                        <a:spcBef>
                          <a:spcPts val="0"/>
                        </a:spcBef>
                        <a:spcAft>
                          <a:spcPts val="0"/>
                        </a:spcAft>
                        <a:buClr>
                          <a:schemeClr val="dk1"/>
                        </a:buClr>
                        <a:buSzPts val="500"/>
                        <a:buFont typeface="Calibri"/>
                        <a:buNone/>
                      </a:pPr>
                      <a:r>
                        <a:rPr lang="en-US" sz="700">
                          <a:latin typeface="Calibri"/>
                          <a:ea typeface="Calibri"/>
                          <a:cs typeface="Calibri"/>
                          <a:sym typeface="Calibri"/>
                        </a:rPr>
                        <a:t>Evaluations have shown children have enjoyed representing the school. </a:t>
                      </a:r>
                      <a:endParaRPr sz="7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600"/>
                        <a:buFont typeface="Calibri"/>
                        <a:buNone/>
                      </a:pPr>
                      <a:r>
                        <a:rPr lang="en-US" sz="600">
                          <a:latin typeface="Calibri"/>
                          <a:ea typeface="Calibri"/>
                          <a:cs typeface="Calibri"/>
                          <a:sym typeface="Calibri"/>
                        </a:rPr>
                        <a:t>WHSSP £5721</a:t>
                      </a:r>
                      <a:endParaRPr sz="1400" u="none" cap="none" strike="noStrike"/>
                    </a:p>
                    <a:p>
                      <a:pPr indent="0" lvl="0" marL="0" marR="0" rtl="0" algn="l">
                        <a:lnSpc>
                          <a:spcPct val="100000"/>
                        </a:lnSpc>
                        <a:spcBef>
                          <a:spcPts val="0"/>
                        </a:spcBef>
                        <a:spcAft>
                          <a:spcPts val="0"/>
                        </a:spcAft>
                        <a:buClr>
                          <a:srgbClr val="000000"/>
                        </a:buClr>
                        <a:buSzPts val="600"/>
                        <a:buFont typeface="Arial"/>
                        <a:buNone/>
                      </a:pPr>
                      <a:r>
                        <a:t/>
                      </a:r>
                      <a:endParaRPr b="1"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pic>
        <p:nvPicPr>
          <p:cNvPr descr="A screenshot of a computer&#10;&#10;AI-generated content may be incorrect." id="131" name="Google Shape;131;p11"/>
          <p:cNvPicPr preferRelativeResize="0"/>
          <p:nvPr/>
        </p:nvPicPr>
        <p:blipFill rotWithShape="1">
          <a:blip r:embed="rId3">
            <a:alphaModFix/>
          </a:blip>
          <a:srcRect b="0" l="0" r="0" t="0"/>
          <a:stretch/>
        </p:blipFill>
        <p:spPr>
          <a:xfrm>
            <a:off x="-16769" y="0"/>
            <a:ext cx="6166284" cy="4322536"/>
          </a:xfrm>
          <a:prstGeom prst="rect">
            <a:avLst/>
          </a:prstGeom>
          <a:noFill/>
          <a:ln>
            <a:noFill/>
          </a:ln>
        </p:spPr>
      </p:pic>
      <p:sp>
        <p:nvSpPr>
          <p:cNvPr id="132" name="Google Shape;132;p11"/>
          <p:cNvSpPr txBox="1"/>
          <p:nvPr/>
        </p:nvSpPr>
        <p:spPr>
          <a:xfrm>
            <a:off x="241825" y="208550"/>
            <a:ext cx="3559359"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Calibri"/>
                <a:ea typeface="Calibri"/>
                <a:cs typeface="Calibri"/>
                <a:sym typeface="Calibri"/>
              </a:rPr>
              <a:t>Your objective:</a:t>
            </a:r>
            <a:endParaRPr b="0" i="0" sz="1400" u="none" cap="none" strike="noStrike">
              <a:solidFill>
                <a:srgbClr val="000000"/>
              </a:solidFill>
              <a:latin typeface="Arial"/>
              <a:ea typeface="Arial"/>
              <a:cs typeface="Arial"/>
              <a:sym typeface="Arial"/>
            </a:endParaRPr>
          </a:p>
        </p:txBody>
      </p:sp>
      <p:graphicFrame>
        <p:nvGraphicFramePr>
          <p:cNvPr id="133" name="Google Shape;133;p11"/>
          <p:cNvGraphicFramePr/>
          <p:nvPr/>
        </p:nvGraphicFramePr>
        <p:xfrm>
          <a:off x="294842" y="694098"/>
          <a:ext cx="3000000" cy="3000000"/>
        </p:xfrm>
        <a:graphic>
          <a:graphicData uri="http://schemas.openxmlformats.org/drawingml/2006/table">
            <a:tbl>
              <a:tblPr bandRow="1" firstRow="1">
                <a:noFill/>
                <a:tableStyleId>{09ED982D-F1CC-4990-B3D5-93DE0254289D}</a:tableStyleId>
              </a:tblPr>
              <a:tblGrid>
                <a:gridCol w="497650"/>
                <a:gridCol w="1089650"/>
                <a:gridCol w="1510975"/>
                <a:gridCol w="1422725"/>
                <a:gridCol w="1009125"/>
              </a:tblGrid>
              <a:tr h="226250">
                <a:tc>
                  <a:txBody>
                    <a:bodyPr/>
                    <a:lstStyle/>
                    <a:p>
                      <a:pPr indent="0" lvl="0" marL="0" marR="0" rtl="0" algn="ctr">
                        <a:lnSpc>
                          <a:spcPct val="100000"/>
                        </a:lnSpc>
                        <a:spcBef>
                          <a:spcPts val="0"/>
                        </a:spcBef>
                        <a:spcAft>
                          <a:spcPts val="0"/>
                        </a:spcAft>
                        <a:buClr>
                          <a:srgbClr val="000000"/>
                        </a:buClr>
                        <a:buSzPts val="700"/>
                        <a:buFont typeface="Arial"/>
                        <a:buNone/>
                      </a:pPr>
                      <a:r>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lang="en-US" sz="700" u="none" cap="none" strike="noStrike">
                          <a:solidFill>
                            <a:srgbClr val="000000"/>
                          </a:solidFill>
                          <a:latin typeface="Calibri"/>
                          <a:ea typeface="Calibri"/>
                          <a:cs typeface="Calibri"/>
                          <a:sym typeface="Calibri"/>
                        </a:rPr>
                        <a:t>Intent - what is your objective?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Implementation - How will you achieve this?</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Impact - What do you hope to see?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Supporting evidence</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Plan and monitor</a:t>
                      </a:r>
                      <a:br>
                        <a:rPr b="1" lang="en-US" sz="700" u="none" cap="none" strike="noStrike">
                          <a:latin typeface="Calibri"/>
                          <a:ea typeface="Calibri"/>
                          <a:cs typeface="Calibri"/>
                          <a:sym typeface="Calibri"/>
                        </a:rPr>
                      </a:br>
                      <a:endParaRPr sz="1400" u="none" cap="none" strike="noStrike"/>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rgbClr val="000000"/>
                        </a:buClr>
                        <a:buSzPts val="600"/>
                        <a:buFont typeface="Arial"/>
                        <a:buNone/>
                      </a:pPr>
                      <a:r>
                        <a:rPr b="1" lang="en-US" sz="700">
                          <a:highlight>
                            <a:schemeClr val="lt1"/>
                          </a:highlight>
                          <a:latin typeface="Calibri"/>
                          <a:ea typeface="Calibri"/>
                          <a:cs typeface="Calibri"/>
                          <a:sym typeface="Calibri"/>
                        </a:rPr>
                        <a:t>CURRICULUM</a:t>
                      </a:r>
                      <a:endParaRPr b="1"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continue to subscribe to Complete P.E and to share CPD resources and webinars with teaching staff</a:t>
                      </a:r>
                      <a:endParaRPr sz="700">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rPr lang="en-US" sz="700">
                          <a:solidFill>
                            <a:srgbClr val="FF0000"/>
                          </a:solidFill>
                          <a:highlight>
                            <a:schemeClr val="lt1"/>
                          </a:highlight>
                          <a:latin typeface="Calibri"/>
                          <a:ea typeface="Calibri"/>
                          <a:cs typeface="Calibri"/>
                          <a:sym typeface="Calibri"/>
                        </a:rPr>
                        <a:t>(KI1)</a:t>
                      </a:r>
                      <a:endParaRPr sz="7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The planning scheme provides not only detailed learning plans and support for the delivery of lessons but includes CPD opportunities for staff to develop their confidence in delivering the curriculum</a:t>
                      </a:r>
                      <a:endParaRPr sz="700" u="none" cap="none" strike="noStrike">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High quality teaching and learning across the school. Staff continue to develop their CPD</a:t>
                      </a:r>
                      <a:r>
                        <a:rPr lang="en-US" sz="700">
                          <a:highlight>
                            <a:srgbClr val="FF9900"/>
                          </a:highlight>
                          <a:latin typeface="Calibri"/>
                          <a:ea typeface="Calibri"/>
                          <a:cs typeface="Calibri"/>
                          <a:sym typeface="Calibri"/>
                        </a:rPr>
                        <a:t> </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Annual P.E monitoring schedule - although the scheme provides CPD, staff aren’t engaging -not seen as a whole school priority - some CPD see </a:t>
                      </a:r>
                      <a:r>
                        <a:rPr lang="en-US" sz="700">
                          <a:solidFill>
                            <a:srgbClr val="FF0000"/>
                          </a:solidFill>
                          <a:highlight>
                            <a:schemeClr val="lt1"/>
                          </a:highlight>
                          <a:latin typeface="Calibri"/>
                          <a:ea typeface="Calibri"/>
                          <a:cs typeface="Calibri"/>
                          <a:sym typeface="Calibri"/>
                        </a:rPr>
                        <a:t>KI1 &amp; KI4</a:t>
                      </a:r>
                      <a:endParaRPr sz="700" u="none" cap="none" strike="noStrike">
                        <a:solidFill>
                          <a:srgbClr val="FF0000"/>
                        </a:solidFill>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1642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What impact have you seen?</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Are the improvements sustainable? How?</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Supporting evidence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Approx. cost</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Evaluate</a:t>
                      </a:r>
                      <a:r>
                        <a:rPr b="1" lang="en-US" sz="700" u="none" cap="none" strike="noStrike">
                          <a:latin typeface="Calibri"/>
                          <a:ea typeface="Calibri"/>
                          <a:cs typeface="Calibri"/>
                          <a:sym typeface="Calibri"/>
                        </a:rPr>
                        <a:t> </a:t>
                      </a:r>
                      <a:endParaRPr sz="1400" u="none" cap="none" strike="noStrike"/>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Staff feedback indicates increased confidence in teaching PE.</a:t>
                      </a:r>
                      <a:endParaRPr sz="700">
                        <a:latin typeface="Calibri"/>
                        <a:ea typeface="Calibri"/>
                        <a:cs typeface="Calibri"/>
                        <a:sym typeface="Calibri"/>
                      </a:endParaRPr>
                    </a:p>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Lesson observations show greater consistency in the delivery of PE lessons and increased pupil engagement.</a:t>
                      </a:r>
                      <a:endParaRPr sz="700">
                        <a:latin typeface="Calibri"/>
                        <a:ea typeface="Calibri"/>
                        <a:cs typeface="Calibri"/>
                        <a:sym typeface="Calibri"/>
                      </a:endParaRPr>
                    </a:p>
                    <a:p>
                      <a:pPr indent="0" lvl="0" marL="0" rtl="0" algn="l">
                        <a:lnSpc>
                          <a:spcPct val="142857"/>
                        </a:lnSpc>
                        <a:spcBef>
                          <a:spcPts val="0"/>
                        </a:spcBef>
                        <a:spcAft>
                          <a:spcPts val="0"/>
                        </a:spcAft>
                        <a:buClr>
                          <a:schemeClr val="dk1"/>
                        </a:buClr>
                        <a:buSzPts val="1050"/>
                        <a:buFont typeface="Arial"/>
                        <a:buNone/>
                      </a:pPr>
                      <a:r>
                        <a:t/>
                      </a:r>
                      <a:endParaRPr sz="700">
                        <a:latin typeface="Calibri"/>
                        <a:ea typeface="Calibri"/>
                        <a:cs typeface="Calibri"/>
                        <a:sym typeface="Calibri"/>
                      </a:endParaRPr>
                    </a:p>
                    <a:p>
                      <a:pPr indent="0" lvl="0" marL="0" rtl="0" algn="l">
                        <a:lnSpc>
                          <a:spcPct val="142857"/>
                        </a:lnSpc>
                        <a:spcBef>
                          <a:spcPts val="0"/>
                        </a:spcBef>
                        <a:spcAft>
                          <a:spcPts val="0"/>
                        </a:spcAft>
                        <a:buClr>
                          <a:schemeClr val="dk1"/>
                        </a:buClr>
                        <a:buSzPts val="1100"/>
                        <a:buFont typeface="Arial"/>
                        <a:buNone/>
                      </a:pPr>
                      <a:r>
                        <a:t/>
                      </a:r>
                      <a:endParaRPr sz="7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Calibri"/>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450"/>
                        <a:buFont typeface="Arial"/>
                        <a:buNone/>
                      </a:pPr>
                      <a:r>
                        <a:t/>
                      </a:r>
                      <a:endParaRPr sz="45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Increased teacher confidence and subject knowledge.</a:t>
                      </a:r>
                      <a:endParaRPr sz="700">
                        <a:latin typeface="Calibri"/>
                        <a:ea typeface="Calibri"/>
                        <a:cs typeface="Calibri"/>
                        <a:sym typeface="Calibri"/>
                      </a:endParaRPr>
                    </a:p>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Consistent curriculum progression and assessment systems support long-term improvement in pupil outcomes.</a:t>
                      </a:r>
                      <a:endParaRPr sz="700">
                        <a:latin typeface="Calibri"/>
                        <a:ea typeface="Calibri"/>
                        <a:cs typeface="Calibri"/>
                        <a:sym typeface="Calibri"/>
                      </a:endParaRPr>
                    </a:p>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New staff can be quickly inducted using the platform's resources and training materials.</a:t>
                      </a:r>
                      <a:endParaRPr sz="700">
                        <a:latin typeface="Calibri"/>
                        <a:ea typeface="Calibri"/>
                        <a:cs typeface="Calibri"/>
                        <a:sym typeface="Calibri"/>
                      </a:endParaRPr>
                    </a:p>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Ongoing CPD ensures staff stay up to date with current PE pedagogy and best practice.</a:t>
                      </a:r>
                      <a:endParaRPr sz="700">
                        <a:latin typeface="Calibri"/>
                        <a:ea typeface="Calibri"/>
                        <a:cs typeface="Calibri"/>
                        <a:sym typeface="Calibri"/>
                      </a:endParaRPr>
                    </a:p>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The subscription provides continually updated resources, reducing the need for schools to create materials from scratch and ensuring PE provision remains high quality and sustainable.</a:t>
                      </a:r>
                      <a:endParaRPr sz="7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Calibri"/>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Access to webinars and CPD materials ensures staff remain up to date with best practice, resulting in higher-quality teaching and improved outcomes for pupils.</a:t>
                      </a:r>
                      <a:endParaRPr sz="700">
                        <a:latin typeface="Calibri"/>
                        <a:ea typeface="Calibri"/>
                        <a:cs typeface="Calibri"/>
                        <a:sym typeface="Calibri"/>
                      </a:endParaRPr>
                    </a:p>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Pupils demonstrate improved skills, participation levels and enjoyment of PE, contributing to the school's aim of promoting lifelong physical activity and healthy lifestyles.</a:t>
                      </a:r>
                      <a:endParaRPr sz="6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600">
                          <a:latin typeface="Calibri"/>
                          <a:ea typeface="Calibri"/>
                          <a:cs typeface="Calibri"/>
                          <a:sym typeface="Calibri"/>
                        </a:rPr>
                        <a:t>£250</a:t>
                      </a:r>
                      <a:endParaRPr sz="1400" u="none" cap="none" strike="noStrike"/>
                    </a:p>
                    <a:p>
                      <a:pPr indent="0" lvl="0" marL="0" marR="0" rtl="0" algn="l">
                        <a:lnSpc>
                          <a:spcPct val="100000"/>
                        </a:lnSpc>
                        <a:spcBef>
                          <a:spcPts val="0"/>
                        </a:spcBef>
                        <a:spcAft>
                          <a:spcPts val="0"/>
                        </a:spcAft>
                        <a:buClr>
                          <a:srgbClr val="000000"/>
                        </a:buClr>
                        <a:buSzPts val="600"/>
                        <a:buFont typeface="Arial"/>
                        <a:buNone/>
                      </a:pPr>
                      <a:r>
                        <a:t/>
                      </a:r>
                      <a:endParaRPr b="1"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pic>
        <p:nvPicPr>
          <p:cNvPr descr="A screenshot of a computer&#10;&#10;AI-generated content may be incorrect." id="138" name="Google Shape;138;p12"/>
          <p:cNvPicPr preferRelativeResize="0"/>
          <p:nvPr/>
        </p:nvPicPr>
        <p:blipFill rotWithShape="1">
          <a:blip r:embed="rId3">
            <a:alphaModFix/>
          </a:blip>
          <a:srcRect b="0" l="0" r="0" t="0"/>
          <a:stretch/>
        </p:blipFill>
        <p:spPr>
          <a:xfrm>
            <a:off x="-16769" y="0"/>
            <a:ext cx="6166284" cy="4322536"/>
          </a:xfrm>
          <a:prstGeom prst="rect">
            <a:avLst/>
          </a:prstGeom>
          <a:noFill/>
          <a:ln>
            <a:noFill/>
          </a:ln>
        </p:spPr>
      </p:pic>
      <p:sp>
        <p:nvSpPr>
          <p:cNvPr id="139" name="Google Shape;139;p12"/>
          <p:cNvSpPr txBox="1"/>
          <p:nvPr/>
        </p:nvSpPr>
        <p:spPr>
          <a:xfrm>
            <a:off x="241825" y="208550"/>
            <a:ext cx="3559359"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Calibri"/>
                <a:ea typeface="Calibri"/>
                <a:cs typeface="Calibri"/>
                <a:sym typeface="Calibri"/>
              </a:rPr>
              <a:t>Your objective:</a:t>
            </a:r>
            <a:endParaRPr b="0" i="0" sz="1400" u="none" cap="none" strike="noStrike">
              <a:solidFill>
                <a:srgbClr val="000000"/>
              </a:solidFill>
              <a:latin typeface="Arial"/>
              <a:ea typeface="Arial"/>
              <a:cs typeface="Arial"/>
              <a:sym typeface="Arial"/>
            </a:endParaRPr>
          </a:p>
        </p:txBody>
      </p:sp>
      <p:graphicFrame>
        <p:nvGraphicFramePr>
          <p:cNvPr id="140" name="Google Shape;140;p12"/>
          <p:cNvGraphicFramePr/>
          <p:nvPr/>
        </p:nvGraphicFramePr>
        <p:xfrm>
          <a:off x="294842" y="694098"/>
          <a:ext cx="3000000" cy="3000000"/>
        </p:xfrm>
        <a:graphic>
          <a:graphicData uri="http://schemas.openxmlformats.org/drawingml/2006/table">
            <a:tbl>
              <a:tblPr bandRow="1" firstRow="1">
                <a:noFill/>
                <a:tableStyleId>{09ED982D-F1CC-4990-B3D5-93DE0254289D}</a:tableStyleId>
              </a:tblPr>
              <a:tblGrid>
                <a:gridCol w="497650"/>
                <a:gridCol w="1089650"/>
                <a:gridCol w="1510975"/>
                <a:gridCol w="1422725"/>
                <a:gridCol w="1009125"/>
              </a:tblGrid>
              <a:tr h="226250">
                <a:tc>
                  <a:txBody>
                    <a:bodyPr/>
                    <a:lstStyle/>
                    <a:p>
                      <a:pPr indent="0" lvl="0" marL="0" marR="0" rtl="0" algn="ctr">
                        <a:lnSpc>
                          <a:spcPct val="100000"/>
                        </a:lnSpc>
                        <a:spcBef>
                          <a:spcPts val="0"/>
                        </a:spcBef>
                        <a:spcAft>
                          <a:spcPts val="0"/>
                        </a:spcAft>
                        <a:buClr>
                          <a:srgbClr val="000000"/>
                        </a:buClr>
                        <a:buSzPts val="700"/>
                        <a:buFont typeface="Arial"/>
                        <a:buNone/>
                      </a:pPr>
                      <a:r>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lang="en-US" sz="700" u="none" cap="none" strike="noStrike">
                          <a:solidFill>
                            <a:srgbClr val="000000"/>
                          </a:solidFill>
                          <a:latin typeface="Calibri"/>
                          <a:ea typeface="Calibri"/>
                          <a:cs typeface="Calibri"/>
                          <a:sym typeface="Calibri"/>
                        </a:rPr>
                        <a:t>Intent - what is your objective?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Implementation - How will you achieve this?</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Impact - What do you hope to see?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Supporting evidence</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Plan and monitor</a:t>
                      </a:r>
                      <a:br>
                        <a:rPr b="1" lang="en-US" sz="700" u="none" cap="none" strike="noStrike">
                          <a:latin typeface="Calibri"/>
                          <a:ea typeface="Calibri"/>
                          <a:cs typeface="Calibri"/>
                          <a:sym typeface="Calibri"/>
                        </a:rPr>
                      </a:br>
                      <a:endParaRPr sz="1400" u="none" cap="none" strike="noStrike"/>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b="1" lang="en-US" sz="700">
                          <a:highlight>
                            <a:schemeClr val="lt1"/>
                          </a:highlight>
                          <a:latin typeface="Calibri"/>
                          <a:ea typeface="Calibri"/>
                          <a:cs typeface="Calibri"/>
                          <a:sym typeface="Calibri"/>
                        </a:rPr>
                        <a:t>SSP</a:t>
                      </a:r>
                      <a:endParaRPr b="1"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attend, where possible, all Sports Partnerships events across the calendar year for a variety of year groups</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solidFill>
                            <a:srgbClr val="FF0000"/>
                          </a:solidFill>
                          <a:highlight>
                            <a:schemeClr val="lt1"/>
                          </a:highlight>
                          <a:latin typeface="Calibri"/>
                          <a:ea typeface="Calibri"/>
                          <a:cs typeface="Calibri"/>
                          <a:sym typeface="Calibri"/>
                        </a:rPr>
                        <a:t>(KI2, KI4, KI5)</a:t>
                      </a:r>
                      <a:endParaRPr sz="700">
                        <a:highlight>
                          <a:schemeClr val="lt1"/>
                        </a:highlight>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track all pupils sporting participation across the academic year and increase their opportunities for competition and festivals for more pupils; to provide opportunities for all e.g. whole class activities, Boccia for SEND and Targeted Activity Programmes (pupils at a disadvantage)</a:t>
                      </a:r>
                      <a:endParaRPr sz="700" u="none" cap="none" strike="noStrike">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develop children’s confidence.</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aid decision making.</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develop resilience.</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learn how to win.</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learn how to adapt to situations.</a:t>
                      </a:r>
                      <a:endParaRPr sz="700">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July 2026</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All school sports partnership events attended where possible - some events summer ‘26 </a:t>
                      </a:r>
                      <a:endParaRPr sz="700">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1642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What impact have you seen?</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Are the improvements sustainable? How?</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Supporting evidence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Approx. cost</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Evaluate</a:t>
                      </a:r>
                      <a:r>
                        <a:rPr b="1" lang="en-US" sz="700" u="none" cap="none" strike="noStrike">
                          <a:latin typeface="Calibri"/>
                          <a:ea typeface="Calibri"/>
                          <a:cs typeface="Calibri"/>
                          <a:sym typeface="Calibri"/>
                        </a:rPr>
                        <a:t>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600">
                          <a:latin typeface="Calibri"/>
                          <a:ea typeface="Calibri"/>
                          <a:cs typeface="Calibri"/>
                          <a:sym typeface="Calibri"/>
                        </a:rPr>
                        <a:t>Apart from postponed or cancelled events </a:t>
                      </a:r>
                      <a:r>
                        <a:rPr lang="en-US" sz="600">
                          <a:latin typeface="Calibri"/>
                          <a:ea typeface="Calibri"/>
                          <a:cs typeface="Calibri"/>
                          <a:sym typeface="Calibri"/>
                        </a:rPr>
                        <a:t>due</a:t>
                      </a:r>
                      <a:r>
                        <a:rPr lang="en-US" sz="600">
                          <a:latin typeface="Calibri"/>
                          <a:ea typeface="Calibri"/>
                          <a:cs typeface="Calibri"/>
                          <a:sym typeface="Calibri"/>
                        </a:rPr>
                        <a:t> to the weather, the vast majority of events were </a:t>
                      </a:r>
                      <a:r>
                        <a:rPr lang="en-US" sz="600">
                          <a:latin typeface="Calibri"/>
                          <a:ea typeface="Calibri"/>
                          <a:cs typeface="Calibri"/>
                          <a:sym typeface="Calibri"/>
                        </a:rPr>
                        <a:t>attended. In evaluations, children not how much they enjoy taking part in events.</a:t>
                      </a:r>
                      <a:endParaRPr sz="1400" u="none" cap="none" strike="noStrike"/>
                    </a:p>
                    <a:p>
                      <a:pPr indent="0" lvl="0" marL="0" marR="0" rtl="0" algn="l">
                        <a:lnSpc>
                          <a:spcPct val="100000"/>
                        </a:lnSpc>
                        <a:spcBef>
                          <a:spcPts val="0"/>
                        </a:spcBef>
                        <a:spcAft>
                          <a:spcPts val="0"/>
                        </a:spcAft>
                        <a:buClr>
                          <a:srgbClr val="000000"/>
                        </a:buClr>
                        <a:buSzPts val="450"/>
                        <a:buFont typeface="Arial"/>
                        <a:buNone/>
                      </a:pPr>
                      <a:r>
                        <a:t/>
                      </a:r>
                      <a:endParaRPr sz="45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600">
                          <a:latin typeface="Calibri"/>
                          <a:ea typeface="Calibri"/>
                          <a:cs typeface="Calibri"/>
                          <a:sym typeface="Calibri"/>
                        </a:rPr>
                        <a:t>A spreadsheet is created and as and when children take part, this is recorded.</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600">
                          <a:latin typeface="Calibri"/>
                          <a:ea typeface="Calibri"/>
                          <a:cs typeface="Calibri"/>
                          <a:sym typeface="Calibri"/>
                        </a:rPr>
                        <a:t>Spreadsheet that tracks pupils’ participation</a:t>
                      </a:r>
                      <a:endParaRPr sz="1400" u="none" cap="none" strike="noStrike"/>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600">
                          <a:latin typeface="Calibri"/>
                          <a:ea typeface="Calibri"/>
                          <a:cs typeface="Calibri"/>
                          <a:sym typeface="Calibri"/>
                        </a:rPr>
                        <a:t>As Above</a:t>
                      </a:r>
                      <a:r>
                        <a:rPr lang="en-US" sz="600">
                          <a:latin typeface="Calibri"/>
                          <a:ea typeface="Calibri"/>
                          <a:cs typeface="Calibri"/>
                          <a:sym typeface="Calibri"/>
                        </a:rPr>
                        <a:t> part of the £5721</a:t>
                      </a:r>
                      <a:endParaRPr sz="1400" u="none" cap="none" strike="noStrike"/>
                    </a:p>
                    <a:p>
                      <a:pPr indent="0" lvl="0" marL="0" marR="0" rtl="0" algn="l">
                        <a:lnSpc>
                          <a:spcPct val="100000"/>
                        </a:lnSpc>
                        <a:spcBef>
                          <a:spcPts val="0"/>
                        </a:spcBef>
                        <a:spcAft>
                          <a:spcPts val="0"/>
                        </a:spcAft>
                        <a:buClr>
                          <a:srgbClr val="000000"/>
                        </a:buClr>
                        <a:buSzPts val="600"/>
                        <a:buFont typeface="Arial"/>
                        <a:buNone/>
                      </a:pPr>
                      <a:r>
                        <a:t/>
                      </a:r>
                      <a:endParaRPr b="1"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pic>
        <p:nvPicPr>
          <p:cNvPr descr="A screenshot of a computer&#10;&#10;AI-generated content may be incorrect." id="145" name="Google Shape;145;p13"/>
          <p:cNvPicPr preferRelativeResize="0"/>
          <p:nvPr/>
        </p:nvPicPr>
        <p:blipFill rotWithShape="1">
          <a:blip r:embed="rId3">
            <a:alphaModFix/>
          </a:blip>
          <a:srcRect b="0" l="0" r="0" t="0"/>
          <a:stretch/>
        </p:blipFill>
        <p:spPr>
          <a:xfrm>
            <a:off x="-16769" y="0"/>
            <a:ext cx="6166284" cy="4322536"/>
          </a:xfrm>
          <a:prstGeom prst="rect">
            <a:avLst/>
          </a:prstGeom>
          <a:noFill/>
          <a:ln>
            <a:noFill/>
          </a:ln>
        </p:spPr>
      </p:pic>
      <p:sp>
        <p:nvSpPr>
          <p:cNvPr id="146" name="Google Shape;146;p13"/>
          <p:cNvSpPr txBox="1"/>
          <p:nvPr/>
        </p:nvSpPr>
        <p:spPr>
          <a:xfrm>
            <a:off x="241825" y="208550"/>
            <a:ext cx="3559359"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Calibri"/>
                <a:ea typeface="Calibri"/>
                <a:cs typeface="Calibri"/>
                <a:sym typeface="Calibri"/>
              </a:rPr>
              <a:t>Your objective:</a:t>
            </a:r>
            <a:endParaRPr b="0" i="0" sz="1400" u="none" cap="none" strike="noStrike">
              <a:solidFill>
                <a:srgbClr val="000000"/>
              </a:solidFill>
              <a:latin typeface="Arial"/>
              <a:ea typeface="Arial"/>
              <a:cs typeface="Arial"/>
              <a:sym typeface="Arial"/>
            </a:endParaRPr>
          </a:p>
        </p:txBody>
      </p:sp>
      <p:graphicFrame>
        <p:nvGraphicFramePr>
          <p:cNvPr id="147" name="Google Shape;147;p13"/>
          <p:cNvGraphicFramePr/>
          <p:nvPr/>
        </p:nvGraphicFramePr>
        <p:xfrm>
          <a:off x="294842" y="694098"/>
          <a:ext cx="3000000" cy="3000000"/>
        </p:xfrm>
        <a:graphic>
          <a:graphicData uri="http://schemas.openxmlformats.org/drawingml/2006/table">
            <a:tbl>
              <a:tblPr bandRow="1" firstRow="1">
                <a:noFill/>
                <a:tableStyleId>{09ED982D-F1CC-4990-B3D5-93DE0254289D}</a:tableStyleId>
              </a:tblPr>
              <a:tblGrid>
                <a:gridCol w="497650"/>
                <a:gridCol w="1089650"/>
                <a:gridCol w="1510975"/>
                <a:gridCol w="1422725"/>
                <a:gridCol w="1009125"/>
              </a:tblGrid>
              <a:tr h="226250">
                <a:tc>
                  <a:txBody>
                    <a:bodyPr/>
                    <a:lstStyle/>
                    <a:p>
                      <a:pPr indent="0" lvl="0" marL="0" marR="0" rtl="0" algn="ctr">
                        <a:lnSpc>
                          <a:spcPct val="100000"/>
                        </a:lnSpc>
                        <a:spcBef>
                          <a:spcPts val="0"/>
                        </a:spcBef>
                        <a:spcAft>
                          <a:spcPts val="0"/>
                        </a:spcAft>
                        <a:buClr>
                          <a:srgbClr val="000000"/>
                        </a:buClr>
                        <a:buSzPts val="700"/>
                        <a:buFont typeface="Arial"/>
                        <a:buNone/>
                      </a:pPr>
                      <a:r>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lang="en-US" sz="700" u="none" cap="none" strike="noStrike">
                          <a:solidFill>
                            <a:srgbClr val="000000"/>
                          </a:solidFill>
                          <a:latin typeface="Calibri"/>
                          <a:ea typeface="Calibri"/>
                          <a:cs typeface="Calibri"/>
                          <a:sym typeface="Calibri"/>
                        </a:rPr>
                        <a:t>Intent - what is your objective?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Implementation - How will you achieve this?</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Impact - What do you hope to see?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Supporting evidence</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595275">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Plan and monitor</a:t>
                      </a:r>
                      <a:br>
                        <a:rPr b="1" lang="en-US" sz="700" u="none" cap="none" strike="noStrike">
                          <a:latin typeface="Calibri"/>
                          <a:ea typeface="Calibri"/>
                          <a:cs typeface="Calibri"/>
                          <a:sym typeface="Calibri"/>
                        </a:rPr>
                      </a:br>
                      <a:endParaRPr sz="1400" u="none" cap="none" strike="noStrike"/>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b="1" lang="en-US" sz="750">
                          <a:highlight>
                            <a:schemeClr val="lt1"/>
                          </a:highlight>
                          <a:latin typeface="Calibri"/>
                          <a:ea typeface="Calibri"/>
                          <a:cs typeface="Calibri"/>
                          <a:sym typeface="Calibri"/>
                        </a:rPr>
                        <a:t>CPD</a:t>
                      </a:r>
                      <a:endParaRPr b="1" sz="75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50">
                          <a:highlight>
                            <a:schemeClr val="lt1"/>
                          </a:highlight>
                          <a:latin typeface="Calibri"/>
                          <a:ea typeface="Calibri"/>
                          <a:cs typeface="Calibri"/>
                          <a:sym typeface="Calibri"/>
                        </a:rPr>
                        <a:t>CPD for staff  - </a:t>
                      </a:r>
                      <a:endParaRPr sz="75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50">
                          <a:highlight>
                            <a:schemeClr val="lt1"/>
                          </a:highlight>
                          <a:latin typeface="Calibri"/>
                          <a:ea typeface="Calibri"/>
                          <a:cs typeface="Calibri"/>
                          <a:sym typeface="Calibri"/>
                        </a:rPr>
                        <a:t>Pupils to perform in front of an audience following dance lessons</a:t>
                      </a:r>
                      <a:endParaRPr sz="75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50">
                          <a:solidFill>
                            <a:srgbClr val="FF0000"/>
                          </a:solidFill>
                          <a:highlight>
                            <a:schemeClr val="lt1"/>
                          </a:highlight>
                          <a:latin typeface="Calibri"/>
                          <a:ea typeface="Calibri"/>
                          <a:cs typeface="Calibri"/>
                          <a:sym typeface="Calibri"/>
                        </a:rPr>
                        <a:t>(KI1, KI4)</a:t>
                      </a:r>
                      <a:endParaRPr sz="750">
                        <a:highlight>
                          <a:schemeClr val="lt1"/>
                        </a:highlight>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50">
                          <a:highlight>
                            <a:schemeClr val="lt1"/>
                          </a:highlight>
                          <a:latin typeface="Calibri"/>
                          <a:ea typeface="Calibri"/>
                          <a:cs typeface="Calibri"/>
                          <a:sym typeface="Calibri"/>
                        </a:rPr>
                        <a:t>To ensure teachers’ skills are continuously developing to support them in the teaching of P.E. Part funded by WHSSP with the support of the local SSCO</a:t>
                      </a:r>
                      <a:endParaRPr sz="750" u="none" cap="none" strike="noStrike">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50">
                          <a:highlight>
                            <a:schemeClr val="lt1"/>
                          </a:highlight>
                          <a:latin typeface="Calibri"/>
                          <a:ea typeface="Calibri"/>
                          <a:cs typeface="Calibri"/>
                          <a:sym typeface="Calibri"/>
                        </a:rPr>
                        <a:t>Staff feel more confident in delivering P.E and school sport.</a:t>
                      </a:r>
                      <a:endParaRPr sz="75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50">
                          <a:highlight>
                            <a:schemeClr val="lt1"/>
                          </a:highlight>
                          <a:latin typeface="Calibri"/>
                          <a:ea typeface="Calibri"/>
                          <a:cs typeface="Calibri"/>
                          <a:sym typeface="Calibri"/>
                        </a:rPr>
                        <a:t>High quality resources gained and shared across the school.</a:t>
                      </a:r>
                      <a:endParaRPr sz="750">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50">
                          <a:highlight>
                            <a:schemeClr val="lt1"/>
                          </a:highlight>
                          <a:latin typeface="Calibri"/>
                          <a:ea typeface="Calibri"/>
                          <a:cs typeface="Calibri"/>
                          <a:sym typeface="Calibri"/>
                        </a:rPr>
                        <a:t>July 2026</a:t>
                      </a:r>
                      <a:endParaRPr sz="75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50">
                          <a:highlight>
                            <a:schemeClr val="lt1"/>
                          </a:highlight>
                          <a:latin typeface="Calibri"/>
                          <a:ea typeface="Calibri"/>
                          <a:cs typeface="Calibri"/>
                          <a:sym typeface="Calibri"/>
                        </a:rPr>
                        <a:t>Limited support from SSCO - main beneficiary was the sports coach who attended all sessions run by the SSCO </a:t>
                      </a:r>
                      <a:endParaRPr sz="750">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1642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What impact have you seen?</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Are the improvements sustainable? How?</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Supporting evidence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Approx. cost</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Evaluate</a:t>
                      </a:r>
                      <a:r>
                        <a:rPr b="1" lang="en-US" sz="700" u="none" cap="none" strike="noStrike">
                          <a:latin typeface="Calibri"/>
                          <a:ea typeface="Calibri"/>
                          <a:cs typeface="Calibri"/>
                          <a:sym typeface="Calibri"/>
                        </a:rPr>
                        <a:t> </a:t>
                      </a:r>
                      <a:endParaRPr sz="1400" u="none" cap="none" strike="noStrike"/>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latin typeface="Calibri"/>
                          <a:ea typeface="Calibri"/>
                          <a:cs typeface="Calibri"/>
                          <a:sym typeface="Calibri"/>
                        </a:rPr>
                        <a:t>Upskilling of teaching staff through observation and team teaching opportunities. Working with the support of a L2 Dance teacher.</a:t>
                      </a:r>
                      <a:endParaRPr sz="7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7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latin typeface="Calibri"/>
                          <a:ea typeface="Calibri"/>
                          <a:cs typeface="Calibri"/>
                          <a:sym typeface="Calibri"/>
                        </a:rPr>
                        <a:t>Y5 pupils performed to an audience which gave them confidence and enjoyment</a:t>
                      </a:r>
                      <a:endParaRPr sz="7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450"/>
                        <a:buFont typeface="Arial"/>
                        <a:buNone/>
                      </a:pPr>
                      <a:r>
                        <a:t/>
                      </a:r>
                      <a:endParaRPr sz="45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600">
                          <a:latin typeface="Calibri"/>
                          <a:ea typeface="Calibri"/>
                          <a:cs typeface="Calibri"/>
                          <a:sym typeface="Calibri"/>
                        </a:rPr>
                        <a:t>This is highly successful and has been part of the curriculum for a number of years</a:t>
                      </a:r>
                      <a:endParaRPr sz="1400" u="none" cap="none" strike="noStrike"/>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600">
                          <a:latin typeface="Calibri"/>
                          <a:ea typeface="Calibri"/>
                          <a:cs typeface="Calibri"/>
                          <a:sym typeface="Calibri"/>
                        </a:rPr>
                        <a:t>Pupils and staff report of the huge benefits of learning routines and </a:t>
                      </a:r>
                      <a:r>
                        <a:rPr lang="en-US" sz="600">
                          <a:latin typeface="Calibri"/>
                          <a:ea typeface="Calibri"/>
                          <a:cs typeface="Calibri"/>
                          <a:sym typeface="Calibri"/>
                        </a:rPr>
                        <a:t>performing</a:t>
                      </a:r>
                      <a:r>
                        <a:rPr lang="en-US" sz="600">
                          <a:latin typeface="Calibri"/>
                          <a:ea typeface="Calibri"/>
                          <a:cs typeface="Calibri"/>
                          <a:sym typeface="Calibri"/>
                        </a:rPr>
                        <a:t>. Staff note that they learn from the COPD sessions, with one teacher stating, “ I was particularly nervous when it came to </a:t>
                      </a:r>
                      <a:r>
                        <a:rPr lang="en-US" sz="600">
                          <a:latin typeface="Calibri"/>
                          <a:ea typeface="Calibri"/>
                          <a:cs typeface="Calibri"/>
                          <a:sym typeface="Calibri"/>
                        </a:rPr>
                        <a:t>teaching</a:t>
                      </a:r>
                      <a:r>
                        <a:rPr lang="en-US" sz="600">
                          <a:latin typeface="Calibri"/>
                          <a:ea typeface="Calibri"/>
                          <a:cs typeface="Calibri"/>
                          <a:sym typeface="Calibri"/>
                        </a:rPr>
                        <a:t> dance but now have so many ideas and my confidence has really increased.”</a:t>
                      </a:r>
                      <a:endParaRPr sz="1400" u="none" cap="none" strike="noStrike"/>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£4480</a:t>
                      </a:r>
                      <a:endParaRPr sz="700" u="none" cap="none" strike="noStrike">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b="1"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pic>
        <p:nvPicPr>
          <p:cNvPr descr="A screenshot of a computer&#10;&#10;AI-generated content may be incorrect." id="152" name="Google Shape;152;p14"/>
          <p:cNvPicPr preferRelativeResize="0"/>
          <p:nvPr/>
        </p:nvPicPr>
        <p:blipFill rotWithShape="1">
          <a:blip r:embed="rId3">
            <a:alphaModFix/>
          </a:blip>
          <a:srcRect b="0" l="0" r="0" t="0"/>
          <a:stretch/>
        </p:blipFill>
        <p:spPr>
          <a:xfrm>
            <a:off x="-16769" y="0"/>
            <a:ext cx="6166284" cy="4322536"/>
          </a:xfrm>
          <a:prstGeom prst="rect">
            <a:avLst/>
          </a:prstGeom>
          <a:noFill/>
          <a:ln>
            <a:noFill/>
          </a:ln>
        </p:spPr>
      </p:pic>
      <p:sp>
        <p:nvSpPr>
          <p:cNvPr id="153" name="Google Shape;153;p14"/>
          <p:cNvSpPr txBox="1"/>
          <p:nvPr/>
        </p:nvSpPr>
        <p:spPr>
          <a:xfrm>
            <a:off x="241825" y="208550"/>
            <a:ext cx="3559359"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Calibri"/>
                <a:ea typeface="Calibri"/>
                <a:cs typeface="Calibri"/>
                <a:sym typeface="Calibri"/>
              </a:rPr>
              <a:t>Your objective:</a:t>
            </a:r>
            <a:endParaRPr b="0" i="0" sz="1400" u="none" cap="none" strike="noStrike">
              <a:solidFill>
                <a:srgbClr val="000000"/>
              </a:solidFill>
              <a:latin typeface="Arial"/>
              <a:ea typeface="Arial"/>
              <a:cs typeface="Arial"/>
              <a:sym typeface="Arial"/>
            </a:endParaRPr>
          </a:p>
        </p:txBody>
      </p:sp>
      <p:graphicFrame>
        <p:nvGraphicFramePr>
          <p:cNvPr id="154" name="Google Shape;154;p14"/>
          <p:cNvGraphicFramePr/>
          <p:nvPr/>
        </p:nvGraphicFramePr>
        <p:xfrm>
          <a:off x="294842" y="694098"/>
          <a:ext cx="3000000" cy="3000000"/>
        </p:xfrm>
        <a:graphic>
          <a:graphicData uri="http://schemas.openxmlformats.org/drawingml/2006/table">
            <a:tbl>
              <a:tblPr bandRow="1" firstRow="1">
                <a:noFill/>
                <a:tableStyleId>{09ED982D-F1CC-4990-B3D5-93DE0254289D}</a:tableStyleId>
              </a:tblPr>
              <a:tblGrid>
                <a:gridCol w="497650"/>
                <a:gridCol w="1089650"/>
                <a:gridCol w="1510975"/>
                <a:gridCol w="1422725"/>
                <a:gridCol w="1009125"/>
              </a:tblGrid>
              <a:tr h="226250">
                <a:tc>
                  <a:txBody>
                    <a:bodyPr/>
                    <a:lstStyle/>
                    <a:p>
                      <a:pPr indent="0" lvl="0" marL="0" marR="0" rtl="0" algn="ctr">
                        <a:lnSpc>
                          <a:spcPct val="100000"/>
                        </a:lnSpc>
                        <a:spcBef>
                          <a:spcPts val="0"/>
                        </a:spcBef>
                        <a:spcAft>
                          <a:spcPts val="0"/>
                        </a:spcAft>
                        <a:buClr>
                          <a:srgbClr val="000000"/>
                        </a:buClr>
                        <a:buSzPts val="700"/>
                        <a:buFont typeface="Arial"/>
                        <a:buNone/>
                      </a:pPr>
                      <a:r>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lang="en-US" sz="700" u="none" cap="none" strike="noStrike">
                          <a:solidFill>
                            <a:srgbClr val="000000"/>
                          </a:solidFill>
                          <a:latin typeface="Calibri"/>
                          <a:ea typeface="Calibri"/>
                          <a:cs typeface="Calibri"/>
                          <a:sym typeface="Calibri"/>
                        </a:rPr>
                        <a:t>Intent - what is your objective?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Implementation - How will you achieve this?</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Impact - What do you hope to see?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Supporting evidence</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Plan and monitor</a:t>
                      </a:r>
                      <a:br>
                        <a:rPr b="1" lang="en-US" sz="700" u="none" cap="none" strike="noStrike">
                          <a:latin typeface="Calibri"/>
                          <a:ea typeface="Calibri"/>
                          <a:cs typeface="Calibri"/>
                          <a:sym typeface="Calibri"/>
                        </a:rPr>
                      </a:br>
                      <a:endParaRPr sz="1400" u="none" cap="none" strike="noStrike"/>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b="1" lang="en-US" sz="700">
                          <a:highlight>
                            <a:schemeClr val="lt1"/>
                          </a:highlight>
                          <a:latin typeface="Calibri"/>
                          <a:ea typeface="Calibri"/>
                          <a:cs typeface="Calibri"/>
                          <a:sym typeface="Calibri"/>
                        </a:rPr>
                        <a:t>OUTDOOR AREAS</a:t>
                      </a:r>
                      <a:endParaRPr b="1"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develop the playground into zones to support OPAL (Outdoor Play and Learning), curriculum and before and after school clubs</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solidFill>
                            <a:srgbClr val="FF0000"/>
                          </a:solidFill>
                          <a:highlight>
                            <a:schemeClr val="lt1"/>
                          </a:highlight>
                          <a:latin typeface="Calibri"/>
                          <a:ea typeface="Calibri"/>
                          <a:cs typeface="Calibri"/>
                          <a:sym typeface="Calibri"/>
                        </a:rPr>
                        <a:t>(KI4)</a:t>
                      </a:r>
                      <a:endParaRPr sz="700">
                        <a:highlight>
                          <a:schemeClr val="lt1"/>
                        </a:highlight>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track pupils’ participation in clubs including those identified as reluctant participants or pupils at a disadvantage (schools’ tracking)</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introduce a broad variety of sports to children.</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increase physical activity before school, lunchtime and after school.</a:t>
                      </a:r>
                      <a:endParaRPr sz="700">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An increased number of children from Year 1 to 6 have been engaged in before school, lunchtime and after school clubs.  A targeted group have been engaged, with many showing greater involvement in P.E and school sport, e.g. attendance at other school clubs and greater engagement in P.E lessons.</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Children have had the opportunity to experience new sports such as Cheerleading, American Football and Archery</a:t>
                      </a:r>
                      <a:endParaRPr sz="700">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July 2026 - OPAL - the grounds are developing with support from Sports Premium funding e.g. play leaders - Y5 trained in the summer term providing a larger pool of support at lunchtimes</a:t>
                      </a:r>
                      <a:endParaRPr sz="700" u="none" cap="none" strike="noStrike">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1642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What impact have you seen?</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Are the improvements sustainable? How?</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Supporting evidence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Approx. cost</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Evaluate</a:t>
                      </a:r>
                      <a:r>
                        <a:rPr b="1" lang="en-US" sz="700" u="none" cap="none" strike="noStrike">
                          <a:latin typeface="Calibri"/>
                          <a:ea typeface="Calibri"/>
                          <a:cs typeface="Calibri"/>
                          <a:sym typeface="Calibri"/>
                        </a:rPr>
                        <a:t> </a:t>
                      </a:r>
                      <a:endParaRPr sz="1400" u="none" cap="none" strike="noStrike"/>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latin typeface="Calibri"/>
                          <a:ea typeface="Calibri"/>
                          <a:cs typeface="Calibri"/>
                          <a:sym typeface="Calibri"/>
                        </a:rPr>
                        <a:t>The grounds are developing with support from Sports Premium funding e.g. play leaders - Y5 trained in the summer term providing a larger pool of support at lunchtimes.</a:t>
                      </a:r>
                      <a:endParaRPr sz="7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latin typeface="Calibri"/>
                          <a:ea typeface="Calibri"/>
                          <a:cs typeface="Calibri"/>
                          <a:sym typeface="Calibri"/>
                        </a:rPr>
                        <a:t>An increased number of children from Year 1 to 6 have been engaged in before school, lunchtime and after school clubs.  A targeted group have been engaged, with many showing greater involvement in P.E and school sport, e.g. attendance at other school clubs and greater engagement in P.E lessons.</a:t>
                      </a:r>
                      <a:endParaRPr sz="7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latin typeface="Calibri"/>
                          <a:ea typeface="Calibri"/>
                          <a:cs typeface="Calibri"/>
                          <a:sym typeface="Calibri"/>
                        </a:rPr>
                        <a:t>Children have had the opportunity to experience new sports such as Cheerleading, American Football and Archery</a:t>
                      </a:r>
                      <a:endParaRPr sz="7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450"/>
                        <a:buFont typeface="Arial"/>
                        <a:buNone/>
                      </a:pPr>
                      <a:r>
                        <a:t/>
                      </a:r>
                      <a:endParaRPr sz="45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700">
                          <a:latin typeface="Calibri"/>
                          <a:ea typeface="Calibri"/>
                          <a:cs typeface="Calibri"/>
                          <a:sym typeface="Calibri"/>
                        </a:rPr>
                        <a:t>Yes - a regular cycle of clubs have been implemented each term with the children’s guidance on the </a:t>
                      </a:r>
                      <a:r>
                        <a:rPr lang="en-US" sz="700">
                          <a:latin typeface="Calibri"/>
                          <a:ea typeface="Calibri"/>
                          <a:cs typeface="Calibri"/>
                          <a:sym typeface="Calibri"/>
                        </a:rPr>
                        <a:t>types</a:t>
                      </a:r>
                      <a:r>
                        <a:rPr lang="en-US" sz="700">
                          <a:latin typeface="Calibri"/>
                          <a:ea typeface="Calibri"/>
                          <a:cs typeface="Calibri"/>
                          <a:sym typeface="Calibri"/>
                        </a:rPr>
                        <a:t> of clubs they want to see.</a:t>
                      </a:r>
                      <a:endParaRPr sz="7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latin typeface="Calibri"/>
                          <a:ea typeface="Calibri"/>
                          <a:cs typeface="Calibri"/>
                          <a:sym typeface="Calibri"/>
                        </a:rPr>
                        <a:t>Registers</a:t>
                      </a:r>
                      <a:endParaRPr sz="7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latin typeface="Calibri"/>
                          <a:ea typeface="Calibri"/>
                          <a:cs typeface="Calibri"/>
                          <a:sym typeface="Calibri"/>
                        </a:rPr>
                        <a:t>Spreadsheets.</a:t>
                      </a:r>
                      <a:endParaRPr sz="7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latin typeface="Calibri"/>
                          <a:ea typeface="Calibri"/>
                          <a:cs typeface="Calibri"/>
                          <a:sym typeface="Calibri"/>
                        </a:rPr>
                        <a:t>These indicate that huge impact belonging to the schools’ partnership has and the </a:t>
                      </a:r>
                      <a:r>
                        <a:rPr lang="en-US" sz="700">
                          <a:latin typeface="Calibri"/>
                          <a:ea typeface="Calibri"/>
                          <a:cs typeface="Calibri"/>
                          <a:sym typeface="Calibri"/>
                        </a:rPr>
                        <a:t>opportunities</a:t>
                      </a:r>
                      <a:r>
                        <a:rPr lang="en-US" sz="700">
                          <a:latin typeface="Calibri"/>
                          <a:ea typeface="Calibri"/>
                          <a:cs typeface="Calibri"/>
                          <a:sym typeface="Calibri"/>
                        </a:rPr>
                        <a:t> from sports premium </a:t>
                      </a:r>
                      <a:r>
                        <a:rPr lang="en-US" sz="700">
                          <a:latin typeface="Calibri"/>
                          <a:ea typeface="Calibri"/>
                          <a:cs typeface="Calibri"/>
                          <a:sym typeface="Calibri"/>
                        </a:rPr>
                        <a:t>funding</a:t>
                      </a:r>
                      <a:r>
                        <a:rPr lang="en-US" sz="700">
                          <a:latin typeface="Calibri"/>
                          <a:ea typeface="Calibri"/>
                          <a:cs typeface="Calibri"/>
                          <a:sym typeface="Calibri"/>
                        </a:rPr>
                        <a:t> to run </a:t>
                      </a:r>
                      <a:r>
                        <a:rPr lang="en-US" sz="700">
                          <a:latin typeface="Calibri"/>
                          <a:ea typeface="Calibri"/>
                          <a:cs typeface="Calibri"/>
                          <a:sym typeface="Calibri"/>
                        </a:rPr>
                        <a:t>clubs</a:t>
                      </a:r>
                      <a:r>
                        <a:rPr lang="en-US" sz="700">
                          <a:latin typeface="Calibri"/>
                          <a:ea typeface="Calibri"/>
                          <a:cs typeface="Calibri"/>
                          <a:sym typeface="Calibri"/>
                        </a:rPr>
                        <a:t> and </a:t>
                      </a:r>
                      <a:r>
                        <a:rPr lang="en-US" sz="700">
                          <a:latin typeface="Calibri"/>
                          <a:ea typeface="Calibri"/>
                          <a:cs typeface="Calibri"/>
                          <a:sym typeface="Calibri"/>
                        </a:rPr>
                        <a:t>activities</a:t>
                      </a:r>
                      <a:r>
                        <a:rPr lang="en-US" sz="700">
                          <a:latin typeface="Calibri"/>
                          <a:ea typeface="Calibri"/>
                          <a:cs typeface="Calibri"/>
                          <a:sym typeface="Calibri"/>
                        </a:rPr>
                        <a:t> that the children would never have the opportunity to have </a:t>
                      </a:r>
                      <a:r>
                        <a:rPr lang="en-US" sz="700">
                          <a:latin typeface="Calibri"/>
                          <a:ea typeface="Calibri"/>
                          <a:cs typeface="Calibri"/>
                          <a:sym typeface="Calibri"/>
                        </a:rPr>
                        <a:t>previously</a:t>
                      </a:r>
                      <a:r>
                        <a:rPr lang="en-US" sz="700">
                          <a:latin typeface="Calibri"/>
                          <a:ea typeface="Calibri"/>
                          <a:cs typeface="Calibri"/>
                          <a:sym typeface="Calibri"/>
                        </a:rPr>
                        <a:t>.</a:t>
                      </a:r>
                      <a:endParaRPr sz="700">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600">
                          <a:latin typeface="Calibri"/>
                          <a:ea typeface="Calibri"/>
                          <a:cs typeface="Calibri"/>
                          <a:sym typeface="Calibri"/>
                        </a:rPr>
                        <a:t>Part of the WHSSP cost £5721</a:t>
                      </a:r>
                      <a:endParaRPr sz="1400" u="none" cap="none" strike="noStrike"/>
                    </a:p>
                    <a:p>
                      <a:pPr indent="0" lvl="0" marL="0" marR="0" rtl="0" algn="l">
                        <a:lnSpc>
                          <a:spcPct val="100000"/>
                        </a:lnSpc>
                        <a:spcBef>
                          <a:spcPts val="0"/>
                        </a:spcBef>
                        <a:spcAft>
                          <a:spcPts val="0"/>
                        </a:spcAft>
                        <a:buClr>
                          <a:srgbClr val="000000"/>
                        </a:buClr>
                        <a:buSzPts val="600"/>
                        <a:buFont typeface="Arial"/>
                        <a:buNone/>
                      </a:pPr>
                      <a:r>
                        <a:t/>
                      </a:r>
                      <a:endParaRPr b="1"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pic>
        <p:nvPicPr>
          <p:cNvPr descr="A screenshot of a computer&#10;&#10;AI-generated content may be incorrect." id="159" name="Google Shape;159;g3f59bd7eb98_0_27"/>
          <p:cNvPicPr preferRelativeResize="0"/>
          <p:nvPr/>
        </p:nvPicPr>
        <p:blipFill rotWithShape="1">
          <a:blip r:embed="rId3">
            <a:alphaModFix/>
          </a:blip>
          <a:srcRect b="0" l="0" r="0" t="0"/>
          <a:stretch/>
        </p:blipFill>
        <p:spPr>
          <a:xfrm>
            <a:off x="-16769" y="0"/>
            <a:ext cx="6166286" cy="4322535"/>
          </a:xfrm>
          <a:prstGeom prst="rect">
            <a:avLst/>
          </a:prstGeom>
          <a:noFill/>
          <a:ln>
            <a:noFill/>
          </a:ln>
        </p:spPr>
      </p:pic>
      <p:sp>
        <p:nvSpPr>
          <p:cNvPr id="160" name="Google Shape;160;g3f59bd7eb98_0_27"/>
          <p:cNvSpPr txBox="1"/>
          <p:nvPr/>
        </p:nvSpPr>
        <p:spPr>
          <a:xfrm>
            <a:off x="241825" y="208550"/>
            <a:ext cx="35595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Calibri"/>
                <a:ea typeface="Calibri"/>
                <a:cs typeface="Calibri"/>
                <a:sym typeface="Calibri"/>
              </a:rPr>
              <a:t>Your objective:</a:t>
            </a:r>
            <a:endParaRPr b="0" i="0" sz="1400" u="none" cap="none" strike="noStrike">
              <a:solidFill>
                <a:srgbClr val="000000"/>
              </a:solidFill>
              <a:latin typeface="Arial"/>
              <a:ea typeface="Arial"/>
              <a:cs typeface="Arial"/>
              <a:sym typeface="Arial"/>
            </a:endParaRPr>
          </a:p>
        </p:txBody>
      </p:sp>
      <p:graphicFrame>
        <p:nvGraphicFramePr>
          <p:cNvPr id="161" name="Google Shape;161;g3f59bd7eb98_0_27"/>
          <p:cNvGraphicFramePr/>
          <p:nvPr/>
        </p:nvGraphicFramePr>
        <p:xfrm>
          <a:off x="294842" y="694098"/>
          <a:ext cx="3000000" cy="3000000"/>
        </p:xfrm>
        <a:graphic>
          <a:graphicData uri="http://schemas.openxmlformats.org/drawingml/2006/table">
            <a:tbl>
              <a:tblPr bandRow="1" firstRow="1">
                <a:noFill/>
                <a:tableStyleId>{09ED982D-F1CC-4990-B3D5-93DE0254289D}</a:tableStyleId>
              </a:tblPr>
              <a:tblGrid>
                <a:gridCol w="497650"/>
                <a:gridCol w="1089650"/>
                <a:gridCol w="1510975"/>
                <a:gridCol w="1422725"/>
                <a:gridCol w="1009125"/>
              </a:tblGrid>
              <a:tr h="226250">
                <a:tc>
                  <a:txBody>
                    <a:bodyPr/>
                    <a:lstStyle/>
                    <a:p>
                      <a:pPr indent="0" lvl="0" marL="0" marR="0" rtl="0" algn="ctr">
                        <a:lnSpc>
                          <a:spcPct val="100000"/>
                        </a:lnSpc>
                        <a:spcBef>
                          <a:spcPts val="0"/>
                        </a:spcBef>
                        <a:spcAft>
                          <a:spcPts val="0"/>
                        </a:spcAft>
                        <a:buClr>
                          <a:srgbClr val="000000"/>
                        </a:buClr>
                        <a:buSzPts val="700"/>
                        <a:buFont typeface="Arial"/>
                        <a:buNone/>
                      </a:pPr>
                      <a:r>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lang="en-US" sz="700" u="none" cap="none" strike="noStrike">
                          <a:solidFill>
                            <a:srgbClr val="000000"/>
                          </a:solidFill>
                          <a:latin typeface="Calibri"/>
                          <a:ea typeface="Calibri"/>
                          <a:cs typeface="Calibri"/>
                          <a:sym typeface="Calibri"/>
                        </a:rPr>
                        <a:t>Intent - what is your objective?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Implementation - How will you achieve this?</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Impact - What do you hope to see?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Supporting evidence</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Plan and monitor</a:t>
                      </a:r>
                      <a:br>
                        <a:rPr b="1" lang="en-US" sz="700" u="none" cap="none" strike="noStrike">
                          <a:latin typeface="Calibri"/>
                          <a:ea typeface="Calibri"/>
                          <a:cs typeface="Calibri"/>
                          <a:sym typeface="Calibri"/>
                        </a:rPr>
                      </a:br>
                      <a:endParaRPr sz="1400" u="none" cap="none" strike="noStrike"/>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b="1" lang="en-US" sz="700">
                          <a:highlight>
                            <a:schemeClr val="lt1"/>
                          </a:highlight>
                          <a:latin typeface="Calibri"/>
                          <a:ea typeface="Calibri"/>
                          <a:cs typeface="Calibri"/>
                          <a:sym typeface="Calibri"/>
                        </a:rPr>
                        <a:t>RESOURCES</a:t>
                      </a:r>
                      <a:endParaRPr b="1"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audit the school’s P.E resources.  </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purchase resources for P.E lessons / extra-curricular clubs to support and develop learning, line marking</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solidFill>
                            <a:srgbClr val="FF0000"/>
                          </a:solidFill>
                          <a:highlight>
                            <a:schemeClr val="lt1"/>
                          </a:highlight>
                          <a:latin typeface="Calibri"/>
                          <a:ea typeface="Calibri"/>
                          <a:cs typeface="Calibri"/>
                          <a:sym typeface="Calibri"/>
                        </a:rPr>
                        <a:t>(KI3)</a:t>
                      </a:r>
                      <a:endParaRPr sz="700">
                        <a:highlight>
                          <a:schemeClr val="lt1"/>
                        </a:highlight>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make sure that there is a range of equipment for all age groups</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ensure resources are up to date and plentiful for each P.E lesson / lunchtime / before and after school club</a:t>
                      </a:r>
                      <a:endParaRPr sz="700">
                        <a:highlight>
                          <a:schemeClr val="lt1"/>
                        </a:highlight>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Children to be provided with a range of equipment to develop their skills.</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Children to be provided with a range of up to date equipment to develop their skills appropriately</a:t>
                      </a:r>
                      <a:endParaRPr sz="700">
                        <a:highlight>
                          <a:schemeClr val="lt1"/>
                        </a:highlight>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Autumn 2025</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-completed - resources replenished throughout the year including order from the EYFS</a:t>
                      </a:r>
                      <a:endParaRPr sz="700">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7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1642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What impact have you seen?</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Are the improvements sustainable? How?</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Supporting evidence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Approx. cost</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Evaluate</a:t>
                      </a:r>
                      <a:r>
                        <a:rPr b="1" lang="en-US" sz="700" u="none" cap="none" strike="noStrike">
                          <a:latin typeface="Calibri"/>
                          <a:ea typeface="Calibri"/>
                          <a:cs typeface="Calibri"/>
                          <a:sym typeface="Calibri"/>
                        </a:rPr>
                        <a:t> </a:t>
                      </a:r>
                      <a:endParaRPr sz="1400" u="none" cap="none" strike="noStrike"/>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latin typeface="Calibri"/>
                          <a:ea typeface="Calibri"/>
                          <a:cs typeface="Calibri"/>
                          <a:sym typeface="Calibri"/>
                        </a:rPr>
                        <a:t>Children were provided with a range of equipment to develop their skills.</a:t>
                      </a:r>
                      <a:endParaRPr sz="7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latin typeface="Calibri"/>
                          <a:ea typeface="Calibri"/>
                          <a:cs typeface="Calibri"/>
                          <a:sym typeface="Calibri"/>
                        </a:rPr>
                        <a:t>Children were provided with a range of latest equipment to develop their skills appropriately</a:t>
                      </a:r>
                      <a:endParaRPr sz="7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450"/>
                        <a:buFont typeface="Arial"/>
                        <a:buNone/>
                      </a:pPr>
                      <a:r>
                        <a:t/>
                      </a:r>
                      <a:endParaRPr sz="45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600">
                          <a:latin typeface="Calibri"/>
                          <a:ea typeface="Calibri"/>
                          <a:cs typeface="Calibri"/>
                          <a:sym typeface="Calibri"/>
                        </a:rPr>
                        <a:t>They are if funding remains</a:t>
                      </a:r>
                      <a:endParaRPr sz="1400" u="none" cap="none" strike="noStrike"/>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latin typeface="Calibri"/>
                          <a:ea typeface="Calibri"/>
                          <a:cs typeface="Calibri"/>
                          <a:sym typeface="Calibri"/>
                        </a:rPr>
                        <a:t>Autumn 2025</a:t>
                      </a:r>
                      <a:endParaRPr sz="7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US" sz="700">
                          <a:latin typeface="Calibri"/>
                          <a:ea typeface="Calibri"/>
                          <a:cs typeface="Calibri"/>
                          <a:sym typeface="Calibri"/>
                        </a:rPr>
                        <a:t>-completed - resources replenished throughout the year including order from the EYFS</a:t>
                      </a:r>
                      <a:endParaRPr sz="7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600">
                          <a:latin typeface="Calibri"/>
                          <a:ea typeface="Calibri"/>
                          <a:cs typeface="Calibri"/>
                          <a:sym typeface="Calibri"/>
                        </a:rPr>
                        <a:t>£1000</a:t>
                      </a:r>
                      <a:endParaRPr sz="1400" u="none" cap="none" strike="noStrike"/>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pic>
        <p:nvPicPr>
          <p:cNvPr descr="A screenshot of a computer&#10;&#10;AI-generated content may be incorrect." id="166" name="Google Shape;166;g3f59bd7eb98_0_51"/>
          <p:cNvPicPr preferRelativeResize="0"/>
          <p:nvPr/>
        </p:nvPicPr>
        <p:blipFill rotWithShape="1">
          <a:blip r:embed="rId3">
            <a:alphaModFix/>
          </a:blip>
          <a:srcRect b="0" l="0" r="0" t="0"/>
          <a:stretch/>
        </p:blipFill>
        <p:spPr>
          <a:xfrm>
            <a:off x="-16769" y="0"/>
            <a:ext cx="6166286" cy="4322535"/>
          </a:xfrm>
          <a:prstGeom prst="rect">
            <a:avLst/>
          </a:prstGeom>
          <a:noFill/>
          <a:ln>
            <a:noFill/>
          </a:ln>
        </p:spPr>
      </p:pic>
      <p:sp>
        <p:nvSpPr>
          <p:cNvPr id="167" name="Google Shape;167;g3f59bd7eb98_0_51"/>
          <p:cNvSpPr txBox="1"/>
          <p:nvPr/>
        </p:nvSpPr>
        <p:spPr>
          <a:xfrm>
            <a:off x="241825" y="208550"/>
            <a:ext cx="35595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Calibri"/>
                <a:ea typeface="Calibri"/>
                <a:cs typeface="Calibri"/>
                <a:sym typeface="Calibri"/>
              </a:rPr>
              <a:t>Your objective:</a:t>
            </a:r>
            <a:endParaRPr b="0" i="0" sz="1400" u="none" cap="none" strike="noStrike">
              <a:solidFill>
                <a:srgbClr val="000000"/>
              </a:solidFill>
              <a:latin typeface="Arial"/>
              <a:ea typeface="Arial"/>
              <a:cs typeface="Arial"/>
              <a:sym typeface="Arial"/>
            </a:endParaRPr>
          </a:p>
        </p:txBody>
      </p:sp>
      <p:graphicFrame>
        <p:nvGraphicFramePr>
          <p:cNvPr id="168" name="Google Shape;168;g3f59bd7eb98_0_51"/>
          <p:cNvGraphicFramePr/>
          <p:nvPr/>
        </p:nvGraphicFramePr>
        <p:xfrm>
          <a:off x="294842" y="694098"/>
          <a:ext cx="3000000" cy="3000000"/>
        </p:xfrm>
        <a:graphic>
          <a:graphicData uri="http://schemas.openxmlformats.org/drawingml/2006/table">
            <a:tbl>
              <a:tblPr bandRow="1" firstRow="1">
                <a:noFill/>
                <a:tableStyleId>{09ED982D-F1CC-4990-B3D5-93DE0254289D}</a:tableStyleId>
              </a:tblPr>
              <a:tblGrid>
                <a:gridCol w="497650"/>
                <a:gridCol w="1089650"/>
                <a:gridCol w="1510975"/>
                <a:gridCol w="1422725"/>
                <a:gridCol w="1009125"/>
              </a:tblGrid>
              <a:tr h="226250">
                <a:tc>
                  <a:txBody>
                    <a:bodyPr/>
                    <a:lstStyle/>
                    <a:p>
                      <a:pPr indent="0" lvl="0" marL="0" marR="0" rtl="0" algn="ctr">
                        <a:lnSpc>
                          <a:spcPct val="100000"/>
                        </a:lnSpc>
                        <a:spcBef>
                          <a:spcPts val="0"/>
                        </a:spcBef>
                        <a:spcAft>
                          <a:spcPts val="0"/>
                        </a:spcAft>
                        <a:buClr>
                          <a:srgbClr val="000000"/>
                        </a:buClr>
                        <a:buSzPts val="700"/>
                        <a:buFont typeface="Arial"/>
                        <a:buNone/>
                      </a:pPr>
                      <a:r>
                        <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lang="en-US" sz="700" u="none" cap="none" strike="noStrike">
                          <a:solidFill>
                            <a:srgbClr val="000000"/>
                          </a:solidFill>
                          <a:latin typeface="Calibri"/>
                          <a:ea typeface="Calibri"/>
                          <a:cs typeface="Calibri"/>
                          <a:sym typeface="Calibri"/>
                        </a:rPr>
                        <a:t>Intent - what is your objective?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Implementation - How will you achieve this?</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Impact - What do you hope to see?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lang="en-US" sz="700" u="none" cap="none" strike="noStrike">
                          <a:solidFill>
                            <a:srgbClr val="000000"/>
                          </a:solidFill>
                          <a:latin typeface="Calibri"/>
                          <a:ea typeface="Calibri"/>
                          <a:cs typeface="Calibri"/>
                          <a:sym typeface="Calibri"/>
                        </a:rPr>
                        <a:t>Supporting evidence</a:t>
                      </a:r>
                      <a:endParaRPr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5121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Plan and monitor</a:t>
                      </a:r>
                      <a:br>
                        <a:rPr b="1" lang="en-US" sz="700" u="none" cap="none" strike="noStrike">
                          <a:latin typeface="Calibri"/>
                          <a:ea typeface="Calibri"/>
                          <a:cs typeface="Calibri"/>
                          <a:sym typeface="Calibri"/>
                        </a:rPr>
                      </a:br>
                      <a:endParaRPr sz="1400" u="none" cap="none" strike="noStrike"/>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To support structured physical activity, resources and equipment that promote active play in the Early Years</a:t>
                      </a:r>
                      <a:endParaRPr sz="700">
                        <a:highlight>
                          <a:schemeClr val="lt1"/>
                        </a:highlight>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Sports coach to work closely with EYFS team in delivering Physical activity session - this includes additional fine and gross motor skill interventions</a:t>
                      </a:r>
                      <a:endParaRPr sz="700">
                        <a:highlight>
                          <a:schemeClr val="lt1"/>
                        </a:highlight>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More </a:t>
                      </a:r>
                      <a:r>
                        <a:rPr lang="en-US" sz="700">
                          <a:highlight>
                            <a:schemeClr val="lt1"/>
                          </a:highlight>
                          <a:latin typeface="Calibri"/>
                          <a:ea typeface="Calibri"/>
                          <a:cs typeface="Calibri"/>
                          <a:sym typeface="Calibri"/>
                        </a:rPr>
                        <a:t>children</a:t>
                      </a:r>
                      <a:r>
                        <a:rPr lang="en-US" sz="700">
                          <a:highlight>
                            <a:schemeClr val="lt1"/>
                          </a:highlight>
                          <a:latin typeface="Calibri"/>
                          <a:ea typeface="Calibri"/>
                          <a:cs typeface="Calibri"/>
                          <a:sym typeface="Calibri"/>
                        </a:rPr>
                        <a:t> to have developed their gross motor skills from low </a:t>
                      </a:r>
                      <a:r>
                        <a:rPr lang="en-US" sz="700">
                          <a:highlight>
                            <a:schemeClr val="lt1"/>
                          </a:highlight>
                          <a:latin typeface="Calibri"/>
                          <a:ea typeface="Calibri"/>
                          <a:cs typeface="Calibri"/>
                          <a:sym typeface="Calibri"/>
                        </a:rPr>
                        <a:t>starting</a:t>
                      </a:r>
                      <a:r>
                        <a:rPr lang="en-US" sz="700">
                          <a:highlight>
                            <a:schemeClr val="lt1"/>
                          </a:highlight>
                          <a:latin typeface="Calibri"/>
                          <a:ea typeface="Calibri"/>
                          <a:cs typeface="Calibri"/>
                          <a:sym typeface="Calibri"/>
                        </a:rPr>
                        <a:t> points</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700">
                        <a:highlight>
                          <a:schemeClr val="lt1"/>
                        </a:highlight>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Timetabled sessions in place for both Nursery and Reception identified children</a:t>
                      </a:r>
                      <a:endParaRPr sz="700">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750">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r h="1642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What impact have you seen?</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US" sz="700" u="none" cap="none" strike="noStrike">
                          <a:solidFill>
                            <a:srgbClr val="000000"/>
                          </a:solidFill>
                          <a:latin typeface="Calibri"/>
                          <a:ea typeface="Calibri"/>
                          <a:cs typeface="Calibri"/>
                          <a:sym typeface="Calibri"/>
                        </a:rPr>
                        <a:t>Are the improvements sustainable? How?</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Supporting evidence</a:t>
                      </a:r>
                      <a:endParaRPr sz="1400" u="none" cap="none" strike="noStrike"/>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c>
                  <a:txBody>
                    <a:bodyPr/>
                    <a:lstStyle/>
                    <a:p>
                      <a:pPr indent="0" lvl="0" marL="0" marR="0" rtl="0" algn="ctr">
                        <a:lnSpc>
                          <a:spcPct val="100000"/>
                        </a:lnSpc>
                        <a:spcBef>
                          <a:spcPts val="0"/>
                        </a:spcBef>
                        <a:spcAft>
                          <a:spcPts val="0"/>
                        </a:spcAft>
                        <a:buClr>
                          <a:srgbClr val="000000"/>
                        </a:buClr>
                        <a:buSzPts val="700"/>
                        <a:buFont typeface="Calibri"/>
                        <a:buNone/>
                      </a:pPr>
                      <a:r>
                        <a:rPr b="1" lang="en-US" sz="700" u="none" cap="none" strike="noStrike">
                          <a:solidFill>
                            <a:srgbClr val="000000"/>
                          </a:solidFill>
                          <a:latin typeface="Calibri"/>
                          <a:ea typeface="Calibri"/>
                          <a:cs typeface="Calibri"/>
                          <a:sym typeface="Calibri"/>
                        </a:rPr>
                        <a:t>Approx. cost</a:t>
                      </a:r>
                      <a:endParaRPr b="1" sz="700" u="none" cap="none" strike="noStrike">
                        <a:solidFill>
                          <a:srgbClr val="000000"/>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rgbClr val="CDE4BD"/>
                    </a:solidFill>
                  </a:tcPr>
                </a:tc>
              </a:tr>
              <a:tr h="370850">
                <a:tc>
                  <a:txBody>
                    <a:bodyPr/>
                    <a:lstStyle/>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700"/>
                        <a:buFont typeface="Arial"/>
                        <a:buNone/>
                      </a:pPr>
                      <a:r>
                        <a:t/>
                      </a:r>
                      <a:endParaRPr b="1" sz="7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650"/>
                        <a:buFont typeface="Calibri"/>
                        <a:buNone/>
                      </a:pPr>
                      <a:r>
                        <a:rPr b="1" lang="en-US" sz="650" u="none" cap="none" strike="noStrike">
                          <a:latin typeface="Calibri"/>
                          <a:ea typeface="Calibri"/>
                          <a:cs typeface="Calibri"/>
                          <a:sym typeface="Calibri"/>
                        </a:rPr>
                        <a:t>Evaluate</a:t>
                      </a:r>
                      <a:r>
                        <a:rPr b="1" lang="en-US" sz="700" u="none" cap="none" strike="noStrike">
                          <a:latin typeface="Calibri"/>
                          <a:ea typeface="Calibri"/>
                          <a:cs typeface="Calibri"/>
                          <a:sym typeface="Calibri"/>
                        </a:rPr>
                        <a:t> </a:t>
                      </a:r>
                      <a:endParaRPr sz="1400" u="none" cap="none" strike="noStrike"/>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Arial"/>
                        <a:buNone/>
                      </a:pPr>
                      <a:r>
                        <a:t/>
                      </a:r>
                      <a:endParaRPr sz="600" u="none" cap="none" strike="noStrike">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Increased engagement in active play during continuous provision and outdoor learning.</a:t>
                      </a:r>
                      <a:endParaRPr sz="700">
                        <a:latin typeface="Calibri"/>
                        <a:ea typeface="Calibri"/>
                        <a:cs typeface="Calibri"/>
                        <a:sym typeface="Calibri"/>
                      </a:endParaRPr>
                    </a:p>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Improved gross motor skills, including running, jumping, balancing, throwing and catching.</a:t>
                      </a:r>
                      <a:endParaRPr sz="700">
                        <a:latin typeface="Calibri"/>
                        <a:ea typeface="Calibri"/>
                        <a:cs typeface="Calibri"/>
                        <a:sym typeface="Calibri"/>
                      </a:endParaRPr>
                    </a:p>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Greater confidence and independence when accessing physical activities.</a:t>
                      </a:r>
                      <a:endParaRPr sz="700">
                        <a:latin typeface="Calibri"/>
                        <a:ea typeface="Calibri"/>
                        <a:cs typeface="Calibri"/>
                        <a:sym typeface="Calibri"/>
                      </a:endParaRPr>
                    </a:p>
                    <a:p>
                      <a:pPr indent="0" lvl="0" marL="0" rtl="0" algn="l">
                        <a:lnSpc>
                          <a:spcPct val="142857"/>
                        </a:lnSpc>
                        <a:spcBef>
                          <a:spcPts val="0"/>
                        </a:spcBef>
                        <a:spcAft>
                          <a:spcPts val="0"/>
                        </a:spcAft>
                        <a:buClr>
                          <a:schemeClr val="dk1"/>
                        </a:buClr>
                        <a:buSzPts val="1050"/>
                        <a:buFont typeface="Arial"/>
                        <a:buNone/>
                      </a:pPr>
                      <a:r>
                        <a:t/>
                      </a:r>
                      <a:endParaRPr sz="700">
                        <a:latin typeface="Calibri"/>
                        <a:ea typeface="Calibri"/>
                        <a:cs typeface="Calibri"/>
                        <a:sym typeface="Calibri"/>
                      </a:endParaRPr>
                    </a:p>
                    <a:p>
                      <a:pPr indent="0" lvl="0" marL="0" marR="0" rtl="0" algn="l">
                        <a:lnSpc>
                          <a:spcPct val="100000"/>
                        </a:lnSpc>
                        <a:spcBef>
                          <a:spcPts val="0"/>
                        </a:spcBef>
                        <a:spcAft>
                          <a:spcPts val="0"/>
                        </a:spcAft>
                        <a:buClr>
                          <a:schemeClr val="dk1"/>
                        </a:buClr>
                        <a:buSzPts val="600"/>
                        <a:buFont typeface="Calibri"/>
                        <a:buNone/>
                      </a:pPr>
                      <a:r>
                        <a:t/>
                      </a:r>
                      <a:endParaRPr sz="6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450"/>
                        <a:buFont typeface="Arial"/>
                        <a:buNone/>
                      </a:pPr>
                      <a:r>
                        <a:t/>
                      </a:r>
                      <a:endParaRPr sz="45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600">
                          <a:latin typeface="Calibri"/>
                          <a:ea typeface="Calibri"/>
                          <a:cs typeface="Calibri"/>
                          <a:sym typeface="Calibri"/>
                        </a:rPr>
                        <a:t>Yes, if the sessions continue to be timetabled and priortised.</a:t>
                      </a:r>
                      <a:endParaRPr sz="1400" u="none" cap="none" strike="noStrike"/>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rtl="0" algn="l">
                        <a:spcBef>
                          <a:spcPts val="0"/>
                        </a:spcBef>
                        <a:spcAft>
                          <a:spcPts val="0"/>
                        </a:spcAft>
                        <a:buClr>
                          <a:schemeClr val="dk1"/>
                        </a:buClr>
                        <a:buSzPts val="1100"/>
                        <a:buFont typeface="Arial"/>
                        <a:buNone/>
                      </a:pPr>
                      <a:r>
                        <a:rPr lang="en-US" sz="700">
                          <a:highlight>
                            <a:schemeClr val="lt1"/>
                          </a:highlight>
                          <a:latin typeface="Calibri"/>
                          <a:ea typeface="Calibri"/>
                          <a:cs typeface="Calibri"/>
                          <a:sym typeface="Calibri"/>
                        </a:rPr>
                        <a:t>A number of children have improved physical activity from their starting points - 94.9%</a:t>
                      </a:r>
                      <a:endParaRPr sz="700">
                        <a:highlight>
                          <a:schemeClr val="lt1"/>
                        </a:highlight>
                        <a:latin typeface="Calibri"/>
                        <a:ea typeface="Calibri"/>
                        <a:cs typeface="Calibri"/>
                        <a:sym typeface="Calibri"/>
                      </a:endParaRPr>
                    </a:p>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Staff observations show children demonstrating improved physical control and meeting Early Learning Goals more successfully.</a:t>
                      </a:r>
                      <a:endParaRPr sz="700">
                        <a:latin typeface="Calibri"/>
                        <a:ea typeface="Calibri"/>
                        <a:cs typeface="Calibri"/>
                        <a:sym typeface="Calibri"/>
                      </a:endParaRPr>
                    </a:p>
                    <a:p>
                      <a:pPr indent="0" lvl="0" marL="0" rtl="0" algn="l">
                        <a:lnSpc>
                          <a:spcPct val="142857"/>
                        </a:lnSpc>
                        <a:spcBef>
                          <a:spcPts val="0"/>
                        </a:spcBef>
                        <a:spcAft>
                          <a:spcPts val="0"/>
                        </a:spcAft>
                        <a:buClr>
                          <a:schemeClr val="dk1"/>
                        </a:buClr>
                        <a:buSzPts val="1050"/>
                        <a:buFont typeface="Arial"/>
                        <a:buNone/>
                      </a:pPr>
                      <a:r>
                        <a:rPr lang="en-US" sz="700">
                          <a:latin typeface="Calibri"/>
                          <a:ea typeface="Calibri"/>
                          <a:cs typeface="Calibri"/>
                          <a:sym typeface="Calibri"/>
                        </a:rPr>
                        <a:t>Increased opportunities for all children, including less active pupils, to participate in regular physical activity, supporting healthy lifestyles from an early age.</a:t>
                      </a:r>
                      <a:endParaRPr sz="700">
                        <a:highlight>
                          <a:schemeClr val="lt1"/>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Clr>
                          <a:schemeClr val="dk1"/>
                        </a:buClr>
                        <a:buSzPts val="600"/>
                        <a:buFont typeface="Calibri"/>
                        <a:buNone/>
                      </a:pPr>
                      <a:r>
                        <a:rPr lang="en-US" sz="600">
                          <a:latin typeface="Calibri"/>
                          <a:ea typeface="Calibri"/>
                          <a:cs typeface="Calibri"/>
                          <a:sym typeface="Calibri"/>
                        </a:rPr>
                        <a:t>£4000</a:t>
                      </a:r>
                      <a:endParaRPr sz="1400" u="none" cap="none" strike="noStrike"/>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600"/>
                        <a:buFont typeface="Arial"/>
                        <a:buNone/>
                      </a:pPr>
                      <a:r>
                        <a:t/>
                      </a:r>
                      <a:endParaRPr sz="600" u="none" cap="none" strike="noStrike">
                        <a:solidFill>
                          <a:schemeClr val="dk1"/>
                        </a:solidFill>
                        <a:latin typeface="Calibri"/>
                        <a:ea typeface="Calibri"/>
                        <a:cs typeface="Calibri"/>
                        <a:sym typeface="Calibri"/>
                      </a:endParaRPr>
                    </a:p>
                  </a:txBody>
                  <a:tcPr marT="45725" marB="45725" marR="91450" marL="91450">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2025-10-08T18:09:30Z</dcterms:created>
  <dc:creator>David Rock</dc:creator>
</cp:coreProperties>
</file>