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9" r:id="rId3"/>
    <p:sldId id="260" r:id="rId4"/>
    <p:sldId id="262" r:id="rId5"/>
    <p:sldId id="263" r:id="rId6"/>
    <p:sldId id="261" r:id="rId7"/>
    <p:sldId id="264" r:id="rId8"/>
    <p:sldId id="265" r:id="rId9"/>
    <p:sldId id="266" r:id="rId10"/>
    <p:sldId id="267"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28"/>
    <p:restoredTop sz="94685"/>
  </p:normalViewPr>
  <p:slideViewPr>
    <p:cSldViewPr snapToGrid="0" snapToObjects="1">
      <p:cViewPr varScale="1">
        <p:scale>
          <a:sx n="69" d="100"/>
          <a:sy n="69" d="100"/>
        </p:scale>
        <p:origin x="103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CD67EE-87F9-9E48-BC59-47CC655F32BD}" type="datetimeFigureOut">
              <a:rPr lang="en-US" smtClean="0"/>
              <a:t>5/21/2020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B88A59-319B-1E4A-ADC9-DEC46EFA455B}" type="slidenum">
              <a:rPr lang="en-US" smtClean="0"/>
              <a:t>‹#›</a:t>
            </a:fld>
            <a:endParaRPr lang="en-US"/>
          </a:p>
        </p:txBody>
      </p:sp>
    </p:spTree>
    <p:extLst>
      <p:ext uri="{BB962C8B-B14F-4D97-AF65-F5344CB8AC3E}">
        <p14:creationId xmlns:p14="http://schemas.microsoft.com/office/powerpoint/2010/main" val="630603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B88A59-319B-1E4A-ADC9-DEC46EFA455B}" type="slidenum">
              <a:rPr lang="en-US" smtClean="0"/>
              <a:t>5</a:t>
            </a:fld>
            <a:endParaRPr lang="en-US"/>
          </a:p>
        </p:txBody>
      </p:sp>
    </p:spTree>
    <p:extLst>
      <p:ext uri="{BB962C8B-B14F-4D97-AF65-F5344CB8AC3E}">
        <p14:creationId xmlns:p14="http://schemas.microsoft.com/office/powerpoint/2010/main" val="3644733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8B88A59-319B-1E4A-ADC9-DEC46EFA455B}" type="slidenum">
              <a:rPr lang="en-US" smtClean="0"/>
              <a:t>10</a:t>
            </a:fld>
            <a:endParaRPr lang="en-US"/>
          </a:p>
        </p:txBody>
      </p:sp>
    </p:spTree>
    <p:extLst>
      <p:ext uri="{BB962C8B-B14F-4D97-AF65-F5344CB8AC3E}">
        <p14:creationId xmlns:p14="http://schemas.microsoft.com/office/powerpoint/2010/main" val="2797485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8A086-DA40-914D-8273-AEE5E8563DF1}"/>
              </a:ext>
            </a:extLst>
          </p:cNvPr>
          <p:cNvSpPr>
            <a:spLocks noGrp="1"/>
          </p:cNvSpPr>
          <p:nvPr>
            <p:ph type="ctrTitle"/>
          </p:nvPr>
        </p:nvSpPr>
        <p:spPr>
          <a:xfrm>
            <a:off x="1524000" y="1122363"/>
            <a:ext cx="9144000" cy="2387600"/>
          </a:xfrm>
        </p:spPr>
        <p:txBody>
          <a:bodyPr anchor="b"/>
          <a:lstStyle>
            <a:lvl1pPr algn="ctr">
              <a:defRPr sz="6000"/>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033DB388-5F3D-7C48-A19D-2FB1BE7E7B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0289842-38C1-7F40-80D0-9857A40A1C6B}"/>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5" name="Footer Placeholder 4">
            <a:extLst>
              <a:ext uri="{FF2B5EF4-FFF2-40B4-BE49-F238E27FC236}">
                <a16:creationId xmlns:a16="http://schemas.microsoft.com/office/drawing/2014/main" id="{08A75FB2-A613-6D41-8EF0-6A66C068F0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078F54-4CD4-AA43-BE07-16715A492E3E}"/>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198728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D2C48-8AD0-7D41-B576-989A17BB977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8C1C8D7-800F-6349-B9D7-DC0B396EE38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8008F5-D9AD-EE4C-860A-B40D535D353C}"/>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5" name="Footer Placeholder 4">
            <a:extLst>
              <a:ext uri="{FF2B5EF4-FFF2-40B4-BE49-F238E27FC236}">
                <a16:creationId xmlns:a16="http://schemas.microsoft.com/office/drawing/2014/main" id="{4343CC2A-04C6-7647-AC55-61C523F5F6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1C1EDE-207D-9046-B77D-A9C4BCD47A4F}"/>
              </a:ext>
            </a:extLst>
          </p:cNvPr>
          <p:cNvSpPr>
            <a:spLocks noGrp="1"/>
          </p:cNvSpPr>
          <p:nvPr>
            <p:ph type="sldNum" sz="quarter" idx="12"/>
          </p:nvPr>
        </p:nvSpPr>
        <p:spPr/>
        <p:txBody>
          <a:bodyPr/>
          <a:lstStyle/>
          <a:p>
            <a:fld id="{5DE36034-8998-4E4B-8252-31F3BF55545A}" type="slidenum">
              <a:rPr lang="en-US" smtClean="0"/>
              <a:t>‹#›</a:t>
            </a:fld>
            <a:endParaRPr lang="en-US"/>
          </a:p>
        </p:txBody>
      </p:sp>
      <p:pic>
        <p:nvPicPr>
          <p:cNvPr id="7" name="Picture 6" descr="A view of water and a mountain in the background&#10;&#10;Description automatically generated">
            <a:extLst>
              <a:ext uri="{FF2B5EF4-FFF2-40B4-BE49-F238E27FC236}">
                <a16:creationId xmlns:a16="http://schemas.microsoft.com/office/drawing/2014/main" id="{7327943E-CF88-F143-B789-D1F54837195E}"/>
              </a:ext>
            </a:extLst>
          </p:cNvPr>
          <p:cNvPicPr>
            <a:picLocks noChangeAspect="1"/>
          </p:cNvPicPr>
          <p:nvPr userDrawn="1"/>
        </p:nvPicPr>
        <p:blipFill rotWithShape="1">
          <a:blip r:embed="rId2">
            <a:alphaModFix amt="33000"/>
          </a:blip>
          <a:srcRect r="11111"/>
          <a:stretch/>
        </p:blipFill>
        <p:spPr>
          <a:xfrm>
            <a:off x="0" y="0"/>
            <a:ext cx="12192000" cy="6858000"/>
          </a:xfrm>
          <a:prstGeom prst="rect">
            <a:avLst/>
          </a:prstGeom>
        </p:spPr>
      </p:pic>
    </p:spTree>
    <p:extLst>
      <p:ext uri="{BB962C8B-B14F-4D97-AF65-F5344CB8AC3E}">
        <p14:creationId xmlns:p14="http://schemas.microsoft.com/office/powerpoint/2010/main" val="1932184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EFE08-C104-BA45-A41A-C389BA8B35F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EB980C9-18B4-6646-ACD6-3DB1DACA84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331C6B0-58F8-904D-B0CE-C5A2C32E731D}"/>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5" name="Footer Placeholder 4">
            <a:extLst>
              <a:ext uri="{FF2B5EF4-FFF2-40B4-BE49-F238E27FC236}">
                <a16:creationId xmlns:a16="http://schemas.microsoft.com/office/drawing/2014/main" id="{1D7B54A7-BF87-5448-8B53-1BDD4656BC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606B46-AD57-3A43-84CA-B5B9B21A1BA5}"/>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1677312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09274-6A7C-334C-A6A0-7D9B3548FDB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54B6F5E-97ED-824B-8660-4414532EFD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899E454-2724-9240-A1BB-27C50BC2EF0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25BD244-2B0F-1148-BAC7-0ABD05C50EA5}"/>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6" name="Footer Placeholder 5">
            <a:extLst>
              <a:ext uri="{FF2B5EF4-FFF2-40B4-BE49-F238E27FC236}">
                <a16:creationId xmlns:a16="http://schemas.microsoft.com/office/drawing/2014/main" id="{91C1E2C3-BB82-6F44-8814-7D859B74C1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1B1C15-5567-674B-9A66-92B85ED19FB1}"/>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18387151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EBF9D-FA2E-EF46-BF8A-A12D77217E3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D30DC6F-1DB5-E64E-AA42-D2140BCBE3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2873CD9-1CB9-2E47-BC25-6143B80159B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9FEFBC5-EB28-7748-8C75-3765C08DDB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A174512-0126-3346-83B3-9A195465E05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E8EC9DE-44B6-7444-97AA-83AAE07AD0DD}"/>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8" name="Footer Placeholder 7">
            <a:extLst>
              <a:ext uri="{FF2B5EF4-FFF2-40B4-BE49-F238E27FC236}">
                <a16:creationId xmlns:a16="http://schemas.microsoft.com/office/drawing/2014/main" id="{16C33514-EAEF-DF43-8E39-0FB8E5FDB1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C1F925-FE69-2947-B389-6EAE97D28611}"/>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3324672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11071-04BD-8A4C-BA4C-8AF219103A7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8DD98B3-3008-764F-BFDC-755494C59E7E}"/>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4" name="Footer Placeholder 3">
            <a:extLst>
              <a:ext uri="{FF2B5EF4-FFF2-40B4-BE49-F238E27FC236}">
                <a16:creationId xmlns:a16="http://schemas.microsoft.com/office/drawing/2014/main" id="{E94F074F-D40C-4B4B-9ACC-6011C5158F7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8A84E9F-B095-8C45-8C2B-EC2364F06094}"/>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2497890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9BF7B6-5BA4-774C-B50A-F62DCC756AF9}"/>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3" name="Footer Placeholder 2">
            <a:extLst>
              <a:ext uri="{FF2B5EF4-FFF2-40B4-BE49-F238E27FC236}">
                <a16:creationId xmlns:a16="http://schemas.microsoft.com/office/drawing/2014/main" id="{8B290AEF-D5A7-FC4C-885A-1131D2ABEB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F9A09E-EEAB-684C-93DC-75593AC87576}"/>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2503377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19447-A2E4-E949-AEDA-6332C704DC2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074ECEF-A5B6-9B48-8531-0387643707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B09C331-8E44-5048-8B38-0EDC1A052F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5978AE7-92B6-814E-B9B8-1C565D5D27C0}"/>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6" name="Footer Placeholder 5">
            <a:extLst>
              <a:ext uri="{FF2B5EF4-FFF2-40B4-BE49-F238E27FC236}">
                <a16:creationId xmlns:a16="http://schemas.microsoft.com/office/drawing/2014/main" id="{1C32372A-5CEA-E74B-8C0F-D2ECEBF5E8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5BA684-E432-A740-BDE8-E12CCD98CFC7}"/>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873038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E7152-FBEF-D84E-9A2A-B887680731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13ECAD8-4660-3343-9F63-BA9FF3B535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B6C604C-AF0E-C84A-ACCA-C9DE3A86F9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EFB6DB-FF56-4C4B-8224-19CA640C2BF9}"/>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6" name="Footer Placeholder 5">
            <a:extLst>
              <a:ext uri="{FF2B5EF4-FFF2-40B4-BE49-F238E27FC236}">
                <a16:creationId xmlns:a16="http://schemas.microsoft.com/office/drawing/2014/main" id="{0816803A-A5C1-534C-AE2D-0CECA354B1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320654-662B-2D4D-9BC3-CA7E0422C629}"/>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1769901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6A11D-3EE4-5E41-A6BC-5F7FEB5AC24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416E478-A6A0-0F4A-9E0F-DC38E2596B7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EDE331-219F-DA43-BCA3-44D3F3151BE8}"/>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5" name="Footer Placeholder 4">
            <a:extLst>
              <a:ext uri="{FF2B5EF4-FFF2-40B4-BE49-F238E27FC236}">
                <a16:creationId xmlns:a16="http://schemas.microsoft.com/office/drawing/2014/main" id="{18BDF3B7-0CFD-F448-86FF-9F4E8C349D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0BA31B-05F7-6247-9766-224B9F5BC7B8}"/>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1466506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1A0E99-B7A1-5C46-B1C9-FCDC86C532E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972A187-CCC1-0540-8669-507B05057B2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E8B514-80D1-D845-9EE1-AB7D255875D9}"/>
              </a:ext>
            </a:extLst>
          </p:cNvPr>
          <p:cNvSpPr>
            <a:spLocks noGrp="1"/>
          </p:cNvSpPr>
          <p:nvPr>
            <p:ph type="dt" sz="half" idx="10"/>
          </p:nvPr>
        </p:nvSpPr>
        <p:spPr/>
        <p:txBody>
          <a:bodyPr/>
          <a:lstStyle/>
          <a:p>
            <a:fld id="{71FEEB7A-10EC-A449-A6A7-D03FD71D9414}" type="datetimeFigureOut">
              <a:rPr lang="en-US" smtClean="0"/>
              <a:t>5/21/2020</a:t>
            </a:fld>
            <a:endParaRPr lang="en-US"/>
          </a:p>
        </p:txBody>
      </p:sp>
      <p:sp>
        <p:nvSpPr>
          <p:cNvPr id="5" name="Footer Placeholder 4">
            <a:extLst>
              <a:ext uri="{FF2B5EF4-FFF2-40B4-BE49-F238E27FC236}">
                <a16:creationId xmlns:a16="http://schemas.microsoft.com/office/drawing/2014/main" id="{C3E40951-C56C-1847-BFFE-2417D2CEA5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7663C-68C5-334A-AD7B-69AE8506691E}"/>
              </a:ext>
            </a:extLst>
          </p:cNvPr>
          <p:cNvSpPr>
            <a:spLocks noGrp="1"/>
          </p:cNvSpPr>
          <p:nvPr>
            <p:ph type="sldNum" sz="quarter" idx="12"/>
          </p:nvPr>
        </p:nvSpPr>
        <p:spPr/>
        <p:txBody>
          <a:bodyPr/>
          <a:lstStyle/>
          <a:p>
            <a:fld id="{5DE36034-8998-4E4B-8252-31F3BF55545A}" type="slidenum">
              <a:rPr lang="en-US" smtClean="0"/>
              <a:t>‹#›</a:t>
            </a:fld>
            <a:endParaRPr lang="en-US"/>
          </a:p>
        </p:txBody>
      </p:sp>
    </p:spTree>
    <p:extLst>
      <p:ext uri="{BB962C8B-B14F-4D97-AF65-F5344CB8AC3E}">
        <p14:creationId xmlns:p14="http://schemas.microsoft.com/office/powerpoint/2010/main" val="1799087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7CAEBC-8055-344B-A1C4-872C5C63F0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F1C9DF40-6BEF-1E45-A066-B1D21EBCCD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2363AA2-41DD-C641-8056-4CE305AAA1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EEB7A-10EC-A449-A6A7-D03FD71D9414}" type="datetimeFigureOut">
              <a:rPr lang="en-US" smtClean="0"/>
              <a:t>5/21/2020</a:t>
            </a:fld>
            <a:endParaRPr lang="en-US"/>
          </a:p>
        </p:txBody>
      </p:sp>
      <p:sp>
        <p:nvSpPr>
          <p:cNvPr id="5" name="Footer Placeholder 4">
            <a:extLst>
              <a:ext uri="{FF2B5EF4-FFF2-40B4-BE49-F238E27FC236}">
                <a16:creationId xmlns:a16="http://schemas.microsoft.com/office/drawing/2014/main" id="{28A7BFB8-14F8-6045-B668-27CE1438BA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FFF3510-73D9-C048-AA76-EB4890E922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E36034-8998-4E4B-8252-31F3BF55545A}" type="slidenum">
              <a:rPr lang="en-US" smtClean="0"/>
              <a:t>‹#›</a:t>
            </a:fld>
            <a:endParaRPr lang="en-US"/>
          </a:p>
        </p:txBody>
      </p:sp>
    </p:spTree>
    <p:extLst>
      <p:ext uri="{BB962C8B-B14F-4D97-AF65-F5344CB8AC3E}">
        <p14:creationId xmlns:p14="http://schemas.microsoft.com/office/powerpoint/2010/main" val="3343314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view of water and a mountain in the background&#10;&#10;Description automatically generated">
            <a:extLst>
              <a:ext uri="{FF2B5EF4-FFF2-40B4-BE49-F238E27FC236}">
                <a16:creationId xmlns:a16="http://schemas.microsoft.com/office/drawing/2014/main" id="{7C4A8FBE-0F12-374F-9594-FBBD7840FF87}"/>
              </a:ext>
            </a:extLst>
          </p:cNvPr>
          <p:cNvPicPr>
            <a:picLocks noChangeAspect="1"/>
          </p:cNvPicPr>
          <p:nvPr/>
        </p:nvPicPr>
        <p:blipFill rotWithShape="1">
          <a:blip r:embed="rId2">
            <a:alphaModFix amt="75000"/>
          </a:blip>
          <a:srcRect r="11111"/>
          <a:stretch/>
        </p:blipFill>
        <p:spPr>
          <a:xfrm>
            <a:off x="0" y="0"/>
            <a:ext cx="12192000" cy="6858000"/>
          </a:xfrm>
          <a:prstGeom prst="rect">
            <a:avLst/>
          </a:prstGeom>
          <a:effectLst>
            <a:reflection stA="37000" endPos="0" dist="50800" dir="5400000" sy="-100000" algn="bl" rotWithShape="0"/>
          </a:effectLst>
        </p:spPr>
      </p:pic>
      <p:sp>
        <p:nvSpPr>
          <p:cNvPr id="2" name="Title 1">
            <a:extLst>
              <a:ext uri="{FF2B5EF4-FFF2-40B4-BE49-F238E27FC236}">
                <a16:creationId xmlns:a16="http://schemas.microsoft.com/office/drawing/2014/main" id="{42BB4EB8-E790-5546-A799-1717915DE509}"/>
              </a:ext>
            </a:extLst>
          </p:cNvPr>
          <p:cNvSpPr>
            <a:spLocks noGrp="1"/>
          </p:cNvSpPr>
          <p:nvPr>
            <p:ph type="ctrTitle"/>
          </p:nvPr>
        </p:nvSpPr>
        <p:spPr>
          <a:xfrm>
            <a:off x="535172" y="1941069"/>
            <a:ext cx="11121656" cy="3247619"/>
          </a:xfrm>
        </p:spPr>
        <p:txBody>
          <a:bodyPr>
            <a:normAutofit fontScale="90000"/>
          </a:bodyPr>
          <a:lstStyle/>
          <a:p>
            <a:r>
              <a:rPr lang="en-US" sz="12000" dirty="0">
                <a:solidFill>
                  <a:schemeClr val="bg1"/>
                </a:solidFill>
                <a:latin typeface="Engravers MT" panose="02090707080505020304" pitchFamily="18" charset="77"/>
              </a:rPr>
              <a:t>THE RIVER </a:t>
            </a:r>
            <a:br>
              <a:rPr lang="en-US" sz="12000" dirty="0">
                <a:solidFill>
                  <a:schemeClr val="bg1"/>
                </a:solidFill>
                <a:latin typeface="Engravers MT" panose="02090707080505020304" pitchFamily="18" charset="77"/>
              </a:rPr>
            </a:br>
            <a:r>
              <a:rPr lang="en-US" sz="12000" dirty="0">
                <a:solidFill>
                  <a:schemeClr val="bg1"/>
                </a:solidFill>
                <a:latin typeface="Engravers MT" panose="02090707080505020304" pitchFamily="18" charset="77"/>
              </a:rPr>
              <a:t>NILE</a:t>
            </a:r>
          </a:p>
        </p:txBody>
      </p:sp>
    </p:spTree>
    <p:extLst>
      <p:ext uri="{BB962C8B-B14F-4D97-AF65-F5344CB8AC3E}">
        <p14:creationId xmlns:p14="http://schemas.microsoft.com/office/powerpoint/2010/main" val="177250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7185-6FD7-464B-B6F9-BFB8A634A7DF}"/>
              </a:ext>
            </a:extLst>
          </p:cNvPr>
          <p:cNvSpPr>
            <a:spLocks noGrp="1"/>
          </p:cNvSpPr>
          <p:nvPr>
            <p:ph type="title"/>
          </p:nvPr>
        </p:nvSpPr>
        <p:spPr>
          <a:xfrm>
            <a:off x="838200" y="918018"/>
            <a:ext cx="10515600" cy="1325563"/>
          </a:xfrm>
        </p:spPr>
        <p:txBody>
          <a:bodyPr/>
          <a:lstStyle/>
          <a:p>
            <a:r>
              <a:rPr lang="en-US" dirty="0">
                <a:latin typeface="Engravers MT" panose="02090707080505020304" pitchFamily="18" charset="77"/>
              </a:rPr>
              <a:t>How long and wide is the river Nile? </a:t>
            </a:r>
            <a:endParaRPr lang="en-US" dirty="0"/>
          </a:p>
        </p:txBody>
      </p:sp>
      <p:sp>
        <p:nvSpPr>
          <p:cNvPr id="3" name="Content Placeholder 2">
            <a:extLst>
              <a:ext uri="{FF2B5EF4-FFF2-40B4-BE49-F238E27FC236}">
                <a16:creationId xmlns:a16="http://schemas.microsoft.com/office/drawing/2014/main" id="{E8B60F69-ADF9-3642-9240-0F16C47D72FA}"/>
              </a:ext>
            </a:extLst>
          </p:cNvPr>
          <p:cNvSpPr>
            <a:spLocks noGrp="1"/>
          </p:cNvSpPr>
          <p:nvPr>
            <p:ph idx="1"/>
          </p:nvPr>
        </p:nvSpPr>
        <p:spPr>
          <a:xfrm>
            <a:off x="838200" y="2586446"/>
            <a:ext cx="3524794" cy="3590516"/>
          </a:xfrm>
        </p:spPr>
        <p:txBody>
          <a:bodyPr/>
          <a:lstStyle/>
          <a:p>
            <a:r>
              <a:rPr lang="en-US" dirty="0"/>
              <a:t>The Nile is 4132 miles long.  </a:t>
            </a:r>
          </a:p>
          <a:p>
            <a:r>
              <a:rPr lang="en-US" dirty="0"/>
              <a:t>The Nile is 150 miles wide!</a:t>
            </a:r>
          </a:p>
          <a:p>
            <a:r>
              <a:rPr lang="en-US" dirty="0"/>
              <a:t>The Thames is 215 miles long which is 3917 miles shorter than the Nile.   </a:t>
            </a:r>
          </a:p>
        </p:txBody>
      </p:sp>
      <p:pic>
        <p:nvPicPr>
          <p:cNvPr id="4" name="Picture 3">
            <a:extLst>
              <a:ext uri="{FF2B5EF4-FFF2-40B4-BE49-F238E27FC236}">
                <a16:creationId xmlns:a16="http://schemas.microsoft.com/office/drawing/2014/main" id="{F4F17092-FA01-4B4E-8D03-7DFE167F619A}"/>
              </a:ext>
            </a:extLst>
          </p:cNvPr>
          <p:cNvPicPr>
            <a:picLocks noChangeAspect="1"/>
          </p:cNvPicPr>
          <p:nvPr/>
        </p:nvPicPr>
        <p:blipFill>
          <a:blip r:embed="rId2"/>
          <a:stretch>
            <a:fillRect/>
          </a:stretch>
        </p:blipFill>
        <p:spPr>
          <a:xfrm>
            <a:off x="5254122" y="2338319"/>
            <a:ext cx="5677988" cy="4258491"/>
          </a:xfrm>
          <a:prstGeom prst="rect">
            <a:avLst/>
          </a:prstGeom>
        </p:spPr>
      </p:pic>
    </p:spTree>
    <p:extLst>
      <p:ext uri="{BB962C8B-B14F-4D97-AF65-F5344CB8AC3E}">
        <p14:creationId xmlns:p14="http://schemas.microsoft.com/office/powerpoint/2010/main" val="3852917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1"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B36F4-3DBA-DE46-ACC4-2B934B353FDA}"/>
              </a:ext>
            </a:extLst>
          </p:cNvPr>
          <p:cNvSpPr>
            <a:spLocks noGrp="1"/>
          </p:cNvSpPr>
          <p:nvPr>
            <p:ph type="title"/>
          </p:nvPr>
        </p:nvSpPr>
        <p:spPr/>
        <p:txBody>
          <a:bodyPr/>
          <a:lstStyle/>
          <a:p>
            <a:r>
              <a:rPr lang="en-US" dirty="0">
                <a:latin typeface="Engravers MT" panose="02090707080505020304" pitchFamily="18" charset="77"/>
              </a:rPr>
              <a:t>How old is the river Nile?</a:t>
            </a:r>
          </a:p>
        </p:txBody>
      </p:sp>
      <p:sp>
        <p:nvSpPr>
          <p:cNvPr id="3" name="Content Placeholder 2">
            <a:extLst>
              <a:ext uri="{FF2B5EF4-FFF2-40B4-BE49-F238E27FC236}">
                <a16:creationId xmlns:a16="http://schemas.microsoft.com/office/drawing/2014/main" id="{B385A4F1-70FE-CA4C-9F37-0B68A3B9B42A}"/>
              </a:ext>
            </a:extLst>
          </p:cNvPr>
          <p:cNvSpPr>
            <a:spLocks noGrp="1"/>
          </p:cNvSpPr>
          <p:nvPr>
            <p:ph idx="1"/>
          </p:nvPr>
        </p:nvSpPr>
        <p:spPr>
          <a:xfrm>
            <a:off x="838201" y="1825625"/>
            <a:ext cx="3187700" cy="4351338"/>
          </a:xfrm>
        </p:spPr>
        <p:txBody>
          <a:bodyPr/>
          <a:lstStyle/>
          <a:p>
            <a:r>
              <a:rPr lang="en-US" dirty="0"/>
              <a:t>The river Nile is over 30 million years old!</a:t>
            </a:r>
          </a:p>
          <a:p>
            <a:r>
              <a:rPr lang="en-US" dirty="0"/>
              <a:t>The Thames is 7000 years old. </a:t>
            </a:r>
          </a:p>
        </p:txBody>
      </p:sp>
      <p:sp>
        <p:nvSpPr>
          <p:cNvPr id="4" name="Rectangle 3">
            <a:extLst>
              <a:ext uri="{FF2B5EF4-FFF2-40B4-BE49-F238E27FC236}">
                <a16:creationId xmlns:a16="http://schemas.microsoft.com/office/drawing/2014/main" id="{AD2B86F2-B8F6-B141-BD92-87A4FD82313C}"/>
              </a:ext>
            </a:extLst>
          </p:cNvPr>
          <p:cNvSpPr/>
          <p:nvPr/>
        </p:nvSpPr>
        <p:spPr>
          <a:xfrm>
            <a:off x="5194301" y="1690689"/>
            <a:ext cx="5347426" cy="4843918"/>
          </a:xfrm>
          <a:prstGeom prst="rect">
            <a:avLst/>
          </a:prstGeom>
        </p:spPr>
        <p:txBody>
          <a:bodyPr wrap="square">
            <a:spAutoFit/>
          </a:bodyPr>
          <a:lstStyle/>
          <a:p>
            <a:r>
              <a:rPr lang="en-GB" sz="30000" dirty="0"/>
              <a:t>😮</a:t>
            </a:r>
          </a:p>
        </p:txBody>
      </p:sp>
    </p:spTree>
    <p:extLst>
      <p:ext uri="{BB962C8B-B14F-4D97-AF65-F5344CB8AC3E}">
        <p14:creationId xmlns:p14="http://schemas.microsoft.com/office/powerpoint/2010/main" val="2077394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down)">
                                      <p:cBhvr>
                                        <p:cTn id="26" dur="580">
                                          <p:stCondLst>
                                            <p:cond delay="0"/>
                                          </p:stCondLst>
                                        </p:cTn>
                                        <p:tgtEl>
                                          <p:spTgt spid="4"/>
                                        </p:tgtEl>
                                      </p:cBhvr>
                                    </p:animEffect>
                                    <p:anim calcmode="lin" valueType="num">
                                      <p:cBhvr>
                                        <p:cTn id="27"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2" dur="26">
                                          <p:stCondLst>
                                            <p:cond delay="650"/>
                                          </p:stCondLst>
                                        </p:cTn>
                                        <p:tgtEl>
                                          <p:spTgt spid="4"/>
                                        </p:tgtEl>
                                      </p:cBhvr>
                                      <p:to x="100000" y="60000"/>
                                    </p:animScale>
                                    <p:animScale>
                                      <p:cBhvr>
                                        <p:cTn id="33" dur="166" decel="50000">
                                          <p:stCondLst>
                                            <p:cond delay="676"/>
                                          </p:stCondLst>
                                        </p:cTn>
                                        <p:tgtEl>
                                          <p:spTgt spid="4"/>
                                        </p:tgtEl>
                                      </p:cBhvr>
                                      <p:to x="100000" y="100000"/>
                                    </p:animScale>
                                    <p:animScale>
                                      <p:cBhvr>
                                        <p:cTn id="34" dur="26">
                                          <p:stCondLst>
                                            <p:cond delay="1312"/>
                                          </p:stCondLst>
                                        </p:cTn>
                                        <p:tgtEl>
                                          <p:spTgt spid="4"/>
                                        </p:tgtEl>
                                      </p:cBhvr>
                                      <p:to x="100000" y="80000"/>
                                    </p:animScale>
                                    <p:animScale>
                                      <p:cBhvr>
                                        <p:cTn id="35" dur="166" decel="50000">
                                          <p:stCondLst>
                                            <p:cond delay="1338"/>
                                          </p:stCondLst>
                                        </p:cTn>
                                        <p:tgtEl>
                                          <p:spTgt spid="4"/>
                                        </p:tgtEl>
                                      </p:cBhvr>
                                      <p:to x="100000" y="100000"/>
                                    </p:animScale>
                                    <p:animScale>
                                      <p:cBhvr>
                                        <p:cTn id="36" dur="26">
                                          <p:stCondLst>
                                            <p:cond delay="1642"/>
                                          </p:stCondLst>
                                        </p:cTn>
                                        <p:tgtEl>
                                          <p:spTgt spid="4"/>
                                        </p:tgtEl>
                                      </p:cBhvr>
                                      <p:to x="100000" y="90000"/>
                                    </p:animScale>
                                    <p:animScale>
                                      <p:cBhvr>
                                        <p:cTn id="37" dur="166" decel="50000">
                                          <p:stCondLst>
                                            <p:cond delay="1668"/>
                                          </p:stCondLst>
                                        </p:cTn>
                                        <p:tgtEl>
                                          <p:spTgt spid="4"/>
                                        </p:tgtEl>
                                      </p:cBhvr>
                                      <p:to x="100000" y="100000"/>
                                    </p:animScale>
                                    <p:animScale>
                                      <p:cBhvr>
                                        <p:cTn id="38" dur="26">
                                          <p:stCondLst>
                                            <p:cond delay="1808"/>
                                          </p:stCondLst>
                                        </p:cTn>
                                        <p:tgtEl>
                                          <p:spTgt spid="4"/>
                                        </p:tgtEl>
                                      </p:cBhvr>
                                      <p:to x="100000" y="95000"/>
                                    </p:animScale>
                                    <p:animScale>
                                      <p:cBhvr>
                                        <p:cTn id="39"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F86A-6D42-484A-852E-0CF619874F1C}"/>
              </a:ext>
            </a:extLst>
          </p:cNvPr>
          <p:cNvSpPr>
            <a:spLocks noGrp="1"/>
          </p:cNvSpPr>
          <p:nvPr>
            <p:ph type="title"/>
          </p:nvPr>
        </p:nvSpPr>
        <p:spPr/>
        <p:txBody>
          <a:bodyPr/>
          <a:lstStyle/>
          <a:p>
            <a:r>
              <a:rPr lang="en-US" dirty="0">
                <a:latin typeface="Engravers MT" panose="02090707080505020304" pitchFamily="18" charset="77"/>
              </a:rPr>
              <a:t>Where is the mouth and source of the Nile?</a:t>
            </a:r>
          </a:p>
        </p:txBody>
      </p:sp>
      <p:sp>
        <p:nvSpPr>
          <p:cNvPr id="3" name="Content Placeholder 2">
            <a:extLst>
              <a:ext uri="{FF2B5EF4-FFF2-40B4-BE49-F238E27FC236}">
                <a16:creationId xmlns:a16="http://schemas.microsoft.com/office/drawing/2014/main" id="{4E0037D9-5718-944D-932B-115EDB1E4DE5}"/>
              </a:ext>
            </a:extLst>
          </p:cNvPr>
          <p:cNvSpPr>
            <a:spLocks noGrp="1"/>
          </p:cNvSpPr>
          <p:nvPr>
            <p:ph idx="1"/>
          </p:nvPr>
        </p:nvSpPr>
        <p:spPr>
          <a:xfrm>
            <a:off x="592873" y="1690688"/>
            <a:ext cx="6761516" cy="4351338"/>
          </a:xfrm>
        </p:spPr>
        <p:txBody>
          <a:bodyPr/>
          <a:lstStyle/>
          <a:p>
            <a:r>
              <a:rPr lang="en-US" dirty="0"/>
              <a:t>The mouth of the river Nile is in Egypt and the source is in Ethiopia.</a:t>
            </a:r>
          </a:p>
          <a:p>
            <a:r>
              <a:rPr lang="en-US" dirty="0"/>
              <a:t>People debate where the source is</a:t>
            </a:r>
            <a:r>
              <a:rPr lang="en-US"/>
              <a:t>.   </a:t>
            </a:r>
            <a:endParaRPr lang="en-US" dirty="0"/>
          </a:p>
          <a:p>
            <a:r>
              <a:rPr lang="en-US" dirty="0"/>
              <a:t>Did you know that there are two rivers that join up to make the river Nile, the Blue Nile which is in Ethiopia and the White Nile is in North Sudan.  </a:t>
            </a:r>
          </a:p>
        </p:txBody>
      </p:sp>
      <p:pic>
        <p:nvPicPr>
          <p:cNvPr id="4" name="Picture 3">
            <a:extLst>
              <a:ext uri="{FF2B5EF4-FFF2-40B4-BE49-F238E27FC236}">
                <a16:creationId xmlns:a16="http://schemas.microsoft.com/office/drawing/2014/main" id="{0F3AED36-8EC2-CF40-A23F-94C990DCDDB9}"/>
              </a:ext>
            </a:extLst>
          </p:cNvPr>
          <p:cNvPicPr>
            <a:picLocks noChangeAspect="1"/>
          </p:cNvPicPr>
          <p:nvPr/>
        </p:nvPicPr>
        <p:blipFill>
          <a:blip r:embed="rId2"/>
          <a:stretch>
            <a:fillRect/>
          </a:stretch>
        </p:blipFill>
        <p:spPr>
          <a:xfrm>
            <a:off x="8116885" y="1690688"/>
            <a:ext cx="3552459" cy="4351338"/>
          </a:xfrm>
          <a:prstGeom prst="rect">
            <a:avLst/>
          </a:prstGeom>
        </p:spPr>
      </p:pic>
    </p:spTree>
    <p:extLst>
      <p:ext uri="{BB962C8B-B14F-4D97-AF65-F5344CB8AC3E}">
        <p14:creationId xmlns:p14="http://schemas.microsoft.com/office/powerpoint/2010/main" val="2267515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6"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1" presetClass="entr" presetSubtype="0" fill="hold" grpId="0" nodeType="clickEffect">
                                  <p:stCondLst>
                                    <p:cond delay="0"/>
                                  </p:stCondLst>
                                  <p:iterate type="lt">
                                    <p:tmPct val="10000"/>
                                  </p:iterate>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p:cTn id="3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5"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2000"/>
                                        <p:tgtEl>
                                          <p:spTgt spid="4"/>
                                        </p:tgtEl>
                                      </p:cBhvr>
                                    </p:animEffect>
                                    <p:anim calcmode="lin" valueType="num">
                                      <p:cBhvr>
                                        <p:cTn id="43" dur="2000" fill="hold"/>
                                        <p:tgtEl>
                                          <p:spTgt spid="4"/>
                                        </p:tgtEl>
                                        <p:attrNameLst>
                                          <p:attrName>style.rotation</p:attrName>
                                        </p:attrNameLst>
                                      </p:cBhvr>
                                      <p:tavLst>
                                        <p:tav tm="0">
                                          <p:val>
                                            <p:fltVal val="720"/>
                                          </p:val>
                                        </p:tav>
                                        <p:tav tm="100000">
                                          <p:val>
                                            <p:fltVal val="0"/>
                                          </p:val>
                                        </p:tav>
                                      </p:tavLst>
                                    </p:anim>
                                    <p:anim calcmode="lin" valueType="num">
                                      <p:cBhvr>
                                        <p:cTn id="44" dur="2000" fill="hold"/>
                                        <p:tgtEl>
                                          <p:spTgt spid="4"/>
                                        </p:tgtEl>
                                        <p:attrNameLst>
                                          <p:attrName>ppt_h</p:attrName>
                                        </p:attrNameLst>
                                      </p:cBhvr>
                                      <p:tavLst>
                                        <p:tav tm="0">
                                          <p:val>
                                            <p:fltVal val="0"/>
                                          </p:val>
                                        </p:tav>
                                        <p:tav tm="100000">
                                          <p:val>
                                            <p:strVal val="#ppt_h"/>
                                          </p:val>
                                        </p:tav>
                                      </p:tavLst>
                                    </p:anim>
                                    <p:anim calcmode="lin" valueType="num">
                                      <p:cBhvr>
                                        <p:cTn id="45"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68A44-55A8-3242-8FC7-635E694EA2ED}"/>
              </a:ext>
            </a:extLst>
          </p:cNvPr>
          <p:cNvSpPr>
            <a:spLocks noGrp="1"/>
          </p:cNvSpPr>
          <p:nvPr>
            <p:ph type="title"/>
          </p:nvPr>
        </p:nvSpPr>
        <p:spPr>
          <a:xfrm>
            <a:off x="838200" y="200722"/>
            <a:ext cx="10515600" cy="1624903"/>
          </a:xfrm>
        </p:spPr>
        <p:txBody>
          <a:bodyPr>
            <a:normAutofit fontScale="90000"/>
          </a:bodyPr>
          <a:lstStyle/>
          <a:p>
            <a:r>
              <a:rPr lang="en-US" dirty="0">
                <a:latin typeface="Engravers MT" panose="02090707080505020304" pitchFamily="18" charset="77"/>
              </a:rPr>
              <a:t>What does the landscape look like around the Nile?</a:t>
            </a:r>
          </a:p>
        </p:txBody>
      </p:sp>
      <p:sp>
        <p:nvSpPr>
          <p:cNvPr id="3" name="Content Placeholder 2">
            <a:extLst>
              <a:ext uri="{FF2B5EF4-FFF2-40B4-BE49-F238E27FC236}">
                <a16:creationId xmlns:a16="http://schemas.microsoft.com/office/drawing/2014/main" id="{C58C7138-62BF-5E4B-9949-F3D4F0BDB5F6}"/>
              </a:ext>
            </a:extLst>
          </p:cNvPr>
          <p:cNvSpPr>
            <a:spLocks noGrp="1"/>
          </p:cNvSpPr>
          <p:nvPr>
            <p:ph idx="1"/>
          </p:nvPr>
        </p:nvSpPr>
        <p:spPr>
          <a:xfrm>
            <a:off x="838200" y="2579297"/>
            <a:ext cx="4191000" cy="3597665"/>
          </a:xfrm>
        </p:spPr>
        <p:txBody>
          <a:bodyPr/>
          <a:lstStyle/>
          <a:p>
            <a:r>
              <a:rPr lang="en-US" dirty="0"/>
              <a:t>Around the Nile there are lots of plants and houses because the Nile floods every year. This means the soil is good for farmers crops to grow. There is lots of sand where the Nile does not flood to.  </a:t>
            </a:r>
          </a:p>
        </p:txBody>
      </p:sp>
      <p:pic>
        <p:nvPicPr>
          <p:cNvPr id="4" name="Picture 3">
            <a:extLst>
              <a:ext uri="{FF2B5EF4-FFF2-40B4-BE49-F238E27FC236}">
                <a16:creationId xmlns:a16="http://schemas.microsoft.com/office/drawing/2014/main" id="{A2AC4174-B812-9140-A68A-5404E7F94946}"/>
              </a:ext>
            </a:extLst>
          </p:cNvPr>
          <p:cNvPicPr>
            <a:picLocks noChangeAspect="1"/>
          </p:cNvPicPr>
          <p:nvPr/>
        </p:nvPicPr>
        <p:blipFill rotWithShape="1">
          <a:blip r:embed="rId3"/>
          <a:srcRect b="7885"/>
          <a:stretch/>
        </p:blipFill>
        <p:spPr>
          <a:xfrm>
            <a:off x="5374233" y="1825625"/>
            <a:ext cx="6817767" cy="4618376"/>
          </a:xfrm>
          <a:prstGeom prst="rect">
            <a:avLst/>
          </a:prstGeom>
        </p:spPr>
      </p:pic>
    </p:spTree>
    <p:extLst>
      <p:ext uri="{BB962C8B-B14F-4D97-AF65-F5344CB8AC3E}">
        <p14:creationId xmlns:p14="http://schemas.microsoft.com/office/powerpoint/2010/main" val="4238548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1"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5"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fltVal val="0"/>
                                          </p:val>
                                        </p:tav>
                                        <p:tav tm="100000">
                                          <p:val>
                                            <p:strVal val="#ppt_w"/>
                                          </p:val>
                                        </p:tav>
                                      </p:tavLst>
                                    </p:anim>
                                    <p:anim calcmode="lin" valueType="num">
                                      <p:cBhvr>
                                        <p:cTn id="34" dur="1000" fill="hold"/>
                                        <p:tgtEl>
                                          <p:spTgt spid="4"/>
                                        </p:tgtEl>
                                        <p:attrNameLst>
                                          <p:attrName>ppt_h</p:attrName>
                                        </p:attrNameLst>
                                      </p:cBhvr>
                                      <p:tavLst>
                                        <p:tav tm="0">
                                          <p:val>
                                            <p:fltVal val="0"/>
                                          </p:val>
                                        </p:tav>
                                        <p:tav tm="100000">
                                          <p:val>
                                            <p:strVal val="#ppt_h"/>
                                          </p:val>
                                        </p:tav>
                                      </p:tavLst>
                                    </p:anim>
                                    <p:anim calcmode="lin" valueType="num">
                                      <p:cBhvr>
                                        <p:cTn id="3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89331-61CB-9A44-8ECC-EE37162911F9}"/>
              </a:ext>
            </a:extLst>
          </p:cNvPr>
          <p:cNvSpPr>
            <a:spLocks noGrp="1"/>
          </p:cNvSpPr>
          <p:nvPr>
            <p:ph type="title"/>
          </p:nvPr>
        </p:nvSpPr>
        <p:spPr>
          <a:xfrm>
            <a:off x="1072117" y="365125"/>
            <a:ext cx="10515600" cy="1325563"/>
          </a:xfrm>
        </p:spPr>
        <p:txBody>
          <a:bodyPr/>
          <a:lstStyle/>
          <a:p>
            <a:r>
              <a:rPr lang="en-US" dirty="0">
                <a:latin typeface="Engravers MT" panose="02090707080505020304" pitchFamily="18" charset="77"/>
              </a:rPr>
              <a:t>Where did the river Nile get its name from?</a:t>
            </a:r>
          </a:p>
        </p:txBody>
      </p:sp>
      <p:sp>
        <p:nvSpPr>
          <p:cNvPr id="3" name="Content Placeholder 2">
            <a:extLst>
              <a:ext uri="{FF2B5EF4-FFF2-40B4-BE49-F238E27FC236}">
                <a16:creationId xmlns:a16="http://schemas.microsoft.com/office/drawing/2014/main" id="{75F19E46-5F35-7843-8EE5-BF6549A083CB}"/>
              </a:ext>
            </a:extLst>
          </p:cNvPr>
          <p:cNvSpPr>
            <a:spLocks noGrp="1"/>
          </p:cNvSpPr>
          <p:nvPr>
            <p:ph idx="1"/>
          </p:nvPr>
        </p:nvSpPr>
        <p:spPr>
          <a:xfrm>
            <a:off x="568412" y="1825624"/>
            <a:ext cx="3027404" cy="3425997"/>
          </a:xfrm>
        </p:spPr>
        <p:txBody>
          <a:bodyPr/>
          <a:lstStyle/>
          <a:p>
            <a:r>
              <a:rPr lang="en-US" dirty="0"/>
              <a:t>The Nile got its name from the Latin word </a:t>
            </a:r>
            <a:r>
              <a:rPr lang="en-US" dirty="0" err="1"/>
              <a:t>Nilus</a:t>
            </a:r>
            <a:r>
              <a:rPr lang="en-US" dirty="0"/>
              <a:t>, which means river valley.</a:t>
            </a:r>
          </a:p>
        </p:txBody>
      </p:sp>
      <p:pic>
        <p:nvPicPr>
          <p:cNvPr id="4" name="Picture 3">
            <a:extLst>
              <a:ext uri="{FF2B5EF4-FFF2-40B4-BE49-F238E27FC236}">
                <a16:creationId xmlns:a16="http://schemas.microsoft.com/office/drawing/2014/main" id="{2C526262-D4DE-C043-A698-307C3D631B90}"/>
              </a:ext>
            </a:extLst>
          </p:cNvPr>
          <p:cNvPicPr>
            <a:picLocks noChangeAspect="1"/>
          </p:cNvPicPr>
          <p:nvPr/>
        </p:nvPicPr>
        <p:blipFill>
          <a:blip r:embed="rId2"/>
          <a:stretch>
            <a:fillRect/>
          </a:stretch>
        </p:blipFill>
        <p:spPr>
          <a:xfrm>
            <a:off x="3684038" y="1690688"/>
            <a:ext cx="7435845" cy="4958779"/>
          </a:xfrm>
          <a:prstGeom prst="rect">
            <a:avLst/>
          </a:prstGeom>
        </p:spPr>
      </p:pic>
    </p:spTree>
    <p:extLst>
      <p:ext uri="{BB962C8B-B14F-4D97-AF65-F5344CB8AC3E}">
        <p14:creationId xmlns:p14="http://schemas.microsoft.com/office/powerpoint/2010/main" val="14307039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496B0-0453-AA41-B764-6B401B08E8C0}"/>
              </a:ext>
            </a:extLst>
          </p:cNvPr>
          <p:cNvSpPr>
            <a:spLocks noGrp="1"/>
          </p:cNvSpPr>
          <p:nvPr>
            <p:ph type="title"/>
          </p:nvPr>
        </p:nvSpPr>
        <p:spPr>
          <a:xfrm>
            <a:off x="901700" y="140504"/>
            <a:ext cx="10515600" cy="1825625"/>
          </a:xfrm>
        </p:spPr>
        <p:txBody>
          <a:bodyPr>
            <a:normAutofit fontScale="90000"/>
          </a:bodyPr>
          <a:lstStyle/>
          <a:p>
            <a:r>
              <a:rPr lang="en-US" dirty="0">
                <a:latin typeface="Engravers MT" panose="02090707080505020304" pitchFamily="18" charset="77"/>
              </a:rPr>
              <a:t>What was it like In ancient times around the Nile?</a:t>
            </a:r>
          </a:p>
        </p:txBody>
      </p:sp>
      <p:sp>
        <p:nvSpPr>
          <p:cNvPr id="3" name="Content Placeholder 2">
            <a:extLst>
              <a:ext uri="{FF2B5EF4-FFF2-40B4-BE49-F238E27FC236}">
                <a16:creationId xmlns:a16="http://schemas.microsoft.com/office/drawing/2014/main" id="{798E7894-D252-7D48-9DAD-2992B8FF7E36}"/>
              </a:ext>
            </a:extLst>
          </p:cNvPr>
          <p:cNvSpPr>
            <a:spLocks noGrp="1"/>
          </p:cNvSpPr>
          <p:nvPr>
            <p:ph idx="1"/>
          </p:nvPr>
        </p:nvSpPr>
        <p:spPr>
          <a:xfrm>
            <a:off x="838200" y="1825625"/>
            <a:ext cx="6731977" cy="981075"/>
          </a:xfrm>
        </p:spPr>
        <p:txBody>
          <a:bodyPr>
            <a:normAutofit fontScale="92500"/>
          </a:bodyPr>
          <a:lstStyle/>
          <a:p>
            <a:r>
              <a:rPr lang="en-US" dirty="0"/>
              <a:t>They used a plant called Papyrus which grows by the Nile that they made into boats.</a:t>
            </a:r>
          </a:p>
        </p:txBody>
      </p:sp>
      <p:pic>
        <p:nvPicPr>
          <p:cNvPr id="4" name="Picture 3">
            <a:extLst>
              <a:ext uri="{FF2B5EF4-FFF2-40B4-BE49-F238E27FC236}">
                <a16:creationId xmlns:a16="http://schemas.microsoft.com/office/drawing/2014/main" id="{3EB07179-4B8D-4548-A881-714BF83DF43E}"/>
              </a:ext>
            </a:extLst>
          </p:cNvPr>
          <p:cNvPicPr>
            <a:picLocks noChangeAspect="1"/>
          </p:cNvPicPr>
          <p:nvPr/>
        </p:nvPicPr>
        <p:blipFill>
          <a:blip r:embed="rId2"/>
          <a:stretch>
            <a:fillRect/>
          </a:stretch>
        </p:blipFill>
        <p:spPr>
          <a:xfrm>
            <a:off x="8126629" y="1723786"/>
            <a:ext cx="3595471" cy="4993710"/>
          </a:xfrm>
          <a:prstGeom prst="rect">
            <a:avLst/>
          </a:prstGeom>
        </p:spPr>
      </p:pic>
      <p:pic>
        <p:nvPicPr>
          <p:cNvPr id="6" name="Picture 5">
            <a:extLst>
              <a:ext uri="{FF2B5EF4-FFF2-40B4-BE49-F238E27FC236}">
                <a16:creationId xmlns:a16="http://schemas.microsoft.com/office/drawing/2014/main" id="{8744AA6D-66D0-7148-B1D9-C5BA27ACC1FF}"/>
              </a:ext>
            </a:extLst>
          </p:cNvPr>
          <p:cNvPicPr>
            <a:picLocks noChangeAspect="1"/>
          </p:cNvPicPr>
          <p:nvPr/>
        </p:nvPicPr>
        <p:blipFill>
          <a:blip r:embed="rId3"/>
          <a:stretch>
            <a:fillRect/>
          </a:stretch>
        </p:blipFill>
        <p:spPr>
          <a:xfrm>
            <a:off x="2366770" y="2982742"/>
            <a:ext cx="5536223" cy="3734754"/>
          </a:xfrm>
          <a:prstGeom prst="rect">
            <a:avLst/>
          </a:prstGeom>
        </p:spPr>
      </p:pic>
    </p:spTree>
    <p:extLst>
      <p:ext uri="{BB962C8B-B14F-4D97-AF65-F5344CB8AC3E}">
        <p14:creationId xmlns:p14="http://schemas.microsoft.com/office/powerpoint/2010/main" val="3632305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2325F-70EE-7B4F-93E2-4A6403F7F85C}"/>
              </a:ext>
            </a:extLst>
          </p:cNvPr>
          <p:cNvSpPr>
            <a:spLocks noGrp="1"/>
          </p:cNvSpPr>
          <p:nvPr>
            <p:ph type="title"/>
          </p:nvPr>
        </p:nvSpPr>
        <p:spPr>
          <a:xfrm>
            <a:off x="838200" y="111513"/>
            <a:ext cx="10515600" cy="1951462"/>
          </a:xfrm>
        </p:spPr>
        <p:txBody>
          <a:bodyPr>
            <a:normAutofit fontScale="90000"/>
          </a:bodyPr>
          <a:lstStyle/>
          <a:p>
            <a:r>
              <a:rPr lang="en-US" dirty="0">
                <a:latin typeface="Engravers MT" panose="02090707080505020304" pitchFamily="18" charset="77"/>
              </a:rPr>
              <a:t>What are the key features of the upper, middle and lower course of the Nile?</a:t>
            </a:r>
          </a:p>
        </p:txBody>
      </p:sp>
      <p:sp>
        <p:nvSpPr>
          <p:cNvPr id="3" name="Content Placeholder 2">
            <a:extLst>
              <a:ext uri="{FF2B5EF4-FFF2-40B4-BE49-F238E27FC236}">
                <a16:creationId xmlns:a16="http://schemas.microsoft.com/office/drawing/2014/main" id="{799E30EE-5E00-2A4E-BE19-CB76C3748E19}"/>
              </a:ext>
            </a:extLst>
          </p:cNvPr>
          <p:cNvSpPr>
            <a:spLocks noGrp="1"/>
          </p:cNvSpPr>
          <p:nvPr>
            <p:ph idx="1"/>
          </p:nvPr>
        </p:nvSpPr>
        <p:spPr>
          <a:xfrm>
            <a:off x="838200" y="2062975"/>
            <a:ext cx="10515600" cy="4113987"/>
          </a:xfrm>
        </p:spPr>
        <p:txBody>
          <a:bodyPr/>
          <a:lstStyle/>
          <a:p>
            <a:r>
              <a:rPr lang="en-US" dirty="0"/>
              <a:t>In the upper course of the Nile there is a lake called Lake Victoria, which people say is the source.</a:t>
            </a:r>
          </a:p>
          <a:p>
            <a:endParaRPr lang="en-US" dirty="0"/>
          </a:p>
          <a:p>
            <a:r>
              <a:rPr lang="en-US" dirty="0"/>
              <a:t>In the middle course of the Nile it is quite small and is surrounded by desert.</a:t>
            </a:r>
          </a:p>
          <a:p>
            <a:endParaRPr lang="en-US" dirty="0"/>
          </a:p>
          <a:p>
            <a:r>
              <a:rPr lang="en-US" dirty="0"/>
              <a:t>At Cairo, which is in the lower course, the Nile splits into three distributaries which flow across the wide Delta into the Mediterranean Sea.     </a:t>
            </a:r>
          </a:p>
        </p:txBody>
      </p:sp>
    </p:spTree>
    <p:extLst>
      <p:ext uri="{BB962C8B-B14F-4D97-AF65-F5344CB8AC3E}">
        <p14:creationId xmlns:p14="http://schemas.microsoft.com/office/powerpoint/2010/main" val="808759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ircle(in)">
                                      <p:cBhvr>
                                        <p:cTn id="2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EF559-EBCB-024C-B9FB-904F83EA8F7C}"/>
              </a:ext>
            </a:extLst>
          </p:cNvPr>
          <p:cNvSpPr>
            <a:spLocks noGrp="1"/>
          </p:cNvSpPr>
          <p:nvPr>
            <p:ph type="title"/>
          </p:nvPr>
        </p:nvSpPr>
        <p:spPr/>
        <p:txBody>
          <a:bodyPr/>
          <a:lstStyle/>
          <a:p>
            <a:r>
              <a:rPr lang="en-US" dirty="0">
                <a:latin typeface="Engravers MT" panose="02090707080505020304" pitchFamily="18" charset="77"/>
              </a:rPr>
              <a:t>HOW IS THE RIVER USED TODAY?</a:t>
            </a:r>
          </a:p>
        </p:txBody>
      </p:sp>
      <p:sp>
        <p:nvSpPr>
          <p:cNvPr id="3" name="Content Placeholder 2">
            <a:extLst>
              <a:ext uri="{FF2B5EF4-FFF2-40B4-BE49-F238E27FC236}">
                <a16:creationId xmlns:a16="http://schemas.microsoft.com/office/drawing/2014/main" id="{7ADF33E6-78C1-704C-89F2-5A278F9891B7}"/>
              </a:ext>
            </a:extLst>
          </p:cNvPr>
          <p:cNvSpPr>
            <a:spLocks noGrp="1"/>
          </p:cNvSpPr>
          <p:nvPr>
            <p:ph idx="1"/>
          </p:nvPr>
        </p:nvSpPr>
        <p:spPr>
          <a:xfrm>
            <a:off x="838200" y="1825625"/>
            <a:ext cx="5867401" cy="4351338"/>
          </a:xfrm>
        </p:spPr>
        <p:txBody>
          <a:bodyPr/>
          <a:lstStyle/>
          <a:p>
            <a:r>
              <a:rPr lang="en-US" dirty="0"/>
              <a:t>Humans use it as their water supply and they also use it to grow their crops as they don’t have much rainfall.</a:t>
            </a:r>
          </a:p>
          <a:p>
            <a:endParaRPr lang="en-US" dirty="0"/>
          </a:p>
          <a:p>
            <a:r>
              <a:rPr lang="en-US" dirty="0"/>
              <a:t>The Nile provides drinking water for animals.</a:t>
            </a:r>
          </a:p>
        </p:txBody>
      </p:sp>
      <p:pic>
        <p:nvPicPr>
          <p:cNvPr id="4" name="Picture 3">
            <a:extLst>
              <a:ext uri="{FF2B5EF4-FFF2-40B4-BE49-F238E27FC236}">
                <a16:creationId xmlns:a16="http://schemas.microsoft.com/office/drawing/2014/main" id="{BC422853-49E6-8549-928F-F9014E402714}"/>
              </a:ext>
            </a:extLst>
          </p:cNvPr>
          <p:cNvPicPr>
            <a:picLocks noChangeAspect="1"/>
          </p:cNvPicPr>
          <p:nvPr/>
        </p:nvPicPr>
        <p:blipFill>
          <a:blip r:embed="rId2"/>
          <a:stretch>
            <a:fillRect/>
          </a:stretch>
        </p:blipFill>
        <p:spPr>
          <a:xfrm>
            <a:off x="6705601" y="2769393"/>
            <a:ext cx="5444162" cy="4077867"/>
          </a:xfrm>
          <a:prstGeom prst="rect">
            <a:avLst/>
          </a:prstGeom>
        </p:spPr>
      </p:pic>
    </p:spTree>
    <p:extLst>
      <p:ext uri="{BB962C8B-B14F-4D97-AF65-F5344CB8AC3E}">
        <p14:creationId xmlns:p14="http://schemas.microsoft.com/office/powerpoint/2010/main" val="2527296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1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ssolv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8DCD6-11F9-9148-AFB7-4ECCC9B54A17}"/>
              </a:ext>
            </a:extLst>
          </p:cNvPr>
          <p:cNvSpPr>
            <a:spLocks noGrp="1"/>
          </p:cNvSpPr>
          <p:nvPr>
            <p:ph type="title"/>
          </p:nvPr>
        </p:nvSpPr>
        <p:spPr>
          <a:xfrm>
            <a:off x="838201" y="0"/>
            <a:ext cx="10515600" cy="1920239"/>
          </a:xfrm>
        </p:spPr>
        <p:txBody>
          <a:bodyPr>
            <a:normAutofit fontScale="90000"/>
          </a:bodyPr>
          <a:lstStyle/>
          <a:p>
            <a:r>
              <a:rPr lang="en-US" dirty="0">
                <a:latin typeface="Engravers MT" panose="02090707080505020304" pitchFamily="18" charset="77"/>
              </a:rPr>
              <a:t>How did the ancient Egyptian use the Nile differently from today?  </a:t>
            </a:r>
          </a:p>
        </p:txBody>
      </p:sp>
      <p:sp>
        <p:nvSpPr>
          <p:cNvPr id="3" name="Content Placeholder 2">
            <a:extLst>
              <a:ext uri="{FF2B5EF4-FFF2-40B4-BE49-F238E27FC236}">
                <a16:creationId xmlns:a16="http://schemas.microsoft.com/office/drawing/2014/main" id="{8678D5EF-BA5B-E742-B6D7-7352F2461CF4}"/>
              </a:ext>
            </a:extLst>
          </p:cNvPr>
          <p:cNvSpPr>
            <a:spLocks noGrp="1"/>
          </p:cNvSpPr>
          <p:nvPr>
            <p:ph idx="1"/>
          </p:nvPr>
        </p:nvSpPr>
        <p:spPr>
          <a:xfrm>
            <a:off x="838200" y="1920240"/>
            <a:ext cx="10515600" cy="4177740"/>
          </a:xfrm>
        </p:spPr>
        <p:txBody>
          <a:bodyPr>
            <a:normAutofit/>
          </a:bodyPr>
          <a:lstStyle/>
          <a:p>
            <a:r>
              <a:rPr lang="en-US" dirty="0"/>
              <a:t>The Egyptians are getting less of the Nile because other countries like Ethiopia are using it more.  </a:t>
            </a:r>
          </a:p>
          <a:p>
            <a:r>
              <a:rPr lang="en-US" dirty="0"/>
              <a:t>But overall they don’t use it much differently from ancient times.</a:t>
            </a:r>
          </a:p>
        </p:txBody>
      </p:sp>
    </p:spTree>
    <p:extLst>
      <p:ext uri="{BB962C8B-B14F-4D97-AF65-F5344CB8AC3E}">
        <p14:creationId xmlns:p14="http://schemas.microsoft.com/office/powerpoint/2010/main" val="3998908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edg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edg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071BD-0218-484C-BD6E-4BE8661B85DB}"/>
              </a:ext>
            </a:extLst>
          </p:cNvPr>
          <p:cNvSpPr>
            <a:spLocks noGrp="1"/>
          </p:cNvSpPr>
          <p:nvPr>
            <p:ph type="title"/>
          </p:nvPr>
        </p:nvSpPr>
        <p:spPr>
          <a:xfrm>
            <a:off x="838200" y="365124"/>
            <a:ext cx="10515600" cy="2574019"/>
          </a:xfrm>
        </p:spPr>
        <p:txBody>
          <a:bodyPr>
            <a:normAutofit fontScale="90000"/>
          </a:bodyPr>
          <a:lstStyle/>
          <a:p>
            <a:r>
              <a:rPr lang="en-US" dirty="0">
                <a:latin typeface="Engravers MT" panose="02090707080505020304" pitchFamily="18" charset="77"/>
              </a:rPr>
              <a:t>How did the ancient Egyptians use the Nile to help build pyramids and other buildings</a:t>
            </a:r>
            <a:r>
              <a:rPr lang="en-US" sz="4900" dirty="0">
                <a:latin typeface="Engravers MT" panose="02090707080505020304" pitchFamily="18" charset="77"/>
              </a:rPr>
              <a:t>?</a:t>
            </a:r>
          </a:p>
        </p:txBody>
      </p:sp>
      <p:sp>
        <p:nvSpPr>
          <p:cNvPr id="3" name="Content Placeholder 2">
            <a:extLst>
              <a:ext uri="{FF2B5EF4-FFF2-40B4-BE49-F238E27FC236}">
                <a16:creationId xmlns:a16="http://schemas.microsoft.com/office/drawing/2014/main" id="{9743E221-9AAF-924E-A1F1-76328F7A859B}"/>
              </a:ext>
            </a:extLst>
          </p:cNvPr>
          <p:cNvSpPr>
            <a:spLocks noGrp="1"/>
          </p:cNvSpPr>
          <p:nvPr>
            <p:ph idx="1"/>
          </p:nvPr>
        </p:nvSpPr>
        <p:spPr>
          <a:xfrm>
            <a:off x="838200" y="2795451"/>
            <a:ext cx="3784600" cy="3646600"/>
          </a:xfrm>
        </p:spPr>
        <p:txBody>
          <a:bodyPr/>
          <a:lstStyle/>
          <a:p>
            <a:r>
              <a:rPr lang="en-US" dirty="0"/>
              <a:t>The Nile helped because people could use it to bring stones to build the pyramids by boat. That’s why they built them close to the Nile.   </a:t>
            </a:r>
          </a:p>
        </p:txBody>
      </p:sp>
      <p:pic>
        <p:nvPicPr>
          <p:cNvPr id="4" name="Picture 3">
            <a:extLst>
              <a:ext uri="{FF2B5EF4-FFF2-40B4-BE49-F238E27FC236}">
                <a16:creationId xmlns:a16="http://schemas.microsoft.com/office/drawing/2014/main" id="{0FDD7096-CB11-6B4F-8909-2D568B6EAF92}"/>
              </a:ext>
            </a:extLst>
          </p:cNvPr>
          <p:cNvPicPr>
            <a:picLocks noChangeAspect="1"/>
          </p:cNvPicPr>
          <p:nvPr/>
        </p:nvPicPr>
        <p:blipFill>
          <a:blip r:embed="rId2"/>
          <a:stretch>
            <a:fillRect/>
          </a:stretch>
        </p:blipFill>
        <p:spPr>
          <a:xfrm>
            <a:off x="4749800" y="2939143"/>
            <a:ext cx="7302500" cy="3833813"/>
          </a:xfrm>
          <a:prstGeom prst="rect">
            <a:avLst/>
          </a:prstGeom>
        </p:spPr>
      </p:pic>
    </p:spTree>
    <p:extLst>
      <p:ext uri="{BB962C8B-B14F-4D97-AF65-F5344CB8AC3E}">
        <p14:creationId xmlns:p14="http://schemas.microsoft.com/office/powerpoint/2010/main" val="38762421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Scale>
                                      <p:cBhvr>
                                        <p:cTn id="20"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4"/>
                                        </p:tgtEl>
                                        <p:attrNameLst>
                                          <p:attrName>ppt_x</p:attrName>
                                          <p:attrName>ppt_y</p:attrName>
                                        </p:attrNameLst>
                                      </p:cBhvr>
                                    </p:animMotion>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7511</TotalTime>
  <Words>448</Words>
  <Application>Microsoft Office PowerPoint</Application>
  <PresentationFormat>Widescreen</PresentationFormat>
  <Paragraphs>36</Paragraphs>
  <Slides>11</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Engravers MT</vt:lpstr>
      <vt:lpstr>Office Theme</vt:lpstr>
      <vt:lpstr>THE RIVER  NILE</vt:lpstr>
      <vt:lpstr>How long and wide is the river Nile? </vt:lpstr>
      <vt:lpstr>How old is the river Nile?</vt:lpstr>
      <vt:lpstr>Where is the mouth and source of the Nile?</vt:lpstr>
      <vt:lpstr>What does the landscape look like around the Nile?</vt:lpstr>
      <vt:lpstr>Where did the river Nile get its name from?</vt:lpstr>
      <vt:lpstr>What was it like In ancient times around the Nile?</vt:lpstr>
      <vt:lpstr>What are the key features of the upper, middle and lower course of the Nile?</vt:lpstr>
      <vt:lpstr>HOW IS THE RIVER USED TODAY?</vt:lpstr>
      <vt:lpstr>How did the ancient Egyptian use the Nile differently from today?  </vt:lpstr>
      <vt:lpstr>How did the ancient Egyptians use the Nile to help build pyramids and other buildings?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RIVER  NILE</dc:title>
  <dc:creator>Sharon Davidson</dc:creator>
  <cp:lastModifiedBy>Juliet Keefe</cp:lastModifiedBy>
  <cp:revision>36</cp:revision>
  <dcterms:created xsi:type="dcterms:W3CDTF">2020-05-07T12:23:41Z</dcterms:created>
  <dcterms:modified xsi:type="dcterms:W3CDTF">2020-05-21T14:16:41Z</dcterms:modified>
</cp:coreProperties>
</file>