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7" roundtripDataSignature="AMtx7mjgN78JgRxp1wE6fTsaO8n8WaSnF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74DC011-3EFC-43E1-BDAB-7DEF7C119E02}">
  <a:tblStyle styleId="{974DC011-3EFC-43E1-BDAB-7DEF7C119E02}"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52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customschemas.google.com/relationships/presentationmetadata" Target="meta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Welcome</a:t>
            </a:r>
            <a:endParaRPr/>
          </a:p>
          <a:p>
            <a:pPr marL="0" lvl="0" indent="0" algn="l" rtl="0">
              <a:lnSpc>
                <a:spcPct val="100000"/>
              </a:lnSpc>
              <a:spcBef>
                <a:spcPts val="0"/>
              </a:spcBef>
              <a:spcAft>
                <a:spcPts val="0"/>
              </a:spcAft>
              <a:buSzPts val="1100"/>
              <a:buNone/>
            </a:pPr>
            <a:r>
              <a:rPr lang="en-GB"/>
              <a:t>Exciting new beginnings - nursery families continuing their journey / Others welcome to the AF and the start of our journey together</a:t>
            </a:r>
            <a:endParaRPr/>
          </a:p>
          <a:p>
            <a:pPr marL="0" lvl="0" indent="0" algn="l" rtl="0">
              <a:lnSpc>
                <a:spcPct val="100000"/>
              </a:lnSpc>
              <a:spcBef>
                <a:spcPts val="0"/>
              </a:spcBef>
              <a:spcAft>
                <a:spcPts val="0"/>
              </a:spcAft>
              <a:buSzPts val="1100"/>
              <a:buNone/>
            </a:pPr>
            <a:r>
              <a:rPr lang="en-GB"/>
              <a:t>Purpose of evening is to give you key information that will be useful at this point in the year - including key staff, info about attendance &amp; punctuality, class timetable etc as well as a visit to the classrooms so you can see where your children will be and how it is organised </a:t>
            </a: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27a77f12ed8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8" name="Google Shape;88;g27a77f12ed8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7" name="Google Shape;9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27a77f12ed8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3" name="Google Shape;103;g27a77f12ed8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27ab49fcf8a_4_1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27ab49fcf8a_4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3" name="Google Shape;123;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2595b5271e8_0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0" name="Google Shape;130;g2595b5271e8_0_7: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7" name="Google Shape;137;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27a8938140d_0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6" name="Google Shape;146;g27a8938140d_0_2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3" name="Google Shape;153;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0" name="Google Shape;160;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27a8938140d_0_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6" name="Google Shape;166;g27a8938140d_0_4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27a8938140d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2" name="Google Shape;172;g27a8938140d_0_4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27a8938140d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9" name="Google Shape;179;g27a8938140d_0_5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27a8938140d_0_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6" name="Google Shape;186;g27a8938140d_0_59: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27ab49fcf8a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2" name="Google Shape;192;g27ab49fcf8a_1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9" name="Google Shape;199;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5" name="Google Shape;205;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1" name="Google Shape;211;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27ab49fcf8a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7" name="Google Shape;217;g27ab49fcf8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27ab49fcf8a_3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3" name="Google Shape;223;g27ab49fcf8a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5"/>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3"/>
          <p:cNvSpPr>
            <a:spLocks noGrp="1"/>
          </p:cNvSpPr>
          <p:nvPr>
            <p:ph type="pic" idx="2"/>
          </p:nvPr>
        </p:nvSpPr>
        <p:spPr>
          <a:xfrm>
            <a:off x="5183188" y="987425"/>
            <a:ext cx="6172200" cy="4873625"/>
          </a:xfrm>
          <a:prstGeom prst="rect">
            <a:avLst/>
          </a:prstGeom>
          <a:noFill/>
          <a:ln>
            <a:noFill/>
          </a:ln>
        </p:spPr>
      </p:sp>
      <p:sp>
        <p:nvSpPr>
          <p:cNvPr id="64" name="Google Shape;64;p2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mailto:safeguarding@applecroft.herts.sch.uk"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hyperlink" Target="https://www.applecroft.herts.sch.uk/uniform-information/" TargetMode="External"/><Relationship Id="rId7"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hyperlink" Target="mailto:nursery@applecroft.herts.sch.uk"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hyperlink" Target="http://www.applecroft.herts.sch.uk"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2005969" y="275771"/>
            <a:ext cx="8110487" cy="2801258"/>
          </a:xfrm>
          <a:prstGeom prst="rect">
            <a:avLst/>
          </a:prstGeom>
          <a:noFill/>
          <a:ln>
            <a:noFill/>
          </a:ln>
        </p:spPr>
      </p:pic>
      <p:sp>
        <p:nvSpPr>
          <p:cNvPr id="85" name="Google Shape;85;p1"/>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lnSpcReduction="20000"/>
          </a:bodyPr>
          <a:lstStyle/>
          <a:p>
            <a:pPr marL="0" lvl="0" indent="0" algn="ctr" rtl="0">
              <a:lnSpc>
                <a:spcPct val="90000"/>
              </a:lnSpc>
              <a:spcBef>
                <a:spcPts val="1000"/>
              </a:spcBef>
              <a:spcAft>
                <a:spcPts val="0"/>
              </a:spcAft>
              <a:buClr>
                <a:schemeClr val="dk1"/>
              </a:buClr>
              <a:buSzPts val="2400"/>
              <a:buNone/>
            </a:pPr>
            <a:endParaRPr sz="25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sz="2500" b="1">
                <a:latin typeface="Comic Sans MS"/>
                <a:ea typeface="Comic Sans MS"/>
                <a:cs typeface="Comic Sans MS"/>
                <a:sym typeface="Comic Sans MS"/>
              </a:rPr>
              <a:t>Nursery Welcome Meeting</a:t>
            </a:r>
            <a:endParaRPr sz="25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sz="2500" b="1">
              <a:latin typeface="Comic Sans MS"/>
              <a:ea typeface="Comic Sans MS"/>
              <a:cs typeface="Comic Sans MS"/>
              <a:sym typeface="Comic Sans MS"/>
            </a:endParaRPr>
          </a:p>
          <a:p>
            <a:pPr marL="457200" lvl="0" indent="0" algn="l" rtl="0">
              <a:lnSpc>
                <a:spcPct val="90000"/>
              </a:lnSpc>
              <a:spcBef>
                <a:spcPts val="1000"/>
              </a:spcBef>
              <a:spcAft>
                <a:spcPts val="0"/>
              </a:spcAft>
              <a:buSzPts val="2400"/>
              <a:buNone/>
            </a:pPr>
            <a:endParaRPr>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g27a77f12ed8_0_19"/>
          <p:cNvSpPr txBox="1">
            <a:spLocks noGrp="1"/>
          </p:cNvSpPr>
          <p:nvPr>
            <p:ph type="subTitle" idx="1"/>
          </p:nvPr>
        </p:nvSpPr>
        <p:spPr>
          <a:xfrm>
            <a:off x="391886" y="478971"/>
            <a:ext cx="11495400" cy="5979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Staffing</a:t>
            </a: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sz="5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Nursery Staff</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a:t>
            </a:r>
            <a:endParaRPr>
              <a:latin typeface="Comic Sans MS"/>
              <a:ea typeface="Comic Sans MS"/>
              <a:cs typeface="Comic Sans MS"/>
              <a:sym typeface="Comic Sans MS"/>
            </a:endParaRPr>
          </a:p>
        </p:txBody>
      </p:sp>
      <p:graphicFrame>
        <p:nvGraphicFramePr>
          <p:cNvPr id="91" name="Google Shape;91;g27a77f12ed8_0_19"/>
          <p:cNvGraphicFramePr/>
          <p:nvPr/>
        </p:nvGraphicFramePr>
        <p:xfrm>
          <a:off x="2895363" y="1892763"/>
          <a:ext cx="3000000" cy="3000000"/>
        </p:xfrm>
        <a:graphic>
          <a:graphicData uri="http://schemas.openxmlformats.org/drawingml/2006/table">
            <a:tbl>
              <a:tblPr>
                <a:noFill/>
                <a:tableStyleId>{974DC011-3EFC-43E1-BDAB-7DEF7C119E02}</a:tableStyleId>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tblGrid>
              <a:tr h="381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a:p>
                    <a:p>
                      <a:pPr marL="0" marR="0" lvl="0" indent="0" algn="l" rtl="0">
                        <a:lnSpc>
                          <a:spcPct val="100000"/>
                        </a:lnSpc>
                        <a:spcBef>
                          <a:spcPts val="0"/>
                        </a:spcBef>
                        <a:spcAft>
                          <a:spcPts val="0"/>
                        </a:spcAft>
                        <a:buClr>
                          <a:srgbClr val="000000"/>
                        </a:buClr>
                        <a:buSzPts val="1400"/>
                        <a:buFont typeface="Arial"/>
                        <a:buNone/>
                      </a:pPr>
                      <a:endParaRPr/>
                    </a:p>
                    <a:p>
                      <a:pPr marL="0" marR="0" lvl="0" indent="0" algn="l" rtl="0">
                        <a:lnSpc>
                          <a:spcPct val="100000"/>
                        </a:lnSpc>
                        <a:spcBef>
                          <a:spcPts val="0"/>
                        </a:spcBef>
                        <a:spcAft>
                          <a:spcPts val="0"/>
                        </a:spcAft>
                        <a:buClr>
                          <a:srgbClr val="000000"/>
                        </a:buClr>
                        <a:buSzPts val="1400"/>
                        <a:buFont typeface="Arial"/>
                        <a:buNone/>
                      </a:pPr>
                      <a:endParaRPr/>
                    </a:p>
                    <a:p>
                      <a:pPr marL="0" marR="0" lvl="0" indent="0" algn="l" rtl="0">
                        <a:lnSpc>
                          <a:spcPct val="100000"/>
                        </a:lnSpc>
                        <a:spcBef>
                          <a:spcPts val="0"/>
                        </a:spcBef>
                        <a:spcAft>
                          <a:spcPts val="0"/>
                        </a:spcAft>
                        <a:buClr>
                          <a:srgbClr val="000000"/>
                        </a:buClr>
                        <a:buSzPts val="1400"/>
                        <a:buFont typeface="Arial"/>
                        <a:buNone/>
                      </a:pPr>
                      <a:endParaRPr/>
                    </a:p>
                    <a:p>
                      <a:pPr marL="0" marR="0" lvl="0" indent="0" algn="l" rtl="0">
                        <a:lnSpc>
                          <a:spcPct val="100000"/>
                        </a:lnSpc>
                        <a:spcBef>
                          <a:spcPts val="0"/>
                        </a:spcBef>
                        <a:spcAft>
                          <a:spcPts val="0"/>
                        </a:spcAft>
                        <a:buClr>
                          <a:srgbClr val="000000"/>
                        </a:buClr>
                        <a:buSzPts val="1400"/>
                        <a:buFont typeface="Arial"/>
                        <a:buNone/>
                      </a:pPr>
                      <a:endParaRPr/>
                    </a:p>
                  </a:txBody>
                  <a:tcPr marL="91425" marR="91425" marT="91425" marB="91425"/>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extLst>
                  <a:ext uri="{0D108BD9-81ED-4DB2-BD59-A6C34878D82A}">
                    <a16:rowId xmlns:a16="http://schemas.microsoft.com/office/drawing/2014/main" val="10000"/>
                  </a:ext>
                </a:extLst>
              </a:tr>
              <a:tr h="1049225">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latin typeface="Comic Sans MS"/>
                          <a:ea typeface="Comic Sans MS"/>
                          <a:cs typeface="Comic Sans MS"/>
                          <a:sym typeface="Comic Sans MS"/>
                        </a:rPr>
                        <a:t>Miss </a:t>
                      </a:r>
                      <a:r>
                        <a:rPr lang="en-GB">
                          <a:latin typeface="Comic Sans MS"/>
                          <a:ea typeface="Comic Sans MS"/>
                          <a:cs typeface="Comic Sans MS"/>
                          <a:sym typeface="Comic Sans MS"/>
                        </a:rPr>
                        <a:t>Anya Garratt</a:t>
                      </a:r>
                      <a:endParaRPr sz="1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400"/>
                        <a:buFont typeface="Arial"/>
                        <a:buNone/>
                      </a:pPr>
                      <a:r>
                        <a:rPr lang="en-GB">
                          <a:latin typeface="Comic Sans MS"/>
                          <a:ea typeface="Comic Sans MS"/>
                          <a:cs typeface="Comic Sans MS"/>
                          <a:sym typeface="Comic Sans MS"/>
                        </a:rPr>
                        <a:t>Nursery </a:t>
                      </a:r>
                      <a:r>
                        <a:rPr lang="en-GB" sz="1400" u="none" strike="noStrike" cap="none">
                          <a:latin typeface="Comic Sans MS"/>
                          <a:ea typeface="Comic Sans MS"/>
                          <a:cs typeface="Comic Sans MS"/>
                          <a:sym typeface="Comic Sans MS"/>
                        </a:rPr>
                        <a:t>Class Teacher</a:t>
                      </a:r>
                      <a:endParaRPr sz="1400" u="none" strike="noStrike" cap="none">
                        <a:latin typeface="Comic Sans MS"/>
                        <a:ea typeface="Comic Sans MS"/>
                        <a:cs typeface="Comic Sans MS"/>
                        <a:sym typeface="Comic Sans MS"/>
                      </a:endParaRPr>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latin typeface="Comic Sans MS"/>
                          <a:ea typeface="Comic Sans MS"/>
                          <a:cs typeface="Comic Sans MS"/>
                          <a:sym typeface="Comic Sans MS"/>
                        </a:rPr>
                        <a:t>Miss </a:t>
                      </a:r>
                      <a:r>
                        <a:rPr lang="en-GB">
                          <a:latin typeface="Comic Sans MS"/>
                          <a:ea typeface="Comic Sans MS"/>
                          <a:cs typeface="Comic Sans MS"/>
                          <a:sym typeface="Comic Sans MS"/>
                        </a:rPr>
                        <a:t>Eleni Georgiou</a:t>
                      </a:r>
                      <a:endParaRPr sz="1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400"/>
                        <a:buFont typeface="Arial"/>
                        <a:buNone/>
                      </a:pPr>
                      <a:r>
                        <a:rPr lang="en-GB" sz="1400" u="none" strike="noStrike" cap="none">
                          <a:latin typeface="Comic Sans MS"/>
                          <a:ea typeface="Comic Sans MS"/>
                          <a:cs typeface="Comic Sans MS"/>
                          <a:sym typeface="Comic Sans MS"/>
                        </a:rPr>
                        <a:t>Early Years Practitioner</a:t>
                      </a:r>
                      <a:endParaRPr sz="1400" u="none" strike="noStrike" cap="none">
                        <a:latin typeface="Comic Sans MS"/>
                        <a:ea typeface="Comic Sans MS"/>
                        <a:cs typeface="Comic Sans MS"/>
                        <a:sym typeface="Comic Sans MS"/>
                      </a:endParaRPr>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latin typeface="Comic Sans MS"/>
                          <a:ea typeface="Comic Sans MS"/>
                          <a:cs typeface="Comic Sans MS"/>
                          <a:sym typeface="Comic Sans MS"/>
                        </a:rPr>
                        <a:t>M</a:t>
                      </a:r>
                      <a:r>
                        <a:rPr lang="en-GB">
                          <a:latin typeface="Comic Sans MS"/>
                          <a:ea typeface="Comic Sans MS"/>
                          <a:cs typeface="Comic Sans MS"/>
                          <a:sym typeface="Comic Sans MS"/>
                        </a:rPr>
                        <a:t>rs Deborah Bonner</a:t>
                      </a:r>
                      <a:r>
                        <a:rPr lang="en-GB" sz="1400" u="none" strike="noStrike" cap="none">
                          <a:latin typeface="Comic Sans MS"/>
                          <a:ea typeface="Comic Sans MS"/>
                          <a:cs typeface="Comic Sans MS"/>
                          <a:sym typeface="Comic Sans MS"/>
                        </a:rPr>
                        <a:t> </a:t>
                      </a:r>
                      <a:endParaRPr sz="1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400"/>
                        <a:buFont typeface="Arial"/>
                        <a:buNone/>
                      </a:pPr>
                      <a:r>
                        <a:rPr lang="en-GB" sz="1400" u="none" strike="noStrike" cap="none">
                          <a:latin typeface="Comic Sans MS"/>
                          <a:ea typeface="Comic Sans MS"/>
                          <a:cs typeface="Comic Sans MS"/>
                          <a:sym typeface="Comic Sans MS"/>
                        </a:rPr>
                        <a:t>Learning Support Assistant</a:t>
                      </a:r>
                      <a:endParaRPr sz="1400" u="none" strike="noStrike" cap="none">
                        <a:latin typeface="Comic Sans MS"/>
                        <a:ea typeface="Comic Sans MS"/>
                        <a:cs typeface="Comic Sans MS"/>
                        <a:sym typeface="Comic Sans MS"/>
                      </a:endParaRPr>
                    </a:p>
                  </a:txBody>
                  <a:tcPr marL="91425" marR="91425" marT="91425" marB="91425"/>
                </a:tc>
                <a:extLst>
                  <a:ext uri="{0D108BD9-81ED-4DB2-BD59-A6C34878D82A}">
                    <a16:rowId xmlns:a16="http://schemas.microsoft.com/office/drawing/2014/main" val="10001"/>
                  </a:ext>
                </a:extLst>
              </a:tr>
            </a:tbl>
          </a:graphicData>
        </a:graphic>
      </p:graphicFrame>
      <p:pic>
        <p:nvPicPr>
          <p:cNvPr id="92" name="Google Shape;92;g27a77f12ed8_0_19"/>
          <p:cNvPicPr preferRelativeResize="0"/>
          <p:nvPr/>
        </p:nvPicPr>
        <p:blipFill>
          <a:blip r:embed="rId3">
            <a:alphaModFix/>
          </a:blip>
          <a:stretch>
            <a:fillRect/>
          </a:stretch>
        </p:blipFill>
        <p:spPr>
          <a:xfrm>
            <a:off x="3020625" y="1987725"/>
            <a:ext cx="1861575" cy="2290425"/>
          </a:xfrm>
          <a:prstGeom prst="rect">
            <a:avLst/>
          </a:prstGeom>
          <a:noFill/>
          <a:ln>
            <a:noFill/>
          </a:ln>
        </p:spPr>
      </p:pic>
      <p:pic>
        <p:nvPicPr>
          <p:cNvPr id="93" name="Google Shape;93;g27a77f12ed8_0_19"/>
          <p:cNvPicPr preferRelativeResize="0"/>
          <p:nvPr/>
        </p:nvPicPr>
        <p:blipFill>
          <a:blip r:embed="rId4">
            <a:alphaModFix/>
          </a:blip>
          <a:stretch>
            <a:fillRect/>
          </a:stretch>
        </p:blipFill>
        <p:spPr>
          <a:xfrm>
            <a:off x="7091540" y="1998300"/>
            <a:ext cx="1865060" cy="2290425"/>
          </a:xfrm>
          <a:prstGeom prst="rect">
            <a:avLst/>
          </a:prstGeom>
          <a:noFill/>
          <a:ln>
            <a:noFill/>
          </a:ln>
        </p:spPr>
      </p:pic>
      <p:pic>
        <p:nvPicPr>
          <p:cNvPr id="94" name="Google Shape;94;g27a77f12ed8_0_19"/>
          <p:cNvPicPr preferRelativeResize="0"/>
          <p:nvPr/>
        </p:nvPicPr>
        <p:blipFill>
          <a:blip r:embed="rId5">
            <a:alphaModFix/>
          </a:blip>
          <a:stretch>
            <a:fillRect/>
          </a:stretch>
        </p:blipFill>
        <p:spPr>
          <a:xfrm>
            <a:off x="5050675" y="1987725"/>
            <a:ext cx="1861575" cy="22904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
          <p:cNvSpPr txBox="1">
            <a:spLocks noGrp="1"/>
          </p:cNvSpPr>
          <p:nvPr>
            <p:ph type="subTitle" idx="1"/>
          </p:nvPr>
        </p:nvSpPr>
        <p:spPr>
          <a:xfrm>
            <a:off x="391886" y="478971"/>
            <a:ext cx="11495314" cy="5979886"/>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Staffing</a:t>
            </a: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sz="5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Senior Leadership Team</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100" name="Google Shape;100;p2"/>
          <p:cNvPicPr preferRelativeResize="0"/>
          <p:nvPr/>
        </p:nvPicPr>
        <p:blipFill rotWithShape="1">
          <a:blip r:embed="rId3">
            <a:alphaModFix/>
          </a:blip>
          <a:srcRect/>
          <a:stretch/>
        </p:blipFill>
        <p:spPr>
          <a:xfrm>
            <a:off x="2681437" y="1704350"/>
            <a:ext cx="6916201" cy="46207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g27a77f12ed8_0_13"/>
          <p:cNvSpPr txBox="1">
            <a:spLocks noGrp="1"/>
          </p:cNvSpPr>
          <p:nvPr>
            <p:ph type="subTitle" idx="1"/>
          </p:nvPr>
        </p:nvSpPr>
        <p:spPr>
          <a:xfrm>
            <a:off x="391875" y="254100"/>
            <a:ext cx="11495400" cy="6204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Staffing</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graphicFrame>
        <p:nvGraphicFramePr>
          <p:cNvPr id="106" name="Google Shape;106;g27a77f12ed8_0_13"/>
          <p:cNvGraphicFramePr/>
          <p:nvPr/>
        </p:nvGraphicFramePr>
        <p:xfrm>
          <a:off x="952500" y="799450"/>
          <a:ext cx="3000000" cy="3000000"/>
        </p:xfrm>
        <a:graphic>
          <a:graphicData uri="http://schemas.openxmlformats.org/drawingml/2006/table">
            <a:tbl>
              <a:tblPr>
                <a:noFill/>
                <a:tableStyleId>{974DC011-3EFC-43E1-BDAB-7DEF7C119E02}</a:tableStyleId>
              </a:tblPr>
              <a:tblGrid>
                <a:gridCol w="3429000">
                  <a:extLst>
                    <a:ext uri="{9D8B030D-6E8A-4147-A177-3AD203B41FA5}">
                      <a16:colId xmlns:a16="http://schemas.microsoft.com/office/drawing/2014/main" val="20000"/>
                    </a:ext>
                  </a:extLst>
                </a:gridCol>
                <a:gridCol w="3429000">
                  <a:extLst>
                    <a:ext uri="{9D8B030D-6E8A-4147-A177-3AD203B41FA5}">
                      <a16:colId xmlns:a16="http://schemas.microsoft.com/office/drawing/2014/main" val="20001"/>
                    </a:ext>
                  </a:extLst>
                </a:gridCol>
                <a:gridCol w="3429000">
                  <a:extLst>
                    <a:ext uri="{9D8B030D-6E8A-4147-A177-3AD203B41FA5}">
                      <a16:colId xmlns:a16="http://schemas.microsoft.com/office/drawing/2014/main" val="20002"/>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Mrs Vikki Wake</a:t>
                      </a:r>
                      <a:endParaRPr sz="1400" u="none" strike="noStrike" cap="none"/>
                    </a:p>
                    <a:p>
                      <a:pPr marL="0" marR="0" lvl="0" indent="0" algn="ctr" rtl="0">
                        <a:lnSpc>
                          <a:spcPct val="100000"/>
                        </a:lnSpc>
                        <a:spcBef>
                          <a:spcPts val="0"/>
                        </a:spcBef>
                        <a:spcAft>
                          <a:spcPts val="0"/>
                        </a:spcAft>
                        <a:buClr>
                          <a:srgbClr val="000000"/>
                        </a:buClr>
                        <a:buSzPts val="1400"/>
                        <a:buFont typeface="Arial"/>
                        <a:buNone/>
                      </a:pPr>
                      <a:r>
                        <a:rPr lang="en-GB" sz="1400" u="none" strike="noStrike" cap="none"/>
                        <a:t>PPA Lead - RE</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Mr Nathan Derrick</a:t>
                      </a:r>
                      <a:endParaRPr sz="1400" u="none" strike="noStrike" cap="none"/>
                    </a:p>
                    <a:p>
                      <a:pPr marL="0" marR="0" lvl="0" indent="0" algn="ctr" rtl="0">
                        <a:lnSpc>
                          <a:spcPct val="100000"/>
                        </a:lnSpc>
                        <a:spcBef>
                          <a:spcPts val="0"/>
                        </a:spcBef>
                        <a:spcAft>
                          <a:spcPts val="0"/>
                        </a:spcAft>
                        <a:buClr>
                          <a:srgbClr val="000000"/>
                        </a:buClr>
                        <a:buSzPts val="1400"/>
                        <a:buFont typeface="Arial"/>
                        <a:buNone/>
                      </a:pPr>
                      <a:r>
                        <a:rPr lang="en-GB" sz="1400" u="none" strike="noStrike" cap="none"/>
                        <a:t>Sports Coach</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Ms Jale Apicella</a:t>
                      </a:r>
                      <a:endParaRPr sz="1400" u="none" strike="noStrike" cap="none"/>
                    </a:p>
                    <a:p>
                      <a:pPr marL="0" marR="0" lvl="0" indent="0" algn="ctr" rtl="0">
                        <a:lnSpc>
                          <a:spcPct val="100000"/>
                        </a:lnSpc>
                        <a:spcBef>
                          <a:spcPts val="0"/>
                        </a:spcBef>
                        <a:spcAft>
                          <a:spcPts val="0"/>
                        </a:spcAft>
                        <a:buClr>
                          <a:srgbClr val="000000"/>
                        </a:buClr>
                        <a:buSzPts val="1400"/>
                        <a:buFont typeface="Arial"/>
                        <a:buNone/>
                      </a:pPr>
                      <a:r>
                        <a:rPr lang="en-GB" sz="1400" u="none" strike="noStrike" cap="none"/>
                        <a:t>Family Link Support Worker</a:t>
                      </a:r>
                      <a:endParaRPr sz="1400" u="none" strike="noStrike" cap="none"/>
                    </a:p>
                  </a:txBody>
                  <a:tcPr marL="91425" marR="91425" marT="91425" marB="91425"/>
                </a:tc>
                <a:extLst>
                  <a:ext uri="{0D108BD9-81ED-4DB2-BD59-A6C34878D82A}">
                    <a16:rowId xmlns:a16="http://schemas.microsoft.com/office/drawing/2014/main" val="10001"/>
                  </a:ext>
                </a:extLst>
              </a:tr>
            </a:tbl>
          </a:graphicData>
        </a:graphic>
      </p:graphicFrame>
      <p:graphicFrame>
        <p:nvGraphicFramePr>
          <p:cNvPr id="107" name="Google Shape;107;g27a77f12ed8_0_13"/>
          <p:cNvGraphicFramePr/>
          <p:nvPr/>
        </p:nvGraphicFramePr>
        <p:xfrm>
          <a:off x="952500" y="3835000"/>
          <a:ext cx="3000000" cy="3000000"/>
        </p:xfrm>
        <a:graphic>
          <a:graphicData uri="http://schemas.openxmlformats.org/drawingml/2006/table">
            <a:tbl>
              <a:tblPr>
                <a:noFill/>
                <a:tableStyleId>{974DC011-3EFC-43E1-BDAB-7DEF7C119E02}</a:tableStyleId>
              </a:tblPr>
              <a:tblGrid>
                <a:gridCol w="3429000">
                  <a:extLst>
                    <a:ext uri="{9D8B030D-6E8A-4147-A177-3AD203B41FA5}">
                      <a16:colId xmlns:a16="http://schemas.microsoft.com/office/drawing/2014/main" val="20000"/>
                    </a:ext>
                  </a:extLst>
                </a:gridCol>
                <a:gridCol w="3429000">
                  <a:extLst>
                    <a:ext uri="{9D8B030D-6E8A-4147-A177-3AD203B41FA5}">
                      <a16:colId xmlns:a16="http://schemas.microsoft.com/office/drawing/2014/main" val="20001"/>
                    </a:ext>
                  </a:extLst>
                </a:gridCol>
                <a:gridCol w="3429000">
                  <a:extLst>
                    <a:ext uri="{9D8B030D-6E8A-4147-A177-3AD203B41FA5}">
                      <a16:colId xmlns:a16="http://schemas.microsoft.com/office/drawing/2014/main" val="20002"/>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Mrs Lyn Lamaison</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Mrs Helen Van Hek</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Mrs Gill Williams</a:t>
                      </a:r>
                      <a:endParaRPr sz="1400" u="none" strike="noStrike" cap="none"/>
                    </a:p>
                  </a:txBody>
                  <a:tcPr marL="91425" marR="91425" marT="91425" marB="91425"/>
                </a:tc>
                <a:extLst>
                  <a:ext uri="{0D108BD9-81ED-4DB2-BD59-A6C34878D82A}">
                    <a16:rowId xmlns:a16="http://schemas.microsoft.com/office/drawing/2014/main" val="10001"/>
                  </a:ext>
                </a:extLst>
              </a:tr>
            </a:tbl>
          </a:graphicData>
        </a:graphic>
      </p:graphicFrame>
      <p:pic>
        <p:nvPicPr>
          <p:cNvPr id="108" name="Google Shape;108;g27a77f12ed8_0_13"/>
          <p:cNvPicPr preferRelativeResize="0"/>
          <p:nvPr/>
        </p:nvPicPr>
        <p:blipFill rotWithShape="1">
          <a:blip r:embed="rId3">
            <a:alphaModFix/>
          </a:blip>
          <a:srcRect/>
          <a:stretch/>
        </p:blipFill>
        <p:spPr>
          <a:xfrm>
            <a:off x="8809850" y="3898625"/>
            <a:ext cx="1543375" cy="1983250"/>
          </a:xfrm>
          <a:prstGeom prst="rect">
            <a:avLst/>
          </a:prstGeom>
          <a:noFill/>
          <a:ln>
            <a:noFill/>
          </a:ln>
        </p:spPr>
      </p:pic>
      <p:pic>
        <p:nvPicPr>
          <p:cNvPr id="109" name="Google Shape;109;g27a77f12ed8_0_13"/>
          <p:cNvPicPr preferRelativeResize="0"/>
          <p:nvPr/>
        </p:nvPicPr>
        <p:blipFill rotWithShape="1">
          <a:blip r:embed="rId4">
            <a:alphaModFix/>
          </a:blip>
          <a:srcRect/>
          <a:stretch/>
        </p:blipFill>
        <p:spPr>
          <a:xfrm>
            <a:off x="5324313" y="3898635"/>
            <a:ext cx="1543375" cy="1983237"/>
          </a:xfrm>
          <a:prstGeom prst="rect">
            <a:avLst/>
          </a:prstGeom>
          <a:noFill/>
          <a:ln>
            <a:noFill/>
          </a:ln>
        </p:spPr>
      </p:pic>
      <p:pic>
        <p:nvPicPr>
          <p:cNvPr id="110" name="Google Shape;110;g27a77f12ed8_0_13"/>
          <p:cNvPicPr preferRelativeResize="0"/>
          <p:nvPr/>
        </p:nvPicPr>
        <p:blipFill rotWithShape="1">
          <a:blip r:embed="rId5">
            <a:alphaModFix/>
          </a:blip>
          <a:srcRect/>
          <a:stretch/>
        </p:blipFill>
        <p:spPr>
          <a:xfrm>
            <a:off x="1913100" y="3898632"/>
            <a:ext cx="1543375" cy="1983242"/>
          </a:xfrm>
          <a:prstGeom prst="rect">
            <a:avLst/>
          </a:prstGeom>
          <a:noFill/>
          <a:ln>
            <a:noFill/>
          </a:ln>
        </p:spPr>
      </p:pic>
      <p:pic>
        <p:nvPicPr>
          <p:cNvPr id="111" name="Google Shape;111;g27a77f12ed8_0_13"/>
          <p:cNvPicPr preferRelativeResize="0"/>
          <p:nvPr/>
        </p:nvPicPr>
        <p:blipFill rotWithShape="1">
          <a:blip r:embed="rId6">
            <a:alphaModFix/>
          </a:blip>
          <a:srcRect/>
          <a:stretch/>
        </p:blipFill>
        <p:spPr>
          <a:xfrm>
            <a:off x="1913100" y="863119"/>
            <a:ext cx="1543375" cy="1983256"/>
          </a:xfrm>
          <a:prstGeom prst="rect">
            <a:avLst/>
          </a:prstGeom>
          <a:noFill/>
          <a:ln>
            <a:noFill/>
          </a:ln>
        </p:spPr>
      </p:pic>
      <p:pic>
        <p:nvPicPr>
          <p:cNvPr id="112" name="Google Shape;112;g27a77f12ed8_0_13"/>
          <p:cNvPicPr preferRelativeResize="0"/>
          <p:nvPr/>
        </p:nvPicPr>
        <p:blipFill rotWithShape="1">
          <a:blip r:embed="rId7">
            <a:alphaModFix/>
          </a:blip>
          <a:srcRect/>
          <a:stretch/>
        </p:blipFill>
        <p:spPr>
          <a:xfrm>
            <a:off x="8754572" y="863136"/>
            <a:ext cx="1543375" cy="1983237"/>
          </a:xfrm>
          <a:prstGeom prst="rect">
            <a:avLst/>
          </a:prstGeom>
          <a:noFill/>
          <a:ln>
            <a:noFill/>
          </a:ln>
        </p:spPr>
      </p:pic>
      <p:pic>
        <p:nvPicPr>
          <p:cNvPr id="113" name="Google Shape;113;g27a77f12ed8_0_13"/>
          <p:cNvPicPr preferRelativeResize="0"/>
          <p:nvPr/>
        </p:nvPicPr>
        <p:blipFill rotWithShape="1">
          <a:blip r:embed="rId8">
            <a:alphaModFix/>
          </a:blip>
          <a:srcRect/>
          <a:stretch/>
        </p:blipFill>
        <p:spPr>
          <a:xfrm>
            <a:off x="5324325" y="863125"/>
            <a:ext cx="1543375" cy="19292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g27ab49fcf8a_4_12"/>
          <p:cNvSpPr txBox="1">
            <a:spLocks noGrp="1"/>
          </p:cNvSpPr>
          <p:nvPr>
            <p:ph type="ctrTitle"/>
          </p:nvPr>
        </p:nvSpPr>
        <p:spPr>
          <a:xfrm>
            <a:off x="1524000" y="474689"/>
            <a:ext cx="9144000" cy="5659500"/>
          </a:xfrm>
          <a:prstGeom prst="rect">
            <a:avLst/>
          </a:prstGeom>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GB" sz="3600" b="1" u="sng">
                <a:latin typeface="Comic Sans MS"/>
                <a:ea typeface="Comic Sans MS"/>
                <a:cs typeface="Comic Sans MS"/>
                <a:sym typeface="Comic Sans MS"/>
              </a:rPr>
              <a:t>Safeguarding</a:t>
            </a:r>
            <a:endParaRPr sz="3600" b="1" u="sng">
              <a:latin typeface="Comic Sans MS"/>
              <a:ea typeface="Comic Sans MS"/>
              <a:cs typeface="Comic Sans MS"/>
              <a:sym typeface="Comic Sans MS"/>
            </a:endParaRPr>
          </a:p>
          <a:p>
            <a:pPr marL="0" lvl="0" indent="0" algn="ctr" rtl="0">
              <a:spcBef>
                <a:spcPts val="0"/>
              </a:spcBef>
              <a:spcAft>
                <a:spcPts val="0"/>
              </a:spcAft>
              <a:buNone/>
            </a:pPr>
            <a:endParaRPr sz="3600">
              <a:latin typeface="Comic Sans MS"/>
              <a:ea typeface="Comic Sans MS"/>
              <a:cs typeface="Comic Sans MS"/>
              <a:sym typeface="Comic Sans MS"/>
            </a:endParaRPr>
          </a:p>
          <a:p>
            <a:pPr marL="0" lvl="0" indent="0" algn="ctr" rtl="0">
              <a:spcBef>
                <a:spcPts val="0"/>
              </a:spcBef>
              <a:spcAft>
                <a:spcPts val="0"/>
              </a:spcAft>
              <a:buNone/>
            </a:pPr>
            <a:r>
              <a:rPr lang="en-GB" sz="3600" u="sng">
                <a:solidFill>
                  <a:schemeClr val="hlink"/>
                </a:solidFill>
                <a:latin typeface="Comic Sans MS"/>
                <a:ea typeface="Comic Sans MS"/>
                <a:cs typeface="Comic Sans MS"/>
                <a:sym typeface="Comic Sans MS"/>
                <a:hlinkClick r:id="rId3"/>
              </a:rPr>
              <a:t>safeguarding@applecroft.herts.sch.uk</a:t>
            </a:r>
            <a:endParaRPr sz="3600">
              <a:latin typeface="Comic Sans MS"/>
              <a:ea typeface="Comic Sans MS"/>
              <a:cs typeface="Comic Sans MS"/>
              <a:sym typeface="Comic Sans MS"/>
            </a:endParaRPr>
          </a:p>
          <a:p>
            <a:pPr marL="0" lvl="0" indent="0" algn="ctr" rtl="0">
              <a:spcBef>
                <a:spcPts val="0"/>
              </a:spcBef>
              <a:spcAft>
                <a:spcPts val="0"/>
              </a:spcAft>
              <a:buNone/>
            </a:pPr>
            <a:endParaRPr sz="3600">
              <a:latin typeface="Comic Sans MS"/>
              <a:ea typeface="Comic Sans MS"/>
              <a:cs typeface="Comic Sans MS"/>
              <a:sym typeface="Comic Sans MS"/>
            </a:endParaRPr>
          </a:p>
          <a:p>
            <a:pPr marL="0" lvl="0" indent="0" algn="ctr" rtl="0">
              <a:spcBef>
                <a:spcPts val="0"/>
              </a:spcBef>
              <a:spcAft>
                <a:spcPts val="0"/>
              </a:spcAft>
              <a:buNone/>
            </a:pPr>
            <a:endParaRPr sz="3600">
              <a:latin typeface="Comic Sans MS"/>
              <a:ea typeface="Comic Sans MS"/>
              <a:cs typeface="Comic Sans MS"/>
              <a:sym typeface="Comic Sans MS"/>
            </a:endParaRPr>
          </a:p>
          <a:p>
            <a:pPr marL="0" lvl="0" indent="0" algn="ctr" rtl="0">
              <a:spcBef>
                <a:spcPts val="0"/>
              </a:spcBef>
              <a:spcAft>
                <a:spcPts val="0"/>
              </a:spcAft>
              <a:buNone/>
            </a:pPr>
            <a:endParaRPr sz="3600">
              <a:latin typeface="Comic Sans MS"/>
              <a:ea typeface="Comic Sans MS"/>
              <a:cs typeface="Comic Sans MS"/>
              <a:sym typeface="Comic Sans MS"/>
            </a:endParaRPr>
          </a:p>
          <a:p>
            <a:pPr marL="0" lvl="0" indent="0" algn="ctr" rtl="0">
              <a:spcBef>
                <a:spcPts val="0"/>
              </a:spcBef>
              <a:spcAft>
                <a:spcPts val="0"/>
              </a:spcAft>
              <a:buNone/>
            </a:pPr>
            <a:endParaRPr sz="3600">
              <a:latin typeface="Comic Sans MS"/>
              <a:ea typeface="Comic Sans MS"/>
              <a:cs typeface="Comic Sans MS"/>
              <a:sym typeface="Comic Sans MS"/>
            </a:endParaRPr>
          </a:p>
          <a:p>
            <a:pPr marL="0" lvl="0" indent="0" algn="ctr" rtl="0">
              <a:spcBef>
                <a:spcPts val="0"/>
              </a:spcBef>
              <a:spcAft>
                <a:spcPts val="0"/>
              </a:spcAft>
              <a:buNone/>
            </a:pPr>
            <a:endParaRPr sz="3600">
              <a:latin typeface="Comic Sans MS"/>
              <a:ea typeface="Comic Sans MS"/>
              <a:cs typeface="Comic Sans MS"/>
              <a:sym typeface="Comic Sans MS"/>
            </a:endParaRPr>
          </a:p>
          <a:p>
            <a:pPr marL="0" lvl="0" indent="0" algn="ctr" rtl="0">
              <a:spcBef>
                <a:spcPts val="0"/>
              </a:spcBef>
              <a:spcAft>
                <a:spcPts val="0"/>
              </a:spcAft>
              <a:buNone/>
            </a:pPr>
            <a:endParaRPr sz="3600">
              <a:latin typeface="Comic Sans MS"/>
              <a:ea typeface="Comic Sans MS"/>
              <a:cs typeface="Comic Sans MS"/>
              <a:sym typeface="Comic Sans MS"/>
            </a:endParaRPr>
          </a:p>
          <a:p>
            <a:pPr marL="0" lvl="0" indent="0" algn="ctr" rtl="0">
              <a:spcBef>
                <a:spcPts val="0"/>
              </a:spcBef>
              <a:spcAft>
                <a:spcPts val="0"/>
              </a:spcAft>
              <a:buNone/>
            </a:pPr>
            <a:endParaRPr sz="3600">
              <a:latin typeface="Comic Sans MS"/>
              <a:ea typeface="Comic Sans MS"/>
              <a:cs typeface="Comic Sans MS"/>
              <a:sym typeface="Comic Sans MS"/>
            </a:endParaRPr>
          </a:p>
          <a:p>
            <a:pPr marL="0" lvl="0" indent="0" algn="ctr" rtl="0">
              <a:spcBef>
                <a:spcPts val="0"/>
              </a:spcBef>
              <a:spcAft>
                <a:spcPts val="0"/>
              </a:spcAft>
              <a:buNone/>
            </a:pPr>
            <a:endParaRPr sz="3600">
              <a:latin typeface="Comic Sans MS"/>
              <a:ea typeface="Comic Sans MS"/>
              <a:cs typeface="Comic Sans MS"/>
              <a:sym typeface="Comic Sans MS"/>
            </a:endParaRPr>
          </a:p>
          <a:p>
            <a:pPr marL="0" lvl="0" indent="0" algn="ctr" rtl="0">
              <a:spcBef>
                <a:spcPts val="0"/>
              </a:spcBef>
              <a:spcAft>
                <a:spcPts val="0"/>
              </a:spcAft>
              <a:buNone/>
            </a:pPr>
            <a:r>
              <a:rPr lang="en-GB" sz="3600">
                <a:latin typeface="Comic Sans MS"/>
                <a:ea typeface="Comic Sans MS"/>
                <a:cs typeface="Comic Sans MS"/>
                <a:sym typeface="Comic Sans MS"/>
              </a:rPr>
              <a:t>Designated Safeguarding Leads - DSLs</a:t>
            </a:r>
            <a:endParaRPr sz="3600">
              <a:latin typeface="Comic Sans MS"/>
              <a:ea typeface="Comic Sans MS"/>
              <a:cs typeface="Comic Sans MS"/>
              <a:sym typeface="Comic Sans MS"/>
            </a:endParaRPr>
          </a:p>
        </p:txBody>
      </p:sp>
      <p:pic>
        <p:nvPicPr>
          <p:cNvPr id="119" name="Google Shape;119;g27ab49fcf8a_4_12"/>
          <p:cNvPicPr preferRelativeResize="0"/>
          <p:nvPr/>
        </p:nvPicPr>
        <p:blipFill>
          <a:blip r:embed="rId4">
            <a:alphaModFix/>
          </a:blip>
          <a:stretch>
            <a:fillRect/>
          </a:stretch>
        </p:blipFill>
        <p:spPr>
          <a:xfrm>
            <a:off x="992989" y="2762453"/>
            <a:ext cx="10206026" cy="2266673"/>
          </a:xfrm>
          <a:prstGeom prst="rect">
            <a:avLst/>
          </a:prstGeom>
          <a:noFill/>
          <a:ln>
            <a:noFill/>
          </a:ln>
        </p:spPr>
      </p:pic>
      <p:pic>
        <p:nvPicPr>
          <p:cNvPr id="120" name="Google Shape;120;g27ab49fcf8a_4_12"/>
          <p:cNvPicPr preferRelativeResize="0"/>
          <p:nvPr/>
        </p:nvPicPr>
        <p:blipFill rotWithShape="1">
          <a:blip r:embed="rId5">
            <a:alphaModFix/>
          </a:blip>
          <a:srcRect/>
          <a:stretch/>
        </p:blipFill>
        <p:spPr>
          <a:xfrm>
            <a:off x="107502" y="104700"/>
            <a:ext cx="980249" cy="98024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5"/>
          <p:cNvSpPr txBox="1">
            <a:spLocks noGrp="1"/>
          </p:cNvSpPr>
          <p:nvPr>
            <p:ph type="subTitle" idx="1"/>
          </p:nvPr>
        </p:nvSpPr>
        <p:spPr>
          <a:xfrm>
            <a:off x="391875" y="286650"/>
            <a:ext cx="11495400" cy="6172200"/>
          </a:xfrm>
          <a:prstGeom prst="rect">
            <a:avLst/>
          </a:prstGeom>
          <a:noFill/>
          <a:ln>
            <a:noFill/>
          </a:ln>
        </p:spPr>
        <p:txBody>
          <a:bodyPr spcFirstLastPara="1" wrap="square" lIns="91425" tIns="45700" rIns="91425" bIns="45700" anchor="t" anchorCtr="0">
            <a:normAutofit fontScale="25000" lnSpcReduction="20000"/>
          </a:bodyPr>
          <a:lstStyle/>
          <a:p>
            <a:pPr marL="0" lvl="0" indent="0" algn="ctr" rtl="0">
              <a:lnSpc>
                <a:spcPct val="90000"/>
              </a:lnSpc>
              <a:spcBef>
                <a:spcPts val="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r>
              <a:rPr lang="en-GB" sz="7200" b="1" u="sng">
                <a:latin typeface="Comic Sans MS"/>
                <a:ea typeface="Comic Sans MS"/>
                <a:cs typeface="Comic Sans MS"/>
                <a:sym typeface="Comic Sans MS"/>
              </a:rPr>
              <a:t>Attendance</a:t>
            </a: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5713"/>
              <a:buNone/>
            </a:pPr>
            <a:endParaRPr sz="28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5293"/>
              <a:buFont typeface="Arial"/>
              <a:buNone/>
            </a:pPr>
            <a:r>
              <a:rPr lang="en-GB" sz="6800" b="1">
                <a:latin typeface="Comic Sans MS"/>
                <a:ea typeface="Comic Sans MS"/>
                <a:cs typeface="Comic Sans MS"/>
                <a:sym typeface="Comic Sans MS"/>
              </a:rPr>
              <a:t>Attendance – 96% or above</a:t>
            </a:r>
            <a:endParaRPr sz="48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4543"/>
              <a:buNone/>
            </a:pPr>
            <a:endParaRPr sz="44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0000"/>
              <a:buNone/>
            </a:pPr>
            <a:endParaRPr sz="40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0000"/>
              <a:buNone/>
            </a:pPr>
            <a:endParaRPr sz="40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0000"/>
              <a:buNone/>
            </a:pPr>
            <a:endParaRPr sz="40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0000"/>
              <a:buNone/>
            </a:pPr>
            <a:endParaRPr sz="40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0000"/>
              <a:buNone/>
            </a:pPr>
            <a:endParaRPr sz="40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0000"/>
              <a:buNone/>
            </a:pPr>
            <a:r>
              <a:rPr lang="en-GB" sz="4800" b="1">
                <a:latin typeface="Comic Sans MS"/>
                <a:ea typeface="Comic Sans MS"/>
                <a:cs typeface="Comic Sans MS"/>
                <a:sym typeface="Comic Sans MS"/>
              </a:rPr>
              <a:t>We won’t authorise holidays during the term. We ask that routine dentist &amp; doctor appointments take place out of the school day whenever possible</a:t>
            </a:r>
            <a:endParaRPr sz="48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5714"/>
              <a:buNone/>
            </a:pPr>
            <a:endParaRPr sz="28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0000"/>
              <a:buNone/>
            </a:pPr>
            <a:r>
              <a:rPr lang="en-GB" sz="4800" b="1">
                <a:latin typeface="Comic Sans MS"/>
                <a:ea typeface="Comic Sans MS"/>
                <a:cs typeface="Comic Sans MS"/>
                <a:sym typeface="Comic Sans MS"/>
              </a:rPr>
              <a:t>We are here to support - contact Jale Apicella (Family Link Support Worker) or your child’s class teacher </a:t>
            </a:r>
            <a:endParaRPr sz="48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p:txBody>
      </p:sp>
      <p:pic>
        <p:nvPicPr>
          <p:cNvPr id="126" name="Google Shape;126;p5"/>
          <p:cNvPicPr preferRelativeResize="0"/>
          <p:nvPr/>
        </p:nvPicPr>
        <p:blipFill rotWithShape="1">
          <a:blip r:embed="rId3">
            <a:alphaModFix/>
          </a:blip>
          <a:srcRect l="7723" t="35363" r="25051" b="8528"/>
          <a:stretch/>
        </p:blipFill>
        <p:spPr>
          <a:xfrm>
            <a:off x="1747375" y="1365725"/>
            <a:ext cx="8575099" cy="4014049"/>
          </a:xfrm>
          <a:prstGeom prst="rect">
            <a:avLst/>
          </a:prstGeom>
          <a:noFill/>
          <a:ln>
            <a:noFill/>
          </a:ln>
        </p:spPr>
      </p:pic>
      <p:pic>
        <p:nvPicPr>
          <p:cNvPr id="127" name="Google Shape;127;p5"/>
          <p:cNvPicPr preferRelativeResize="0"/>
          <p:nvPr/>
        </p:nvPicPr>
        <p:blipFill rotWithShape="1">
          <a:blip r:embed="rId4">
            <a:alphaModFix/>
          </a:blip>
          <a:srcRect/>
          <a:stretch/>
        </p:blipFill>
        <p:spPr>
          <a:xfrm>
            <a:off x="107502" y="104700"/>
            <a:ext cx="980249" cy="98024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g2595b5271e8_0_7"/>
          <p:cNvSpPr txBox="1">
            <a:spLocks noGrp="1"/>
          </p:cNvSpPr>
          <p:nvPr>
            <p:ph type="subTitle" idx="1"/>
          </p:nvPr>
        </p:nvSpPr>
        <p:spPr>
          <a:xfrm>
            <a:off x="391875" y="259275"/>
            <a:ext cx="11495400" cy="6199500"/>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fontScale="70000" lnSpcReduction="20000"/>
          </a:bodyPr>
          <a:lstStyle/>
          <a:p>
            <a:pPr marL="0" lvl="0" indent="0" algn="ctr" rtl="0">
              <a:lnSpc>
                <a:spcPct val="90000"/>
              </a:lnSpc>
              <a:spcBef>
                <a:spcPts val="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r>
              <a:rPr lang="en-GB" sz="7200" b="1" u="sng">
                <a:latin typeface="Comic Sans MS"/>
                <a:ea typeface="Comic Sans MS"/>
                <a:cs typeface="Comic Sans MS"/>
                <a:sym typeface="Comic Sans MS"/>
              </a:rPr>
              <a:t>Punctuality</a:t>
            </a:r>
            <a:endParaRPr sz="7200" b="1" u="sng">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ct val="67207"/>
              <a:buNone/>
            </a:pPr>
            <a:endParaRPr sz="3571"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2808"/>
              <a:buNone/>
            </a:pPr>
            <a:r>
              <a:rPr lang="en-GB" sz="3821" b="1">
                <a:latin typeface="Comic Sans MS"/>
                <a:ea typeface="Comic Sans MS"/>
                <a:cs typeface="Comic Sans MS"/>
                <a:sym typeface="Comic Sans MS"/>
              </a:rPr>
              <a:t>The school day begins at either:</a:t>
            </a:r>
            <a:endParaRPr sz="3821"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2808"/>
              <a:buNone/>
            </a:pPr>
            <a:r>
              <a:rPr lang="en-GB" sz="3821" b="1">
                <a:latin typeface="Comic Sans MS"/>
                <a:ea typeface="Comic Sans MS"/>
                <a:cs typeface="Comic Sans MS"/>
                <a:sym typeface="Comic Sans MS"/>
              </a:rPr>
              <a:t> </a:t>
            </a:r>
            <a:r>
              <a:rPr lang="en-GB" sz="3821" b="1">
                <a:highlight>
                  <a:schemeClr val="lt1"/>
                </a:highlight>
                <a:latin typeface="Comic Sans MS"/>
                <a:ea typeface="Comic Sans MS"/>
                <a:cs typeface="Comic Sans MS"/>
                <a:sym typeface="Comic Sans MS"/>
              </a:rPr>
              <a:t>8:30am / 9am or 12:30am (depending on hours) </a:t>
            </a:r>
            <a:endParaRPr sz="3821" b="1">
              <a:highlight>
                <a:schemeClr val="lt1"/>
              </a:highlight>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2808"/>
              <a:buNone/>
            </a:pPr>
            <a:endParaRPr sz="3821" b="1">
              <a:highlight>
                <a:schemeClr val="lt1"/>
              </a:highlight>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2808"/>
              <a:buNone/>
            </a:pPr>
            <a:r>
              <a:rPr lang="en-GB" sz="3821" b="1">
                <a:highlight>
                  <a:schemeClr val="lt1"/>
                </a:highlight>
                <a:latin typeface="Comic Sans MS"/>
                <a:ea typeface="Comic Sans MS"/>
                <a:cs typeface="Comic Sans MS"/>
                <a:sym typeface="Comic Sans MS"/>
              </a:rPr>
              <a:t>Gates open at 8:30am / 12:30pm </a:t>
            </a:r>
            <a:endParaRPr sz="3400" b="1">
              <a:highlight>
                <a:schemeClr val="lt1"/>
              </a:highlight>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70588"/>
              <a:buNone/>
            </a:pPr>
            <a:endParaRPr sz="3400" b="1">
              <a:highlight>
                <a:schemeClr val="lt1"/>
              </a:highlight>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4497"/>
              <a:buNone/>
            </a:pPr>
            <a:r>
              <a:rPr lang="en-GB" sz="3721">
                <a:latin typeface="Comic Sans MS"/>
                <a:ea typeface="Comic Sans MS"/>
                <a:cs typeface="Comic Sans MS"/>
                <a:sym typeface="Comic Sans MS"/>
              </a:rPr>
              <a:t> </a:t>
            </a:r>
            <a:r>
              <a:rPr lang="en-GB" sz="3721" b="1" u="sng">
                <a:latin typeface="Comic Sans MS"/>
                <a:ea typeface="Comic Sans MS"/>
                <a:cs typeface="Comic Sans MS"/>
                <a:sym typeface="Comic Sans MS"/>
              </a:rPr>
              <a:t>Children don’t like arriving late</a:t>
            </a:r>
            <a:r>
              <a:rPr lang="en-GB" sz="3721" b="1">
                <a:latin typeface="Comic Sans MS"/>
                <a:ea typeface="Comic Sans MS"/>
                <a:cs typeface="Comic Sans MS"/>
                <a:sym typeface="Comic Sans MS"/>
              </a:rPr>
              <a:t> - it’s embarrassing, interrupts the lesson and does not evoke positive emotions in your child - they also miss key messages and learning</a:t>
            </a:r>
            <a:endParaRPr sz="3721"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4497"/>
              <a:buNone/>
            </a:pPr>
            <a:endParaRPr sz="3721"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4496"/>
              <a:buNone/>
            </a:pPr>
            <a:r>
              <a:rPr lang="en-GB" sz="3721" b="1">
                <a:latin typeface="Comic Sans MS"/>
                <a:ea typeface="Comic Sans MS"/>
                <a:cs typeface="Comic Sans MS"/>
                <a:sym typeface="Comic Sans MS"/>
              </a:rPr>
              <a:t>We are here to support - contact Jale Apicella </a:t>
            </a:r>
            <a:endParaRPr sz="3721"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4497"/>
              <a:buNone/>
            </a:pPr>
            <a:r>
              <a:rPr lang="en-GB" sz="3721" b="1">
                <a:latin typeface="Comic Sans MS"/>
                <a:ea typeface="Comic Sans MS"/>
                <a:cs typeface="Comic Sans MS"/>
                <a:sym typeface="Comic Sans MS"/>
              </a:rPr>
              <a:t>(Family Link Support Worker) or your child’s class teacher </a:t>
            </a:r>
            <a:endParaRPr sz="3721" b="1">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p:txBody>
      </p:sp>
      <p:pic>
        <p:nvPicPr>
          <p:cNvPr id="133" name="Google Shape;133;g2595b5271e8_0_7"/>
          <p:cNvPicPr preferRelativeResize="0"/>
          <p:nvPr/>
        </p:nvPicPr>
        <p:blipFill rotWithShape="1">
          <a:blip r:embed="rId3">
            <a:alphaModFix/>
          </a:blip>
          <a:srcRect/>
          <a:stretch/>
        </p:blipFill>
        <p:spPr>
          <a:xfrm>
            <a:off x="107502" y="104700"/>
            <a:ext cx="980249" cy="980249"/>
          </a:xfrm>
          <a:prstGeom prst="rect">
            <a:avLst/>
          </a:prstGeom>
          <a:noFill/>
          <a:ln>
            <a:noFill/>
          </a:ln>
        </p:spPr>
      </p:pic>
      <p:pic>
        <p:nvPicPr>
          <p:cNvPr id="134" name="Google Shape;134;g2595b5271e8_0_7"/>
          <p:cNvPicPr preferRelativeResize="0"/>
          <p:nvPr/>
        </p:nvPicPr>
        <p:blipFill>
          <a:blip r:embed="rId4">
            <a:alphaModFix/>
          </a:blip>
          <a:stretch>
            <a:fillRect/>
          </a:stretch>
        </p:blipFill>
        <p:spPr>
          <a:xfrm>
            <a:off x="10500900" y="104700"/>
            <a:ext cx="1534550" cy="17538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6"/>
          <p:cNvSpPr txBox="1">
            <a:spLocks noGrp="1"/>
          </p:cNvSpPr>
          <p:nvPr>
            <p:ph type="subTitle" idx="1"/>
          </p:nvPr>
        </p:nvSpPr>
        <p:spPr>
          <a:xfrm>
            <a:off x="391875" y="272250"/>
            <a:ext cx="11495400" cy="6339300"/>
          </a:xfrm>
          <a:prstGeom prst="rect">
            <a:avLst/>
          </a:prstGeom>
          <a:noFill/>
          <a:ln>
            <a:noFill/>
          </a:ln>
        </p:spPr>
        <p:txBody>
          <a:bodyPr spcFirstLastPara="1" wrap="square" lIns="91425" tIns="45700" rIns="91425" bIns="45700" anchor="t" anchorCtr="0">
            <a:normAutofit fontScale="92500" lnSpcReduction="20000"/>
          </a:bodyPr>
          <a:lstStyle/>
          <a:p>
            <a:pPr marL="0" lvl="0" indent="0" algn="ctr" rtl="0">
              <a:lnSpc>
                <a:spcPct val="90000"/>
              </a:lnSpc>
              <a:spcBef>
                <a:spcPts val="1000"/>
              </a:spcBef>
              <a:spcAft>
                <a:spcPts val="0"/>
              </a:spcAft>
              <a:buClr>
                <a:schemeClr val="dk1"/>
              </a:buClr>
              <a:buSzPct val="100000"/>
              <a:buNone/>
            </a:pPr>
            <a:r>
              <a:rPr lang="en-GB" b="1" u="sng">
                <a:latin typeface="Comic Sans MS"/>
                <a:ea typeface="Comic Sans MS"/>
                <a:cs typeface="Comic Sans MS"/>
                <a:sym typeface="Comic Sans MS"/>
              </a:rPr>
              <a:t>School Uniform</a:t>
            </a:r>
            <a:endParaRPr/>
          </a:p>
          <a:p>
            <a:pPr marL="0" lvl="0" indent="0" algn="ctr" rtl="0">
              <a:lnSpc>
                <a:spcPct val="90000"/>
              </a:lnSpc>
              <a:spcBef>
                <a:spcPts val="1000"/>
              </a:spcBef>
              <a:spcAft>
                <a:spcPts val="0"/>
              </a:spcAft>
              <a:buClr>
                <a:schemeClr val="dk1"/>
              </a:buClr>
              <a:buSzPct val="282352"/>
              <a:buNone/>
            </a:pPr>
            <a:endParaRPr sz="850" b="1" u="sng">
              <a:latin typeface="Comic Sans MS"/>
              <a:ea typeface="Comic Sans MS"/>
              <a:cs typeface="Comic Sans MS"/>
              <a:sym typeface="Comic Sans MS"/>
            </a:endParaRPr>
          </a:p>
          <a:p>
            <a:pPr marL="0" lvl="0" indent="0" algn="ctr" rtl="0">
              <a:spcBef>
                <a:spcPts val="1000"/>
              </a:spcBef>
              <a:spcAft>
                <a:spcPts val="0"/>
              </a:spcAft>
              <a:buClr>
                <a:schemeClr val="dk1"/>
              </a:buClr>
              <a:buSzPct val="57894"/>
              <a:buNone/>
            </a:pPr>
            <a:r>
              <a:rPr lang="en-GB" sz="1900" b="1">
                <a:latin typeface="Comic Sans MS"/>
                <a:ea typeface="Comic Sans MS"/>
                <a:cs typeface="Comic Sans MS"/>
                <a:sym typeface="Comic Sans MS"/>
              </a:rPr>
              <a:t>There is no school uniform expectations in nursery however, we do recommend that you consider purchasing the school polo shirts (with or without the logo) </a:t>
            </a:r>
            <a:endParaRPr sz="1900" b="1">
              <a:latin typeface="Comic Sans MS"/>
              <a:ea typeface="Comic Sans MS"/>
              <a:cs typeface="Comic Sans MS"/>
              <a:sym typeface="Comic Sans MS"/>
            </a:endParaRPr>
          </a:p>
          <a:p>
            <a:pPr marL="0" lvl="0" indent="0" algn="ctr" rtl="0">
              <a:spcBef>
                <a:spcPts val="1000"/>
              </a:spcBef>
              <a:spcAft>
                <a:spcPts val="0"/>
              </a:spcAft>
              <a:buClr>
                <a:schemeClr val="dk1"/>
              </a:buClr>
              <a:buSzPct val="57894"/>
              <a:buFont typeface="Arial"/>
              <a:buNone/>
            </a:pPr>
            <a:endParaRPr sz="19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228571"/>
              <a:buNone/>
            </a:pPr>
            <a:r>
              <a:rPr lang="en-GB" b="1">
                <a:latin typeface="Comic Sans MS"/>
                <a:ea typeface="Comic Sans MS"/>
                <a:cs typeface="Comic Sans MS"/>
                <a:sym typeface="Comic Sans MS"/>
              </a:rPr>
              <a:t>Information about our uniform is available on the </a:t>
            </a:r>
            <a:r>
              <a:rPr lang="en-GB" b="1" u="sng">
                <a:solidFill>
                  <a:schemeClr val="hlink"/>
                </a:solidFill>
                <a:latin typeface="Comic Sans MS"/>
                <a:ea typeface="Comic Sans MS"/>
                <a:cs typeface="Comic Sans MS"/>
                <a:sym typeface="Comic Sans MS"/>
                <a:hlinkClick r:id="rId3"/>
              </a:rPr>
              <a:t>school website</a:t>
            </a:r>
            <a:endParaRPr sz="105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b="1">
                <a:latin typeface="Comic Sans MS"/>
                <a:ea typeface="Comic Sans MS"/>
                <a:cs typeface="Comic Sans MS"/>
                <a:sym typeface="Comic Sans MS"/>
              </a:rPr>
              <a:t>School colours </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b="1">
                <a:latin typeface="Comic Sans MS"/>
                <a:ea typeface="Comic Sans MS"/>
                <a:cs typeface="Comic Sans MS"/>
                <a:sym typeface="Comic Sans MS"/>
              </a:rPr>
              <a:t>School logo </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10000"/>
              <a:buNone/>
            </a:pPr>
            <a:endParaRPr sz="10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7894"/>
              <a:buNone/>
            </a:pPr>
            <a:r>
              <a:rPr lang="en-GB" sz="1900" b="1">
                <a:latin typeface="Comic Sans MS"/>
                <a:ea typeface="Comic Sans MS"/>
                <a:cs typeface="Comic Sans MS"/>
                <a:sym typeface="Comic Sans MS"/>
              </a:rPr>
              <a:t>White or red polo shirts (red only for children in EYFS) </a:t>
            </a:r>
            <a:endParaRPr sz="19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7894"/>
              <a:buNone/>
            </a:pPr>
            <a:endParaRPr sz="19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7894"/>
              <a:buNone/>
            </a:pPr>
            <a:endParaRPr sz="19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7894"/>
              <a:buNone/>
            </a:pPr>
            <a:endParaRPr sz="19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7894"/>
              <a:buNone/>
            </a:pPr>
            <a:r>
              <a:rPr lang="en-GB" sz="1900" b="1">
                <a:latin typeface="Comic Sans MS"/>
                <a:ea typeface="Comic Sans MS"/>
                <a:cs typeface="Comic Sans MS"/>
                <a:sym typeface="Comic Sans MS"/>
              </a:rPr>
              <a:t>Sturdy shoes or trainers with velcro </a:t>
            </a:r>
            <a:endParaRPr sz="19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7894"/>
              <a:buNone/>
            </a:pPr>
            <a:r>
              <a:rPr lang="en-GB" sz="1900" b="1">
                <a:latin typeface="Comic Sans MS"/>
                <a:ea typeface="Comic Sans MS"/>
                <a:cs typeface="Comic Sans MS"/>
                <a:sym typeface="Comic Sans MS"/>
              </a:rPr>
              <a:t>(sandals/crocs/boots/flip-flops/open-toed shoes are not permitted)</a:t>
            </a:r>
            <a:endParaRPr sz="19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7894"/>
              <a:buNone/>
            </a:pPr>
            <a:endParaRPr sz="1900" b="1">
              <a:latin typeface="Comic Sans MS"/>
              <a:ea typeface="Comic Sans MS"/>
              <a:cs typeface="Comic Sans MS"/>
              <a:sym typeface="Comic Sans MS"/>
            </a:endParaRPr>
          </a:p>
          <a:p>
            <a:pPr marL="0" lvl="0" indent="0" algn="ctr" rtl="0">
              <a:spcBef>
                <a:spcPts val="1000"/>
              </a:spcBef>
              <a:spcAft>
                <a:spcPts val="0"/>
              </a:spcAft>
              <a:buClr>
                <a:schemeClr val="dk1"/>
              </a:buClr>
              <a:buSzPct val="217785"/>
              <a:buFont typeface="Arial"/>
              <a:buNone/>
            </a:pPr>
            <a:r>
              <a:rPr lang="en-GB" b="1">
                <a:highlight>
                  <a:schemeClr val="lt1"/>
                </a:highlight>
                <a:latin typeface="Comic Sans MS"/>
                <a:ea typeface="Comic Sans MS"/>
                <a:cs typeface="Comic Sans MS"/>
                <a:sym typeface="Comic Sans MS"/>
              </a:rPr>
              <a:t>PE </a:t>
            </a:r>
            <a:endParaRPr sz="1102" b="1">
              <a:highlight>
                <a:schemeClr val="lt1"/>
              </a:highlight>
              <a:latin typeface="Comic Sans MS"/>
              <a:ea typeface="Comic Sans MS"/>
              <a:cs typeface="Comic Sans MS"/>
              <a:sym typeface="Comic Sans MS"/>
            </a:endParaRPr>
          </a:p>
          <a:p>
            <a:pPr marL="0" lvl="0" indent="0" algn="ctr" rtl="0">
              <a:spcBef>
                <a:spcPts val="1000"/>
              </a:spcBef>
              <a:spcAft>
                <a:spcPts val="0"/>
              </a:spcAft>
              <a:buClr>
                <a:schemeClr val="dk1"/>
              </a:buClr>
              <a:buSzPct val="126315"/>
              <a:buFont typeface="Arial"/>
              <a:buNone/>
            </a:pPr>
            <a:r>
              <a:rPr lang="en-GB">
                <a:highlight>
                  <a:schemeClr val="lt1"/>
                </a:highlight>
                <a:latin typeface="Comic Sans MS"/>
                <a:ea typeface="Comic Sans MS"/>
                <a:cs typeface="Comic Sans MS"/>
                <a:sym typeface="Comic Sans MS"/>
              </a:rPr>
              <a:t>There is no set uniform for PE but please ensure children are dressed in suitable clothing/footwear on their PE days - Tuesday &amp; Friday</a:t>
            </a:r>
            <a:endParaRPr sz="1900" b="1">
              <a:highlight>
                <a:schemeClr val="lt1"/>
              </a:highlight>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7894"/>
              <a:buNone/>
            </a:pPr>
            <a:endParaRPr sz="1900" b="1">
              <a:latin typeface="Comic Sans MS"/>
              <a:ea typeface="Comic Sans MS"/>
              <a:cs typeface="Comic Sans MS"/>
              <a:sym typeface="Comic Sans MS"/>
            </a:endParaRPr>
          </a:p>
        </p:txBody>
      </p:sp>
      <p:pic>
        <p:nvPicPr>
          <p:cNvPr id="140" name="Google Shape;140;p6"/>
          <p:cNvPicPr preferRelativeResize="0"/>
          <p:nvPr/>
        </p:nvPicPr>
        <p:blipFill rotWithShape="1">
          <a:blip r:embed="rId4">
            <a:alphaModFix/>
          </a:blip>
          <a:srcRect/>
          <a:stretch/>
        </p:blipFill>
        <p:spPr>
          <a:xfrm>
            <a:off x="76975" y="0"/>
            <a:ext cx="773301" cy="773301"/>
          </a:xfrm>
          <a:prstGeom prst="rect">
            <a:avLst/>
          </a:prstGeom>
          <a:noFill/>
          <a:ln>
            <a:noFill/>
          </a:ln>
        </p:spPr>
      </p:pic>
      <p:pic>
        <p:nvPicPr>
          <p:cNvPr id="141" name="Google Shape;141;p6"/>
          <p:cNvPicPr preferRelativeResize="0"/>
          <p:nvPr/>
        </p:nvPicPr>
        <p:blipFill rotWithShape="1">
          <a:blip r:embed="rId5">
            <a:alphaModFix/>
          </a:blip>
          <a:srcRect/>
          <a:stretch/>
        </p:blipFill>
        <p:spPr>
          <a:xfrm>
            <a:off x="7213125" y="1965125"/>
            <a:ext cx="381000" cy="381000"/>
          </a:xfrm>
          <a:prstGeom prst="rect">
            <a:avLst/>
          </a:prstGeom>
          <a:noFill/>
          <a:ln>
            <a:noFill/>
          </a:ln>
        </p:spPr>
      </p:pic>
      <p:pic>
        <p:nvPicPr>
          <p:cNvPr id="142" name="Google Shape;142;p6"/>
          <p:cNvPicPr preferRelativeResize="0"/>
          <p:nvPr/>
        </p:nvPicPr>
        <p:blipFill rotWithShape="1">
          <a:blip r:embed="rId6">
            <a:alphaModFix/>
          </a:blip>
          <a:srcRect/>
          <a:stretch/>
        </p:blipFill>
        <p:spPr>
          <a:xfrm>
            <a:off x="7213125" y="2346125"/>
            <a:ext cx="381000" cy="381000"/>
          </a:xfrm>
          <a:prstGeom prst="rect">
            <a:avLst/>
          </a:prstGeom>
          <a:noFill/>
          <a:ln>
            <a:noFill/>
          </a:ln>
        </p:spPr>
      </p:pic>
      <p:pic>
        <p:nvPicPr>
          <p:cNvPr id="143" name="Google Shape;143;p6"/>
          <p:cNvPicPr preferRelativeResize="0"/>
          <p:nvPr/>
        </p:nvPicPr>
        <p:blipFill rotWithShape="1">
          <a:blip r:embed="rId7">
            <a:alphaModFix/>
          </a:blip>
          <a:srcRect/>
          <a:stretch/>
        </p:blipFill>
        <p:spPr>
          <a:xfrm>
            <a:off x="4861850" y="3302350"/>
            <a:ext cx="3095050" cy="9239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g27a8938140d_0_20"/>
          <p:cNvSpPr txBox="1">
            <a:spLocks noGrp="1"/>
          </p:cNvSpPr>
          <p:nvPr>
            <p:ph type="subTitle" idx="1"/>
          </p:nvPr>
        </p:nvSpPr>
        <p:spPr>
          <a:xfrm>
            <a:off x="348300" y="194625"/>
            <a:ext cx="11495400" cy="6121800"/>
          </a:xfrm>
          <a:prstGeom prst="rect">
            <a:avLst/>
          </a:prstGeom>
          <a:noFill/>
          <a:ln>
            <a:noFill/>
          </a:ln>
        </p:spPr>
        <p:txBody>
          <a:bodyPr spcFirstLastPara="1" wrap="square" lIns="91425" tIns="45700" rIns="91425" bIns="45700" anchor="t" anchorCtr="0">
            <a:normAutofit lnSpcReduction="10000"/>
          </a:bodyPr>
          <a:lstStyle/>
          <a:p>
            <a:pPr marL="0" lvl="0" indent="0" algn="ctr" rtl="0">
              <a:lnSpc>
                <a:spcPct val="90000"/>
              </a:lnSpc>
              <a:spcBef>
                <a:spcPts val="1000"/>
              </a:spcBef>
              <a:spcAft>
                <a:spcPts val="0"/>
              </a:spcAft>
              <a:buClr>
                <a:schemeClr val="dk1"/>
              </a:buClr>
              <a:buSzPts val="2400"/>
              <a:buNone/>
            </a:pPr>
            <a:endParaRPr sz="85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Other Important Information</a:t>
            </a:r>
            <a:endParaRPr b="1" u="sng">
              <a:latin typeface="Comic Sans MS"/>
              <a:ea typeface="Comic Sans MS"/>
              <a:cs typeface="Comic Sans MS"/>
              <a:sym typeface="Comic Sans MS"/>
            </a:endParaRPr>
          </a:p>
          <a:p>
            <a:pPr marL="457200" lvl="0" indent="-349250" algn="ctr" rtl="0">
              <a:lnSpc>
                <a:spcPct val="90000"/>
              </a:lnSpc>
              <a:spcBef>
                <a:spcPts val="1000"/>
              </a:spcBef>
              <a:spcAft>
                <a:spcPts val="0"/>
              </a:spcAft>
              <a:buSzPts val="1900"/>
              <a:buFont typeface="Comic Sans MS"/>
              <a:buChar char="-"/>
            </a:pPr>
            <a:r>
              <a:rPr lang="en-GB" sz="1900" b="1">
                <a:latin typeface="Comic Sans MS"/>
                <a:ea typeface="Comic Sans MS"/>
                <a:cs typeface="Comic Sans MS"/>
                <a:sym typeface="Comic Sans MS"/>
              </a:rPr>
              <a:t>Long hair should always be tied back when at school </a:t>
            </a:r>
            <a:endParaRPr sz="1900" b="1">
              <a:latin typeface="Comic Sans MS"/>
              <a:ea typeface="Comic Sans MS"/>
              <a:cs typeface="Comic Sans MS"/>
              <a:sym typeface="Comic Sans MS"/>
            </a:endParaRPr>
          </a:p>
          <a:p>
            <a:pPr marL="457200" lvl="0" indent="0" algn="ctr" rtl="0">
              <a:lnSpc>
                <a:spcPct val="90000"/>
              </a:lnSpc>
              <a:spcBef>
                <a:spcPts val="1000"/>
              </a:spcBef>
              <a:spcAft>
                <a:spcPts val="0"/>
              </a:spcAft>
              <a:buSzPts val="2400"/>
              <a:buNone/>
            </a:pPr>
            <a:endParaRPr sz="800" b="1">
              <a:latin typeface="Comic Sans MS"/>
              <a:ea typeface="Comic Sans MS"/>
              <a:cs typeface="Comic Sans MS"/>
              <a:sym typeface="Comic Sans MS"/>
            </a:endParaRPr>
          </a:p>
          <a:p>
            <a:pPr marL="457200" lvl="0" indent="-349250" algn="ctr" rtl="0">
              <a:lnSpc>
                <a:spcPct val="90000"/>
              </a:lnSpc>
              <a:spcBef>
                <a:spcPts val="1000"/>
              </a:spcBef>
              <a:spcAft>
                <a:spcPts val="0"/>
              </a:spcAft>
              <a:buSzPts val="1900"/>
              <a:buFont typeface="Comic Sans MS"/>
              <a:buChar char="-"/>
            </a:pPr>
            <a:r>
              <a:rPr lang="en-GB" sz="1900" b="1">
                <a:latin typeface="Comic Sans MS"/>
                <a:ea typeface="Comic Sans MS"/>
                <a:cs typeface="Comic Sans MS"/>
                <a:sym typeface="Comic Sans MS"/>
              </a:rPr>
              <a:t>Simple, hair accessories only e.g. clips, Alice bands, hair ties (no large bows please)</a:t>
            </a:r>
            <a:endParaRPr sz="1900" b="1">
              <a:latin typeface="Comic Sans MS"/>
              <a:ea typeface="Comic Sans MS"/>
              <a:cs typeface="Comic Sans MS"/>
              <a:sym typeface="Comic Sans MS"/>
            </a:endParaRPr>
          </a:p>
          <a:p>
            <a:pPr marL="457200" lvl="0" indent="0" algn="ctr" rtl="0">
              <a:lnSpc>
                <a:spcPct val="90000"/>
              </a:lnSpc>
              <a:spcBef>
                <a:spcPts val="1000"/>
              </a:spcBef>
              <a:spcAft>
                <a:spcPts val="0"/>
              </a:spcAft>
              <a:buSzPts val="2400"/>
              <a:buNone/>
            </a:pPr>
            <a:endParaRPr sz="800" b="1">
              <a:latin typeface="Comic Sans MS"/>
              <a:ea typeface="Comic Sans MS"/>
              <a:cs typeface="Comic Sans MS"/>
              <a:sym typeface="Comic Sans MS"/>
            </a:endParaRPr>
          </a:p>
          <a:p>
            <a:pPr marL="457200" lvl="0" indent="-349250" algn="ctr" rtl="0">
              <a:lnSpc>
                <a:spcPct val="90000"/>
              </a:lnSpc>
              <a:spcBef>
                <a:spcPts val="1000"/>
              </a:spcBef>
              <a:spcAft>
                <a:spcPts val="0"/>
              </a:spcAft>
              <a:buSzPts val="1900"/>
              <a:buFont typeface="Comic Sans MS"/>
              <a:buChar char="-"/>
            </a:pPr>
            <a:r>
              <a:rPr lang="en-GB" sz="1900" b="1">
                <a:latin typeface="Comic Sans MS"/>
                <a:ea typeface="Comic Sans MS"/>
                <a:cs typeface="Comic Sans MS"/>
                <a:sym typeface="Comic Sans MS"/>
              </a:rPr>
              <a:t>Stud earrings only (must come out on PE days or be covered)</a:t>
            </a:r>
            <a:endParaRPr sz="1900" b="1">
              <a:latin typeface="Comic Sans MS"/>
              <a:ea typeface="Comic Sans MS"/>
              <a:cs typeface="Comic Sans MS"/>
              <a:sym typeface="Comic Sans MS"/>
            </a:endParaRPr>
          </a:p>
          <a:p>
            <a:pPr marL="457200" lvl="0" indent="0" algn="ctr" rtl="0">
              <a:lnSpc>
                <a:spcPct val="90000"/>
              </a:lnSpc>
              <a:spcBef>
                <a:spcPts val="1000"/>
              </a:spcBef>
              <a:spcAft>
                <a:spcPts val="0"/>
              </a:spcAft>
              <a:buSzPts val="2400"/>
              <a:buNone/>
            </a:pPr>
            <a:endParaRPr sz="800" b="1">
              <a:latin typeface="Comic Sans MS"/>
              <a:ea typeface="Comic Sans MS"/>
              <a:cs typeface="Comic Sans MS"/>
              <a:sym typeface="Comic Sans MS"/>
            </a:endParaRPr>
          </a:p>
          <a:p>
            <a:pPr marL="457200" lvl="0" indent="-349250" algn="ctr" rtl="0">
              <a:lnSpc>
                <a:spcPct val="90000"/>
              </a:lnSpc>
              <a:spcBef>
                <a:spcPts val="1000"/>
              </a:spcBef>
              <a:spcAft>
                <a:spcPts val="0"/>
              </a:spcAft>
              <a:buSzPts val="1900"/>
              <a:buFont typeface="Comic Sans MS"/>
              <a:buChar char="-"/>
            </a:pPr>
            <a:r>
              <a:rPr lang="en-GB" sz="1900" b="1">
                <a:latin typeface="Comic Sans MS"/>
                <a:ea typeface="Comic Sans MS"/>
                <a:cs typeface="Comic Sans MS"/>
                <a:sym typeface="Comic Sans MS"/>
              </a:rPr>
              <a:t>No nail varnish or motifs in hair</a:t>
            </a:r>
            <a:endParaRPr sz="1900" b="1">
              <a:latin typeface="Comic Sans MS"/>
              <a:ea typeface="Comic Sans MS"/>
              <a:cs typeface="Comic Sans MS"/>
              <a:sym typeface="Comic Sans MS"/>
            </a:endParaRPr>
          </a:p>
          <a:p>
            <a:pPr marL="457200" lvl="0" indent="0" algn="ctr" rtl="0">
              <a:lnSpc>
                <a:spcPct val="90000"/>
              </a:lnSpc>
              <a:spcBef>
                <a:spcPts val="1000"/>
              </a:spcBef>
              <a:spcAft>
                <a:spcPts val="0"/>
              </a:spcAft>
              <a:buSzPts val="2400"/>
              <a:buNone/>
            </a:pPr>
            <a:endParaRPr sz="800" b="1">
              <a:latin typeface="Comic Sans MS"/>
              <a:ea typeface="Comic Sans MS"/>
              <a:cs typeface="Comic Sans MS"/>
              <a:sym typeface="Comic Sans MS"/>
            </a:endParaRPr>
          </a:p>
          <a:p>
            <a:pPr marL="457200" lvl="0" indent="-349250" algn="ctr" rtl="0">
              <a:lnSpc>
                <a:spcPct val="90000"/>
              </a:lnSpc>
              <a:spcBef>
                <a:spcPts val="1000"/>
              </a:spcBef>
              <a:spcAft>
                <a:spcPts val="0"/>
              </a:spcAft>
              <a:buSzPts val="1900"/>
              <a:buFont typeface="Comic Sans MS"/>
              <a:buChar char="-"/>
            </a:pPr>
            <a:r>
              <a:rPr lang="en-GB" sz="1900" b="1">
                <a:latin typeface="Comic Sans MS"/>
                <a:ea typeface="Comic Sans MS"/>
                <a:cs typeface="Comic Sans MS"/>
                <a:sym typeface="Comic Sans MS"/>
              </a:rPr>
              <a:t>Sturdy school shoes - not boots/flip-flops/open-toed shoes/crocs/sandals</a:t>
            </a:r>
            <a:endParaRPr sz="1900" b="1">
              <a:latin typeface="Comic Sans MS"/>
              <a:ea typeface="Comic Sans MS"/>
              <a:cs typeface="Comic Sans MS"/>
              <a:sym typeface="Comic Sans MS"/>
            </a:endParaRPr>
          </a:p>
          <a:p>
            <a:pPr marL="457200" lvl="0" indent="0" algn="ctr" rtl="0">
              <a:lnSpc>
                <a:spcPct val="90000"/>
              </a:lnSpc>
              <a:spcBef>
                <a:spcPts val="1000"/>
              </a:spcBef>
              <a:spcAft>
                <a:spcPts val="0"/>
              </a:spcAft>
              <a:buSzPts val="2400"/>
              <a:buNone/>
            </a:pPr>
            <a:endParaRPr sz="800" b="1">
              <a:latin typeface="Comic Sans MS"/>
              <a:ea typeface="Comic Sans MS"/>
              <a:cs typeface="Comic Sans MS"/>
              <a:sym typeface="Comic Sans MS"/>
            </a:endParaRPr>
          </a:p>
          <a:p>
            <a:pPr marL="457200" lvl="0" indent="-349250" algn="ctr" rtl="0">
              <a:lnSpc>
                <a:spcPct val="90000"/>
              </a:lnSpc>
              <a:spcBef>
                <a:spcPts val="1000"/>
              </a:spcBef>
              <a:spcAft>
                <a:spcPts val="0"/>
              </a:spcAft>
              <a:buSzPts val="1900"/>
              <a:buFont typeface="Comic Sans MS"/>
              <a:buChar char="-"/>
            </a:pPr>
            <a:r>
              <a:rPr lang="en-GB" sz="1900" b="1">
                <a:latin typeface="Comic Sans MS"/>
                <a:ea typeface="Comic Sans MS"/>
                <a:cs typeface="Comic Sans MS"/>
                <a:sym typeface="Comic Sans MS"/>
              </a:rPr>
              <a:t>Wellies</a:t>
            </a:r>
            <a:endParaRPr sz="1900" b="1">
              <a:latin typeface="Comic Sans MS"/>
              <a:ea typeface="Comic Sans MS"/>
              <a:cs typeface="Comic Sans MS"/>
              <a:sym typeface="Comic Sans MS"/>
            </a:endParaRPr>
          </a:p>
          <a:p>
            <a:pPr marL="457200" lvl="0" indent="0" algn="ctr" rtl="0">
              <a:lnSpc>
                <a:spcPct val="90000"/>
              </a:lnSpc>
              <a:spcBef>
                <a:spcPts val="1000"/>
              </a:spcBef>
              <a:spcAft>
                <a:spcPts val="0"/>
              </a:spcAft>
              <a:buSzPts val="2400"/>
              <a:buNone/>
            </a:pPr>
            <a:endParaRPr sz="800" b="1">
              <a:latin typeface="Comic Sans MS"/>
              <a:ea typeface="Comic Sans MS"/>
              <a:cs typeface="Comic Sans MS"/>
              <a:sym typeface="Comic Sans MS"/>
            </a:endParaRPr>
          </a:p>
          <a:p>
            <a:pPr marL="457200" lvl="0" indent="-349250" algn="ctr" rtl="0">
              <a:lnSpc>
                <a:spcPct val="90000"/>
              </a:lnSpc>
              <a:spcBef>
                <a:spcPts val="1000"/>
              </a:spcBef>
              <a:spcAft>
                <a:spcPts val="0"/>
              </a:spcAft>
              <a:buSzPts val="1900"/>
              <a:buFont typeface="Comic Sans MS"/>
              <a:buChar char="-"/>
            </a:pPr>
            <a:r>
              <a:rPr lang="en-GB" sz="1900" b="1">
                <a:latin typeface="Comic Sans MS"/>
                <a:ea typeface="Comic Sans MS"/>
                <a:cs typeface="Comic Sans MS"/>
                <a:sym typeface="Comic Sans MS"/>
              </a:rPr>
              <a:t>Small rucksack containing a named, change of clothes </a:t>
            </a:r>
            <a:endParaRPr sz="1900" b="1">
              <a:latin typeface="Comic Sans MS"/>
              <a:ea typeface="Comic Sans MS"/>
              <a:cs typeface="Comic Sans MS"/>
              <a:sym typeface="Comic Sans MS"/>
            </a:endParaRPr>
          </a:p>
          <a:p>
            <a:pPr marL="457200" lvl="0" indent="0" algn="ctr" rtl="0">
              <a:lnSpc>
                <a:spcPct val="90000"/>
              </a:lnSpc>
              <a:spcBef>
                <a:spcPts val="1000"/>
              </a:spcBef>
              <a:spcAft>
                <a:spcPts val="0"/>
              </a:spcAft>
              <a:buSzPts val="2400"/>
              <a:buNone/>
            </a:pPr>
            <a:endParaRPr sz="800" b="1">
              <a:latin typeface="Comic Sans MS"/>
              <a:ea typeface="Comic Sans MS"/>
              <a:cs typeface="Comic Sans MS"/>
              <a:sym typeface="Comic Sans MS"/>
            </a:endParaRPr>
          </a:p>
          <a:p>
            <a:pPr marL="457200" lvl="0" indent="-349250" algn="ctr" rtl="0">
              <a:lnSpc>
                <a:spcPct val="90000"/>
              </a:lnSpc>
              <a:spcBef>
                <a:spcPts val="1000"/>
              </a:spcBef>
              <a:spcAft>
                <a:spcPts val="0"/>
              </a:spcAft>
              <a:buSzPts val="1900"/>
              <a:buFont typeface="Comic Sans MS"/>
              <a:buChar char="-"/>
            </a:pPr>
            <a:r>
              <a:rPr lang="en-GB" sz="1900" b="1">
                <a:latin typeface="Comic Sans MS"/>
                <a:ea typeface="Comic Sans MS"/>
                <a:cs typeface="Comic Sans MS"/>
                <a:sym typeface="Comic Sans MS"/>
              </a:rPr>
              <a:t>Refillable water bottle</a:t>
            </a:r>
            <a:endParaRPr sz="1900" b="1">
              <a:latin typeface="Comic Sans MS"/>
              <a:ea typeface="Comic Sans MS"/>
              <a:cs typeface="Comic Sans MS"/>
              <a:sym typeface="Comic Sans MS"/>
            </a:endParaRPr>
          </a:p>
          <a:p>
            <a:pPr marL="457200" lvl="0" indent="0" algn="ctr" rtl="0">
              <a:lnSpc>
                <a:spcPct val="90000"/>
              </a:lnSpc>
              <a:spcBef>
                <a:spcPts val="1000"/>
              </a:spcBef>
              <a:spcAft>
                <a:spcPts val="0"/>
              </a:spcAft>
              <a:buNone/>
            </a:pPr>
            <a:endParaRPr sz="1900" b="1">
              <a:latin typeface="Comic Sans MS"/>
              <a:ea typeface="Comic Sans MS"/>
              <a:cs typeface="Comic Sans MS"/>
              <a:sym typeface="Comic Sans MS"/>
            </a:endParaRPr>
          </a:p>
          <a:p>
            <a:pPr marL="457200" lvl="0" indent="-349250" algn="ctr" rtl="0">
              <a:lnSpc>
                <a:spcPct val="90000"/>
              </a:lnSpc>
              <a:spcBef>
                <a:spcPts val="1000"/>
              </a:spcBef>
              <a:spcAft>
                <a:spcPts val="0"/>
              </a:spcAft>
              <a:buSzPts val="1900"/>
              <a:buFont typeface="Comic Sans MS"/>
              <a:buChar char="-"/>
            </a:pPr>
            <a:r>
              <a:rPr lang="en-GB" sz="1900" b="1">
                <a:latin typeface="Comic Sans MS"/>
                <a:ea typeface="Comic Sans MS"/>
                <a:cs typeface="Comic Sans MS"/>
                <a:sym typeface="Comic Sans MS"/>
              </a:rPr>
              <a:t>School provide snacks - we are a NUT-FREE school</a:t>
            </a:r>
            <a:endParaRPr sz="1900" b="1">
              <a:latin typeface="Comic Sans MS"/>
              <a:ea typeface="Comic Sans MS"/>
              <a:cs typeface="Comic Sans MS"/>
              <a:sym typeface="Comic Sans MS"/>
            </a:endParaRPr>
          </a:p>
        </p:txBody>
      </p:sp>
      <p:pic>
        <p:nvPicPr>
          <p:cNvPr id="149" name="Google Shape;149;g27a8938140d_0_20"/>
          <p:cNvPicPr preferRelativeResize="0"/>
          <p:nvPr/>
        </p:nvPicPr>
        <p:blipFill rotWithShape="1">
          <a:blip r:embed="rId3">
            <a:alphaModFix/>
          </a:blip>
          <a:srcRect/>
          <a:stretch/>
        </p:blipFill>
        <p:spPr>
          <a:xfrm>
            <a:off x="107502" y="104700"/>
            <a:ext cx="980249" cy="980249"/>
          </a:xfrm>
          <a:prstGeom prst="rect">
            <a:avLst/>
          </a:prstGeom>
          <a:noFill/>
          <a:ln>
            <a:noFill/>
          </a:ln>
        </p:spPr>
      </p:pic>
      <p:pic>
        <p:nvPicPr>
          <p:cNvPr id="150" name="Google Shape;150;g27a8938140d_0_20"/>
          <p:cNvPicPr preferRelativeResize="0"/>
          <p:nvPr/>
        </p:nvPicPr>
        <p:blipFill rotWithShape="1">
          <a:blip r:embed="rId4">
            <a:alphaModFix/>
          </a:blip>
          <a:srcRect/>
          <a:stretch/>
        </p:blipFill>
        <p:spPr>
          <a:xfrm>
            <a:off x="9609176" y="5263575"/>
            <a:ext cx="2321275" cy="10528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2"/>
          <p:cNvSpPr txBox="1">
            <a:spLocks noGrp="1"/>
          </p:cNvSpPr>
          <p:nvPr>
            <p:ph type="subTitle" idx="1"/>
          </p:nvPr>
        </p:nvSpPr>
        <p:spPr>
          <a:xfrm>
            <a:off x="391886" y="478971"/>
            <a:ext cx="11495400" cy="5979900"/>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100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6464"/>
              <a:buNone/>
            </a:pPr>
            <a:r>
              <a:rPr lang="en-GB" sz="2775" b="1" u="sng">
                <a:latin typeface="Comic Sans MS"/>
                <a:ea typeface="Comic Sans MS"/>
                <a:cs typeface="Comic Sans MS"/>
                <a:sym typeface="Comic Sans MS"/>
              </a:rPr>
              <a:t>Behaviour and Discipline</a:t>
            </a:r>
            <a:endParaRPr sz="2775"/>
          </a:p>
          <a:p>
            <a:pPr marL="0" lvl="0" indent="0" algn="ctr" rtl="0">
              <a:lnSpc>
                <a:spcPct val="90000"/>
              </a:lnSpc>
              <a:spcBef>
                <a:spcPts val="1000"/>
              </a:spcBef>
              <a:spcAft>
                <a:spcPts val="0"/>
              </a:spcAft>
              <a:buClr>
                <a:schemeClr val="dk1"/>
              </a:buClr>
              <a:buSzPct val="86464"/>
              <a:buNone/>
            </a:pPr>
            <a:endParaRPr sz="2775"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6464"/>
              <a:buNone/>
            </a:pPr>
            <a:r>
              <a:rPr lang="en-GB" sz="2775" b="1">
                <a:latin typeface="Comic Sans MS"/>
                <a:ea typeface="Comic Sans MS"/>
                <a:cs typeface="Comic Sans MS"/>
                <a:sym typeface="Comic Sans MS"/>
              </a:rPr>
              <a:t>We have high expectations of Behaviour and Discipline at Applecroft and expect all families to support us in promoting the same message.</a:t>
            </a:r>
            <a:endParaRPr sz="2775"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6464"/>
              <a:buNone/>
            </a:pPr>
            <a:endParaRPr sz="2775"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6464"/>
              <a:buNone/>
            </a:pPr>
            <a:r>
              <a:rPr lang="en-GB" sz="2775" b="1">
                <a:latin typeface="Comic Sans MS"/>
                <a:ea typeface="Comic Sans MS"/>
                <a:cs typeface="Comic Sans MS"/>
                <a:sym typeface="Comic Sans MS"/>
              </a:rPr>
              <a:t>When discussing behaviour in school we use the terms ‘prosocial’ and ‘antisocial’.</a:t>
            </a:r>
            <a:endParaRPr sz="2775"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6464"/>
              <a:buNone/>
            </a:pPr>
            <a:endParaRPr sz="2775"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6464"/>
              <a:buNone/>
            </a:pPr>
            <a:r>
              <a:rPr lang="en-GB" sz="2775" b="1">
                <a:latin typeface="Comic Sans MS"/>
                <a:ea typeface="Comic Sans MS"/>
                <a:cs typeface="Comic Sans MS"/>
                <a:sym typeface="Comic Sans MS"/>
              </a:rPr>
              <a:t>We look to recognise, reward and reinforce prosocial behaviours.</a:t>
            </a:r>
            <a:endParaRPr sz="2775"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6464"/>
              <a:buNone/>
            </a:pPr>
            <a:r>
              <a:rPr lang="en-GB" sz="2775" b="1">
                <a:latin typeface="Comic Sans MS"/>
                <a:ea typeface="Comic Sans MS"/>
                <a:cs typeface="Comic Sans MS"/>
                <a:sym typeface="Comic Sans MS"/>
              </a:rPr>
              <a:t> </a:t>
            </a:r>
            <a:endParaRPr sz="2775"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6464"/>
              <a:buNone/>
            </a:pPr>
            <a:r>
              <a:rPr lang="en-GB" sz="2775" b="1">
                <a:latin typeface="Comic Sans MS"/>
                <a:ea typeface="Comic Sans MS"/>
                <a:cs typeface="Comic Sans MS"/>
                <a:sym typeface="Comic Sans MS"/>
              </a:rPr>
              <a:t>Pro-social behaviour is behaviour which is positive, helpful and intended to promote social acceptance - it is the behaviour that helps everyone to learn and to feel safe. </a:t>
            </a:r>
            <a:endParaRPr sz="2775"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6464"/>
              <a:buNone/>
            </a:pPr>
            <a:endParaRPr sz="2775"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6464"/>
              <a:buNone/>
            </a:pPr>
            <a:endParaRPr sz="2775"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p:txBody>
      </p:sp>
      <p:pic>
        <p:nvPicPr>
          <p:cNvPr id="156" name="Google Shape;156;p12"/>
          <p:cNvPicPr preferRelativeResize="0"/>
          <p:nvPr/>
        </p:nvPicPr>
        <p:blipFill rotWithShape="1">
          <a:blip r:embed="rId3">
            <a:alphaModFix/>
          </a:blip>
          <a:srcRect/>
          <a:stretch/>
        </p:blipFill>
        <p:spPr>
          <a:xfrm>
            <a:off x="107502" y="104700"/>
            <a:ext cx="980249" cy="980249"/>
          </a:xfrm>
          <a:prstGeom prst="rect">
            <a:avLst/>
          </a:prstGeom>
          <a:noFill/>
          <a:ln>
            <a:noFill/>
          </a:ln>
        </p:spPr>
      </p:pic>
      <p:pic>
        <p:nvPicPr>
          <p:cNvPr id="157" name="Google Shape;157;p12"/>
          <p:cNvPicPr preferRelativeResize="0"/>
          <p:nvPr/>
        </p:nvPicPr>
        <p:blipFill rotWithShape="1">
          <a:blip r:embed="rId4">
            <a:alphaModFix/>
          </a:blip>
          <a:srcRect/>
          <a:stretch/>
        </p:blipFill>
        <p:spPr>
          <a:xfrm>
            <a:off x="5612875" y="5265575"/>
            <a:ext cx="1193275" cy="11933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4"/>
          <p:cNvSpPr txBox="1">
            <a:spLocks noGrp="1"/>
          </p:cNvSpPr>
          <p:nvPr>
            <p:ph type="subTitle" idx="1"/>
          </p:nvPr>
        </p:nvSpPr>
        <p:spPr>
          <a:xfrm>
            <a:off x="391886" y="478971"/>
            <a:ext cx="11495314" cy="5979886"/>
          </a:xfrm>
          <a:prstGeom prst="rect">
            <a:avLst/>
          </a:prstGeom>
          <a:noFill/>
          <a:ln>
            <a:noFill/>
          </a:ln>
        </p:spPr>
        <p:txBody>
          <a:bodyPr spcFirstLastPara="1" wrap="square" lIns="91425" tIns="45700" rIns="91425" bIns="45700" anchor="t" anchorCtr="0">
            <a:normAutofit lnSpcReduction="10000"/>
          </a:bodyPr>
          <a:lstStyle/>
          <a:p>
            <a:pPr marL="0" lvl="0" indent="0" algn="ctr" rtl="0">
              <a:lnSpc>
                <a:spcPct val="90000"/>
              </a:lnSpc>
              <a:spcBef>
                <a:spcPts val="1000"/>
              </a:spcBef>
              <a:spcAft>
                <a:spcPts val="0"/>
              </a:spcAft>
              <a:buClr>
                <a:schemeClr val="dk1"/>
              </a:buClr>
              <a:buSzPts val="2400"/>
              <a:buFont typeface="Arial"/>
              <a:buNone/>
            </a:pPr>
            <a:r>
              <a:rPr lang="en-GB" b="1" u="sng">
                <a:latin typeface="Comic Sans MS"/>
                <a:ea typeface="Comic Sans MS"/>
                <a:cs typeface="Comic Sans MS"/>
                <a:sym typeface="Comic Sans MS"/>
              </a:rPr>
              <a:t>Behaviour and Discipline</a:t>
            </a: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We have clear ‘Expectations of Behaviour’ that we expect all members of our community to abide by in order to act prosocially. </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These expectations are: </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 Be responsible for yourself and your actions </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 Be honest, open and reflective </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 Be kind and supportive </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 Be respectful and well-mannered</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We encourage children to be honest and responsible about their behaviour to enable them to learn from any mistakes - they are children after all!</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163" name="Google Shape;163;p4"/>
          <p:cNvPicPr preferRelativeResize="0"/>
          <p:nvPr/>
        </p:nvPicPr>
        <p:blipFill rotWithShape="1">
          <a:blip r:embed="rId3">
            <a:alphaModFix/>
          </a:blip>
          <a:srcRect/>
          <a:stretch/>
        </p:blipFill>
        <p:spPr>
          <a:xfrm>
            <a:off x="107502" y="104700"/>
            <a:ext cx="980249" cy="98024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g27a8938140d_0_40"/>
          <p:cNvSpPr txBox="1">
            <a:spLocks noGrp="1"/>
          </p:cNvSpPr>
          <p:nvPr>
            <p:ph type="subTitle" idx="1"/>
          </p:nvPr>
        </p:nvSpPr>
        <p:spPr>
          <a:xfrm>
            <a:off x="391886" y="478971"/>
            <a:ext cx="11495400" cy="5979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Behaviour and Discipline</a:t>
            </a: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Our ‘Expectations of Behaviour’ extend to all members of the ‘Applecroft Family’.</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However, depending on a child’s maturity, current level of development and/or any special education needs/disability, these expectations may be unachievable. </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We are proud to be an inclusive school and in this situation we will work with parents and key staff to put a more personalised approach to behaviour management and support.</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169" name="Google Shape;169;g27a8938140d_0_40"/>
          <p:cNvPicPr preferRelativeResize="0"/>
          <p:nvPr/>
        </p:nvPicPr>
        <p:blipFill rotWithShape="1">
          <a:blip r:embed="rId3">
            <a:alphaModFix/>
          </a:blip>
          <a:srcRect/>
          <a:stretch/>
        </p:blipFill>
        <p:spPr>
          <a:xfrm>
            <a:off x="107502" y="104700"/>
            <a:ext cx="980249" cy="98024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g27a8938140d_0_45"/>
          <p:cNvSpPr txBox="1">
            <a:spLocks noGrp="1"/>
          </p:cNvSpPr>
          <p:nvPr>
            <p:ph type="subTitle" idx="1"/>
          </p:nvPr>
        </p:nvSpPr>
        <p:spPr>
          <a:xfrm>
            <a:off x="391886" y="478971"/>
            <a:ext cx="11495400" cy="5979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Behaviour and Discipline</a:t>
            </a: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We aim to ‘catch children doing the right thing’ and recognise this through our ‘sun, rainbow, cloud’ system in Nursery and Reception. </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457200" lvl="0" indent="-381000" algn="ctr" rtl="0">
              <a:lnSpc>
                <a:spcPct val="90000"/>
              </a:lnSpc>
              <a:spcBef>
                <a:spcPts val="1000"/>
              </a:spcBef>
              <a:spcAft>
                <a:spcPts val="0"/>
              </a:spcAft>
              <a:buSzPts val="2400"/>
              <a:buFont typeface="Comic Sans MS"/>
              <a:buChar char="-"/>
            </a:pPr>
            <a:r>
              <a:rPr lang="en-GB" b="1">
                <a:latin typeface="Comic Sans MS"/>
                <a:ea typeface="Comic Sans MS"/>
                <a:cs typeface="Comic Sans MS"/>
                <a:sym typeface="Comic Sans MS"/>
              </a:rPr>
              <a:t>All children start on the sun</a:t>
            </a:r>
            <a:endParaRPr b="1">
              <a:latin typeface="Comic Sans MS"/>
              <a:ea typeface="Comic Sans MS"/>
              <a:cs typeface="Comic Sans MS"/>
              <a:sym typeface="Comic Sans MS"/>
            </a:endParaRPr>
          </a:p>
          <a:p>
            <a:pPr marL="457200" lvl="0" indent="-381000" algn="ctr" rtl="0">
              <a:lnSpc>
                <a:spcPct val="90000"/>
              </a:lnSpc>
              <a:spcBef>
                <a:spcPts val="0"/>
              </a:spcBef>
              <a:spcAft>
                <a:spcPts val="0"/>
              </a:spcAft>
              <a:buSzPts val="2400"/>
              <a:buFont typeface="Comic Sans MS"/>
              <a:buChar char="-"/>
            </a:pPr>
            <a:r>
              <a:rPr lang="en-GB" b="1">
                <a:latin typeface="Comic Sans MS"/>
                <a:ea typeface="Comic Sans MS"/>
                <a:cs typeface="Comic Sans MS"/>
                <a:sym typeface="Comic Sans MS"/>
              </a:rPr>
              <a:t>Pro-social behaviours can result in children moving onto the rainbow which has 5 levels that they can aim to move up </a:t>
            </a:r>
            <a:endParaRPr b="1">
              <a:latin typeface="Comic Sans MS"/>
              <a:ea typeface="Comic Sans MS"/>
              <a:cs typeface="Comic Sans MS"/>
              <a:sym typeface="Comic Sans MS"/>
            </a:endParaRPr>
          </a:p>
          <a:p>
            <a:pPr marL="457200" lvl="0" indent="0" algn="ctr" rtl="0">
              <a:lnSpc>
                <a:spcPct val="90000"/>
              </a:lnSpc>
              <a:spcBef>
                <a:spcPts val="1000"/>
              </a:spcBef>
              <a:spcAft>
                <a:spcPts val="0"/>
              </a:spcAft>
              <a:buSzPts val="2400"/>
              <a:buNone/>
            </a:pPr>
            <a:r>
              <a:rPr lang="en-GB" b="1">
                <a:latin typeface="Comic Sans MS"/>
                <a:ea typeface="Comic Sans MS"/>
                <a:cs typeface="Comic Sans MS"/>
                <a:sym typeface="Comic Sans MS"/>
              </a:rPr>
              <a:t>(Level 3 = class reward e.g. a sticker, Level 4 = Deputy Headteacher reward,Level 5 = Headteacher’s Award)</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175" name="Google Shape;175;g27a8938140d_0_45"/>
          <p:cNvPicPr preferRelativeResize="0"/>
          <p:nvPr/>
        </p:nvPicPr>
        <p:blipFill rotWithShape="1">
          <a:blip r:embed="rId3">
            <a:alphaModFix/>
          </a:blip>
          <a:srcRect/>
          <a:stretch/>
        </p:blipFill>
        <p:spPr>
          <a:xfrm>
            <a:off x="107502" y="104700"/>
            <a:ext cx="980249" cy="980249"/>
          </a:xfrm>
          <a:prstGeom prst="rect">
            <a:avLst/>
          </a:prstGeom>
          <a:noFill/>
          <a:ln>
            <a:noFill/>
          </a:ln>
        </p:spPr>
      </p:pic>
      <p:pic>
        <p:nvPicPr>
          <p:cNvPr id="176" name="Google Shape;176;g27a8938140d_0_45"/>
          <p:cNvPicPr preferRelativeResize="0"/>
          <p:nvPr/>
        </p:nvPicPr>
        <p:blipFill rotWithShape="1">
          <a:blip r:embed="rId4">
            <a:alphaModFix/>
          </a:blip>
          <a:srcRect/>
          <a:stretch/>
        </p:blipFill>
        <p:spPr>
          <a:xfrm>
            <a:off x="4583151" y="4746050"/>
            <a:ext cx="3425588" cy="17128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g27a8938140d_0_52"/>
          <p:cNvSpPr txBox="1">
            <a:spLocks noGrp="1"/>
          </p:cNvSpPr>
          <p:nvPr>
            <p:ph type="subTitle" idx="1"/>
          </p:nvPr>
        </p:nvSpPr>
        <p:spPr>
          <a:xfrm>
            <a:off x="391886" y="478971"/>
            <a:ext cx="11495400" cy="5979900"/>
          </a:xfrm>
          <a:prstGeom prst="rect">
            <a:avLst/>
          </a:prstGeom>
          <a:noFill/>
          <a:ln>
            <a:noFill/>
          </a:ln>
        </p:spPr>
        <p:txBody>
          <a:bodyPr spcFirstLastPara="1" wrap="square" lIns="91425" tIns="45700" rIns="91425" bIns="45700" anchor="t" anchorCtr="0">
            <a:normAutofit fontScale="77500" lnSpcReduction="10000"/>
          </a:bodyPr>
          <a:lstStyle/>
          <a:p>
            <a:pPr marL="0" lvl="0" indent="0" algn="ctr" rtl="0">
              <a:lnSpc>
                <a:spcPct val="90000"/>
              </a:lnSpc>
              <a:spcBef>
                <a:spcPts val="1000"/>
              </a:spcBef>
              <a:spcAft>
                <a:spcPts val="0"/>
              </a:spcAft>
              <a:buClr>
                <a:schemeClr val="dk1"/>
              </a:buClr>
              <a:buSzPct val="100000"/>
              <a:buNone/>
            </a:pPr>
            <a:r>
              <a:rPr lang="en-GB" b="1" u="sng">
                <a:latin typeface="Comic Sans MS"/>
                <a:ea typeface="Comic Sans MS"/>
                <a:cs typeface="Comic Sans MS"/>
                <a:sym typeface="Comic Sans MS"/>
              </a:rPr>
              <a:t>Behaviour and Discipline</a:t>
            </a: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47618"/>
              <a:buNone/>
            </a:pPr>
            <a:endParaRPr sz="1625"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b="1">
                <a:latin typeface="Comic Sans MS"/>
                <a:ea typeface="Comic Sans MS"/>
                <a:cs typeface="Comic Sans MS"/>
                <a:sym typeface="Comic Sans MS"/>
              </a:rPr>
              <a:t>In the EYFS, every child is still learning to recognise, name and regulate their emotions. </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b="1">
                <a:latin typeface="Comic Sans MS"/>
                <a:ea typeface="Comic Sans MS"/>
                <a:cs typeface="Comic Sans MS"/>
                <a:sym typeface="Comic Sans MS"/>
              </a:rPr>
              <a:t>Therefore, there will be incidents that occur and disagreements between children - it’s part of their development and socialisation</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b="1">
                <a:latin typeface="Comic Sans MS"/>
                <a:ea typeface="Comic Sans MS"/>
                <a:cs typeface="Comic Sans MS"/>
                <a:sym typeface="Comic Sans MS"/>
              </a:rPr>
              <a:t>We have a layered approach to anti-social behaviours with the cloud and its layers being used as a visual aide - not a threat</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a:latin typeface="Comic Sans MS"/>
              <a:ea typeface="Comic Sans MS"/>
              <a:cs typeface="Comic Sans MS"/>
              <a:sym typeface="Comic Sans MS"/>
            </a:endParaRPr>
          </a:p>
          <a:p>
            <a:pPr marL="914400" lvl="0" indent="-492509" algn="l" rtl="0">
              <a:lnSpc>
                <a:spcPct val="90000"/>
              </a:lnSpc>
              <a:spcBef>
                <a:spcPts val="1000"/>
              </a:spcBef>
              <a:spcAft>
                <a:spcPts val="0"/>
              </a:spcAft>
              <a:buSzPct val="100000"/>
              <a:buFont typeface="Comic Sans MS"/>
              <a:buChar char="●"/>
            </a:pPr>
            <a:r>
              <a:rPr lang="en-GB" b="1">
                <a:latin typeface="Comic Sans MS"/>
                <a:ea typeface="Comic Sans MS"/>
                <a:cs typeface="Comic Sans MS"/>
                <a:sym typeface="Comic Sans MS"/>
              </a:rPr>
              <a:t>At level 1, the child will be given a verbal warning including them being told, using pro-social language what they need to be doing rather than focusing on what they are not doing. The child’s image will not be displayed on the cloud itself but will be taken off the sun</a:t>
            </a:r>
            <a:endParaRPr b="1">
              <a:latin typeface="Comic Sans MS"/>
              <a:ea typeface="Comic Sans MS"/>
              <a:cs typeface="Comic Sans MS"/>
              <a:sym typeface="Comic Sans MS"/>
            </a:endParaRPr>
          </a:p>
          <a:p>
            <a:pPr marL="914400" lvl="0" indent="0" algn="l" rtl="0">
              <a:lnSpc>
                <a:spcPct val="90000"/>
              </a:lnSpc>
              <a:spcBef>
                <a:spcPts val="1000"/>
              </a:spcBef>
              <a:spcAft>
                <a:spcPts val="0"/>
              </a:spcAft>
              <a:buSzPct val="129032"/>
              <a:buNone/>
            </a:pPr>
            <a:endParaRPr b="1">
              <a:latin typeface="Comic Sans MS"/>
              <a:ea typeface="Comic Sans MS"/>
              <a:cs typeface="Comic Sans MS"/>
              <a:sym typeface="Comic Sans MS"/>
            </a:endParaRPr>
          </a:p>
          <a:p>
            <a:pPr marL="914400" lvl="0" indent="-492509" algn="l" rtl="0">
              <a:lnSpc>
                <a:spcPct val="90000"/>
              </a:lnSpc>
              <a:spcBef>
                <a:spcPts val="1000"/>
              </a:spcBef>
              <a:spcAft>
                <a:spcPts val="0"/>
              </a:spcAft>
              <a:buSzPct val="100000"/>
              <a:buFont typeface="Comic Sans MS"/>
              <a:buChar char="●"/>
            </a:pPr>
            <a:r>
              <a:rPr lang="en-GB" b="1">
                <a:latin typeface="Comic Sans MS"/>
                <a:ea typeface="Comic Sans MS"/>
                <a:cs typeface="Comic Sans MS"/>
                <a:sym typeface="Comic Sans MS"/>
              </a:rPr>
              <a:t>At level 3, the staff member will indicate that the child’s behavior is now a further layer up the cloud and this will lead to a 5 minute time out of class to support the child to self-regulate</a:t>
            </a:r>
            <a:endParaRPr b="1">
              <a:latin typeface="Comic Sans MS"/>
              <a:ea typeface="Comic Sans MS"/>
              <a:cs typeface="Comic Sans MS"/>
              <a:sym typeface="Comic Sans MS"/>
            </a:endParaRPr>
          </a:p>
          <a:p>
            <a:pPr marL="914400" lvl="0" indent="0" algn="l" rtl="0">
              <a:lnSpc>
                <a:spcPct val="90000"/>
              </a:lnSpc>
              <a:spcBef>
                <a:spcPts val="1000"/>
              </a:spcBef>
              <a:spcAft>
                <a:spcPts val="0"/>
              </a:spcAft>
              <a:buSzPct val="129032"/>
              <a:buNone/>
            </a:pPr>
            <a:endParaRPr b="1">
              <a:latin typeface="Comic Sans MS"/>
              <a:ea typeface="Comic Sans MS"/>
              <a:cs typeface="Comic Sans MS"/>
              <a:sym typeface="Comic Sans MS"/>
            </a:endParaRPr>
          </a:p>
          <a:p>
            <a:pPr marL="914400" lvl="0" indent="-492509" algn="l" rtl="0">
              <a:lnSpc>
                <a:spcPct val="90000"/>
              </a:lnSpc>
              <a:spcBef>
                <a:spcPts val="1000"/>
              </a:spcBef>
              <a:spcAft>
                <a:spcPts val="0"/>
              </a:spcAft>
              <a:buSzPct val="100000"/>
              <a:buFont typeface="Comic Sans MS"/>
              <a:buChar char="●"/>
            </a:pPr>
            <a:r>
              <a:rPr lang="en-GB" b="1">
                <a:latin typeface="Comic Sans MS"/>
                <a:ea typeface="Comic Sans MS"/>
                <a:cs typeface="Comic Sans MS"/>
                <a:sym typeface="Comic Sans MS"/>
              </a:rPr>
              <a:t>On rare occasions, if behaviour continues to escalate, this can lead to levels 4 &amp; 5 which will involve the EYFS Phase Leader (at L4) and Deputy/Headteacher (at L5)</a:t>
            </a:r>
            <a:endParaRPr>
              <a:latin typeface="Comic Sans MS"/>
              <a:ea typeface="Comic Sans MS"/>
              <a:cs typeface="Comic Sans MS"/>
              <a:sym typeface="Comic Sans MS"/>
            </a:endParaRPr>
          </a:p>
        </p:txBody>
      </p:sp>
      <p:pic>
        <p:nvPicPr>
          <p:cNvPr id="182" name="Google Shape;182;g27a8938140d_0_52"/>
          <p:cNvPicPr preferRelativeResize="0"/>
          <p:nvPr/>
        </p:nvPicPr>
        <p:blipFill rotWithShape="1">
          <a:blip r:embed="rId3">
            <a:alphaModFix/>
          </a:blip>
          <a:srcRect/>
          <a:stretch/>
        </p:blipFill>
        <p:spPr>
          <a:xfrm>
            <a:off x="107502" y="104700"/>
            <a:ext cx="980249" cy="980249"/>
          </a:xfrm>
          <a:prstGeom prst="rect">
            <a:avLst/>
          </a:prstGeom>
          <a:noFill/>
          <a:ln>
            <a:noFill/>
          </a:ln>
        </p:spPr>
      </p:pic>
      <p:pic>
        <p:nvPicPr>
          <p:cNvPr id="183" name="Google Shape;183;g27a8938140d_0_52"/>
          <p:cNvPicPr preferRelativeResize="0"/>
          <p:nvPr/>
        </p:nvPicPr>
        <p:blipFill rotWithShape="1">
          <a:blip r:embed="rId4">
            <a:alphaModFix/>
          </a:blip>
          <a:srcRect/>
          <a:stretch/>
        </p:blipFill>
        <p:spPr>
          <a:xfrm>
            <a:off x="10082395" y="104700"/>
            <a:ext cx="1960455" cy="9802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g27a8938140d_0_59"/>
          <p:cNvSpPr txBox="1">
            <a:spLocks noGrp="1"/>
          </p:cNvSpPr>
          <p:nvPr>
            <p:ph type="subTitle" idx="1"/>
          </p:nvPr>
        </p:nvSpPr>
        <p:spPr>
          <a:xfrm>
            <a:off x="391886" y="478971"/>
            <a:ext cx="11495400" cy="5979900"/>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100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b="1" u="sng">
                <a:latin typeface="Comic Sans MS"/>
                <a:ea typeface="Comic Sans MS"/>
                <a:cs typeface="Comic Sans MS"/>
                <a:sym typeface="Comic Sans MS"/>
              </a:rPr>
              <a:t>The Learning Environment – An Overview</a:t>
            </a:r>
            <a:endParaRPr/>
          </a:p>
          <a:p>
            <a:pPr marL="0" lvl="0" indent="0" algn="l" rtl="0">
              <a:spcBef>
                <a:spcPts val="1000"/>
              </a:spcBef>
              <a:spcAft>
                <a:spcPts val="0"/>
              </a:spcAft>
              <a:buClr>
                <a:schemeClr val="dk1"/>
              </a:buClr>
              <a:buSzPct val="100000"/>
              <a:buNone/>
            </a:pPr>
            <a:r>
              <a:rPr lang="en-GB" b="1" u="sng">
                <a:latin typeface="Comic Sans MS"/>
                <a:ea typeface="Comic Sans MS"/>
                <a:cs typeface="Comic Sans MS"/>
                <a:sym typeface="Comic Sans MS"/>
              </a:rPr>
              <a:t>Inside:</a:t>
            </a:r>
            <a:endParaRPr b="1" u="sng">
              <a:latin typeface="Comic Sans MS"/>
              <a:ea typeface="Comic Sans MS"/>
              <a:cs typeface="Comic Sans MS"/>
              <a:sym typeface="Comic Sans MS"/>
            </a:endParaRPr>
          </a:p>
          <a:p>
            <a:pPr marL="457200" lvl="0" indent="-369570" algn="l" rtl="0">
              <a:spcBef>
                <a:spcPts val="1000"/>
              </a:spcBef>
              <a:spcAft>
                <a:spcPts val="0"/>
              </a:spcAft>
              <a:buSzPct val="100000"/>
              <a:buFont typeface="Comic Sans MS"/>
              <a:buChar char="●"/>
            </a:pPr>
            <a:r>
              <a:rPr lang="en-GB">
                <a:latin typeface="Comic Sans MS"/>
                <a:ea typeface="Comic Sans MS"/>
                <a:cs typeface="Comic Sans MS"/>
                <a:sym typeface="Comic Sans MS"/>
              </a:rPr>
              <a:t>Reading Corner</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Construction Area</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Small world play</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Home-corner</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Graphics Area</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Malleable Area - including Paint and Playdough</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Sand tray</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Water</a:t>
            </a:r>
            <a:endParaRPr>
              <a:latin typeface="Comic Sans MS"/>
              <a:ea typeface="Comic Sans MS"/>
              <a:cs typeface="Comic Sans MS"/>
              <a:sym typeface="Comic Sans MS"/>
            </a:endParaRPr>
          </a:p>
          <a:p>
            <a:pPr marL="0" lvl="0" indent="0" algn="ctr" rtl="0">
              <a:spcBef>
                <a:spcPts val="1000"/>
              </a:spcBef>
              <a:spcAft>
                <a:spcPts val="0"/>
              </a:spcAft>
              <a:buClr>
                <a:schemeClr val="dk1"/>
              </a:buClr>
              <a:buSzPct val="238258"/>
              <a:buNone/>
            </a:pPr>
            <a:endParaRPr sz="1007">
              <a:latin typeface="Comic Sans MS"/>
              <a:ea typeface="Comic Sans MS"/>
              <a:cs typeface="Comic Sans MS"/>
              <a:sym typeface="Comic Sans MS"/>
            </a:endParaRPr>
          </a:p>
          <a:p>
            <a:pPr marL="0" lvl="0" indent="0" algn="l" rtl="0">
              <a:spcBef>
                <a:spcPts val="1000"/>
              </a:spcBef>
              <a:spcAft>
                <a:spcPts val="0"/>
              </a:spcAft>
              <a:buClr>
                <a:schemeClr val="dk1"/>
              </a:buClr>
              <a:buSzPct val="100000"/>
              <a:buNone/>
            </a:pPr>
            <a:r>
              <a:rPr lang="en-GB" b="1" u="sng">
                <a:latin typeface="Comic Sans MS"/>
                <a:ea typeface="Comic Sans MS"/>
                <a:cs typeface="Comic Sans MS"/>
                <a:sym typeface="Comic Sans MS"/>
              </a:rPr>
              <a:t>Outside:</a:t>
            </a:r>
            <a:endParaRPr b="1" u="sng">
              <a:latin typeface="Comic Sans MS"/>
              <a:ea typeface="Comic Sans MS"/>
              <a:cs typeface="Comic Sans MS"/>
              <a:sym typeface="Comic Sans MS"/>
            </a:endParaRPr>
          </a:p>
          <a:p>
            <a:pPr marL="457200" lvl="0" indent="-369570" algn="l" rtl="0">
              <a:spcBef>
                <a:spcPts val="1000"/>
              </a:spcBef>
              <a:spcAft>
                <a:spcPts val="0"/>
              </a:spcAft>
              <a:buSzPct val="100000"/>
              <a:buFont typeface="Comic Sans MS"/>
              <a:buChar char="●"/>
            </a:pPr>
            <a:r>
              <a:rPr lang="en-GB">
                <a:latin typeface="Comic Sans MS"/>
                <a:ea typeface="Comic Sans MS"/>
                <a:cs typeface="Comic Sans MS"/>
                <a:sym typeface="Comic Sans MS"/>
              </a:rPr>
              <a:t>Sand pit</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Water</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Large construction</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Book nook</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Wood work bench</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Stage</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Garden</a:t>
            </a:r>
            <a:endParaRPr>
              <a:latin typeface="Comic Sans MS"/>
              <a:ea typeface="Comic Sans MS"/>
              <a:cs typeface="Comic Sans MS"/>
              <a:sym typeface="Comic Sans MS"/>
            </a:endParaRPr>
          </a:p>
          <a:p>
            <a:pPr marL="457200" lvl="0" indent="-369570" algn="l" rtl="0">
              <a:spcBef>
                <a:spcPts val="0"/>
              </a:spcBef>
              <a:spcAft>
                <a:spcPts val="0"/>
              </a:spcAft>
              <a:buSzPct val="100000"/>
              <a:buFont typeface="Comic Sans MS"/>
              <a:buChar char="●"/>
            </a:pPr>
            <a:r>
              <a:rPr lang="en-GB">
                <a:latin typeface="Comic Sans MS"/>
                <a:ea typeface="Comic Sans MS"/>
                <a:cs typeface="Comic Sans MS"/>
                <a:sym typeface="Comic Sans MS"/>
              </a:rPr>
              <a:t>Climbing frame and Physical Literacy equipment</a:t>
            </a:r>
            <a:endParaRPr>
              <a:latin typeface="Comic Sans MS"/>
              <a:ea typeface="Comic Sans MS"/>
              <a:cs typeface="Comic Sans MS"/>
              <a:sym typeface="Comic Sans MS"/>
            </a:endParaRPr>
          </a:p>
        </p:txBody>
      </p:sp>
      <p:pic>
        <p:nvPicPr>
          <p:cNvPr id="189" name="Google Shape;189;g27a8938140d_0_59"/>
          <p:cNvPicPr preferRelativeResize="0"/>
          <p:nvPr/>
        </p:nvPicPr>
        <p:blipFill rotWithShape="1">
          <a:blip r:embed="rId3">
            <a:alphaModFix/>
          </a:blip>
          <a:srcRect/>
          <a:stretch/>
        </p:blipFill>
        <p:spPr>
          <a:xfrm>
            <a:off x="107502" y="104700"/>
            <a:ext cx="980249" cy="98024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g27ab49fcf8a_1_0"/>
          <p:cNvSpPr txBox="1">
            <a:spLocks noGrp="1"/>
          </p:cNvSpPr>
          <p:nvPr>
            <p:ph type="subTitle" idx="1"/>
          </p:nvPr>
        </p:nvSpPr>
        <p:spPr>
          <a:xfrm>
            <a:off x="391886" y="478971"/>
            <a:ext cx="11495400" cy="5979900"/>
          </a:xfrm>
          <a:prstGeom prst="rect">
            <a:avLst/>
          </a:prstGeom>
          <a:noFill/>
          <a:ln>
            <a:noFill/>
          </a:ln>
        </p:spPr>
        <p:txBody>
          <a:bodyPr spcFirstLastPara="1" wrap="square" lIns="91425" tIns="45700" rIns="91425" bIns="45700" anchor="t" anchorCtr="0">
            <a:normAutofit fontScale="70000" lnSpcReduction="10000"/>
          </a:bodyPr>
          <a:lstStyle/>
          <a:p>
            <a:pPr marL="0" lvl="0" indent="0" algn="ctr" rtl="0">
              <a:lnSpc>
                <a:spcPct val="90000"/>
              </a:lnSpc>
              <a:spcBef>
                <a:spcPts val="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2686"/>
              <a:buNone/>
            </a:pPr>
            <a:r>
              <a:rPr lang="en-GB" sz="3828" b="1" u="sng">
                <a:latin typeface="Comic Sans MS"/>
                <a:ea typeface="Comic Sans MS"/>
                <a:cs typeface="Comic Sans MS"/>
                <a:sym typeface="Comic Sans MS"/>
              </a:rPr>
              <a:t>Tapestry</a:t>
            </a:r>
            <a:endParaRPr sz="3828"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100000"/>
              </a:lnSpc>
              <a:spcBef>
                <a:spcPts val="0"/>
              </a:spcBef>
              <a:spcAft>
                <a:spcPts val="0"/>
              </a:spcAft>
              <a:buClr>
                <a:schemeClr val="dk1"/>
              </a:buClr>
              <a:buSzPct val="315538"/>
              <a:buNone/>
            </a:pPr>
            <a:endParaRPr sz="348">
              <a:highlight>
                <a:srgbClr val="FFFFFF"/>
              </a:highlight>
              <a:latin typeface="Comic Sans MS"/>
              <a:ea typeface="Comic Sans MS"/>
              <a:cs typeface="Comic Sans MS"/>
              <a:sym typeface="Comic Sans MS"/>
            </a:endParaRPr>
          </a:p>
          <a:p>
            <a:pPr marL="0" lvl="0" indent="0" algn="ctr" rtl="0">
              <a:lnSpc>
                <a:spcPct val="100000"/>
              </a:lnSpc>
              <a:spcBef>
                <a:spcPts val="0"/>
              </a:spcBef>
              <a:spcAft>
                <a:spcPts val="0"/>
              </a:spcAft>
              <a:buClr>
                <a:schemeClr val="dk1"/>
              </a:buClr>
              <a:buSzPct val="48487"/>
              <a:buNone/>
            </a:pPr>
            <a:r>
              <a:rPr lang="en-GB" sz="2268">
                <a:highlight>
                  <a:srgbClr val="FFFFFF"/>
                </a:highlight>
                <a:latin typeface="Comic Sans MS"/>
                <a:ea typeface="Comic Sans MS"/>
                <a:cs typeface="Comic Sans MS"/>
                <a:sym typeface="Comic Sans MS"/>
              </a:rPr>
              <a:t>Tapestry keeps you in touch with your child’s day wherever you are.</a:t>
            </a:r>
            <a:endParaRPr sz="2268">
              <a:highlight>
                <a:srgbClr val="FFFFFF"/>
              </a:highlight>
              <a:latin typeface="Comic Sans MS"/>
              <a:ea typeface="Comic Sans MS"/>
              <a:cs typeface="Comic Sans MS"/>
              <a:sym typeface="Comic Sans MS"/>
            </a:endParaRPr>
          </a:p>
          <a:p>
            <a:pPr marL="0" lvl="0" indent="0" algn="ctr" rtl="0">
              <a:lnSpc>
                <a:spcPct val="100000"/>
              </a:lnSpc>
              <a:spcBef>
                <a:spcPts val="0"/>
              </a:spcBef>
              <a:spcAft>
                <a:spcPts val="0"/>
              </a:spcAft>
              <a:buClr>
                <a:schemeClr val="dk1"/>
              </a:buClr>
              <a:buSzPct val="48487"/>
              <a:buNone/>
            </a:pPr>
            <a:endParaRPr sz="2268">
              <a:highlight>
                <a:srgbClr val="FFFFFF"/>
              </a:highlight>
              <a:latin typeface="Comic Sans MS"/>
              <a:ea typeface="Comic Sans MS"/>
              <a:cs typeface="Comic Sans MS"/>
              <a:sym typeface="Comic Sans MS"/>
            </a:endParaRPr>
          </a:p>
          <a:p>
            <a:pPr marL="0" lvl="0" indent="0" algn="ctr" rtl="0">
              <a:lnSpc>
                <a:spcPct val="100000"/>
              </a:lnSpc>
              <a:spcBef>
                <a:spcPts val="0"/>
              </a:spcBef>
              <a:spcAft>
                <a:spcPts val="0"/>
              </a:spcAft>
              <a:buClr>
                <a:schemeClr val="dk1"/>
              </a:buClr>
              <a:buSzPct val="48487"/>
              <a:buNone/>
            </a:pPr>
            <a:r>
              <a:rPr lang="en-GB" sz="2268">
                <a:highlight>
                  <a:srgbClr val="FFFFFF"/>
                </a:highlight>
                <a:latin typeface="Comic Sans MS"/>
                <a:ea typeface="Comic Sans MS"/>
                <a:cs typeface="Comic Sans MS"/>
                <a:sym typeface="Comic Sans MS"/>
              </a:rPr>
              <a:t>As parents, the first day of handing over your child to the care of another can be an emotional time. As your child adjusts to experiences without you at their school, most parents/carers want to share these times.</a:t>
            </a:r>
            <a:endParaRPr sz="2268">
              <a:highlight>
                <a:srgbClr val="FFFFFF"/>
              </a:highlight>
              <a:latin typeface="Comic Sans MS"/>
              <a:ea typeface="Comic Sans MS"/>
              <a:cs typeface="Comic Sans MS"/>
              <a:sym typeface="Comic Sans MS"/>
            </a:endParaRPr>
          </a:p>
          <a:p>
            <a:pPr marL="0" lvl="0" indent="0" algn="ctr" rtl="0">
              <a:lnSpc>
                <a:spcPct val="100000"/>
              </a:lnSpc>
              <a:spcBef>
                <a:spcPts val="1200"/>
              </a:spcBef>
              <a:spcAft>
                <a:spcPts val="0"/>
              </a:spcAft>
              <a:buClr>
                <a:schemeClr val="dk1"/>
              </a:buClr>
              <a:buSzPct val="48487"/>
              <a:buNone/>
            </a:pPr>
            <a:r>
              <a:rPr lang="en-GB" sz="2268">
                <a:highlight>
                  <a:srgbClr val="FFFFFF"/>
                </a:highlight>
                <a:latin typeface="Comic Sans MS"/>
                <a:ea typeface="Comic Sans MS"/>
                <a:cs typeface="Comic Sans MS"/>
                <a:sym typeface="Comic Sans MS"/>
              </a:rPr>
              <a:t>Tapestry facilitates this, by enabling a personal journal, or diary, to build over time. Photographs, videos and notes of special moments are not only recorded, but can be made available regularly and often immediately to you.</a:t>
            </a:r>
            <a:endParaRPr sz="2268">
              <a:highlight>
                <a:srgbClr val="FFFFFF"/>
              </a:highlight>
              <a:latin typeface="Comic Sans MS"/>
              <a:ea typeface="Comic Sans MS"/>
              <a:cs typeface="Comic Sans MS"/>
              <a:sym typeface="Comic Sans MS"/>
            </a:endParaRPr>
          </a:p>
          <a:p>
            <a:pPr marL="0" lvl="0" indent="0" algn="ctr" rtl="0">
              <a:lnSpc>
                <a:spcPct val="100000"/>
              </a:lnSpc>
              <a:spcBef>
                <a:spcPts val="1200"/>
              </a:spcBef>
              <a:spcAft>
                <a:spcPts val="0"/>
              </a:spcAft>
              <a:buClr>
                <a:schemeClr val="dk1"/>
              </a:buClr>
              <a:buSzPct val="48487"/>
              <a:buNone/>
            </a:pPr>
            <a:r>
              <a:rPr lang="en-GB" sz="2268">
                <a:highlight>
                  <a:srgbClr val="FFFFFF"/>
                </a:highlight>
                <a:latin typeface="Comic Sans MS"/>
                <a:ea typeface="Comic Sans MS"/>
                <a:cs typeface="Comic Sans MS"/>
                <a:sym typeface="Comic Sans MS"/>
              </a:rPr>
              <a:t>Tapestry uploads include celebrating their achievements and exciting activities, individually or with their new friends and the staff looking after them. As parents/carers, you can contribute to this growing journal by commenting on the journal entries, or even adding your own.</a:t>
            </a:r>
            <a:endParaRPr sz="2268">
              <a:highlight>
                <a:srgbClr val="FFFFFF"/>
              </a:highlight>
              <a:latin typeface="Comic Sans MS"/>
              <a:ea typeface="Comic Sans MS"/>
              <a:cs typeface="Comic Sans MS"/>
              <a:sym typeface="Comic Sans MS"/>
            </a:endParaRPr>
          </a:p>
          <a:p>
            <a:pPr marL="0" lvl="0" indent="0" algn="ctr" rtl="0">
              <a:lnSpc>
                <a:spcPct val="100000"/>
              </a:lnSpc>
              <a:spcBef>
                <a:spcPts val="1200"/>
              </a:spcBef>
              <a:spcAft>
                <a:spcPts val="0"/>
              </a:spcAft>
              <a:buClr>
                <a:schemeClr val="dk1"/>
              </a:buClr>
              <a:buSzPct val="48487"/>
              <a:buNone/>
            </a:pPr>
            <a:r>
              <a:rPr lang="en-GB" sz="2268">
                <a:highlight>
                  <a:srgbClr val="FFFFFF"/>
                </a:highlight>
                <a:latin typeface="Comic Sans MS"/>
                <a:ea typeface="Comic Sans MS"/>
                <a:cs typeface="Comic Sans MS"/>
                <a:sym typeface="Comic Sans MS"/>
              </a:rPr>
              <a:t>Let your child’s teachers know what your child loves doing at home by sending photos and videos back, helping them understand their development at home.</a:t>
            </a:r>
            <a:endParaRPr sz="2268">
              <a:highlight>
                <a:srgbClr val="FFFFFF"/>
              </a:highlight>
              <a:latin typeface="Comic Sans MS"/>
              <a:ea typeface="Comic Sans MS"/>
              <a:cs typeface="Comic Sans MS"/>
              <a:sym typeface="Comic Sans MS"/>
            </a:endParaRPr>
          </a:p>
          <a:p>
            <a:pPr marL="0" lvl="0" indent="0" algn="ctr" rtl="0">
              <a:lnSpc>
                <a:spcPct val="100000"/>
              </a:lnSpc>
              <a:spcBef>
                <a:spcPts val="1200"/>
              </a:spcBef>
              <a:spcAft>
                <a:spcPts val="0"/>
              </a:spcAft>
              <a:buClr>
                <a:schemeClr val="dk1"/>
              </a:buClr>
              <a:buSzPct val="48487"/>
              <a:buNone/>
            </a:pPr>
            <a:r>
              <a:rPr lang="en-GB" sz="2268">
                <a:highlight>
                  <a:srgbClr val="FFFFFF"/>
                </a:highlight>
                <a:latin typeface="Comic Sans MS"/>
                <a:ea typeface="Comic Sans MS"/>
                <a:cs typeface="Comic Sans MS"/>
                <a:sym typeface="Comic Sans MS"/>
              </a:rPr>
              <a:t>In addition to the simple pleasure of seeing your child’s enthusiasm in describing their day, talking together about the pictures and video clips in their journal helps to develop your child’s language skills and build their self-esteem.</a:t>
            </a:r>
            <a:endParaRPr sz="2268">
              <a:highlight>
                <a:srgbClr val="FFFFFF"/>
              </a:highlight>
              <a:latin typeface="Comic Sans MS"/>
              <a:ea typeface="Comic Sans MS"/>
              <a:cs typeface="Comic Sans MS"/>
              <a:sym typeface="Comic Sans MS"/>
            </a:endParaRPr>
          </a:p>
          <a:p>
            <a:pPr marL="0" lvl="0" indent="0" algn="ctr" rtl="0">
              <a:lnSpc>
                <a:spcPct val="100000"/>
              </a:lnSpc>
              <a:spcBef>
                <a:spcPts val="1200"/>
              </a:spcBef>
              <a:spcAft>
                <a:spcPts val="1200"/>
              </a:spcAft>
              <a:buClr>
                <a:schemeClr val="dk1"/>
              </a:buClr>
              <a:buSzPct val="48487"/>
              <a:buNone/>
            </a:pPr>
            <a:r>
              <a:rPr lang="en-GB" sz="2268">
                <a:highlight>
                  <a:srgbClr val="FFFFFF"/>
                </a:highlight>
                <a:latin typeface="Comic Sans MS"/>
                <a:ea typeface="Comic Sans MS"/>
                <a:cs typeface="Comic Sans MS"/>
                <a:sym typeface="Comic Sans MS"/>
              </a:rPr>
              <a:t>At the end of the academic year, we will provide you with a copy of your child’s Tapestry learning journal to keep and treasure.</a:t>
            </a:r>
            <a:endParaRPr>
              <a:latin typeface="Comic Sans MS"/>
              <a:ea typeface="Comic Sans MS"/>
              <a:cs typeface="Comic Sans MS"/>
              <a:sym typeface="Comic Sans MS"/>
            </a:endParaRPr>
          </a:p>
        </p:txBody>
      </p:sp>
      <p:pic>
        <p:nvPicPr>
          <p:cNvPr id="195" name="Google Shape;195;g27ab49fcf8a_1_0"/>
          <p:cNvPicPr preferRelativeResize="0"/>
          <p:nvPr/>
        </p:nvPicPr>
        <p:blipFill rotWithShape="1">
          <a:blip r:embed="rId3">
            <a:alphaModFix/>
          </a:blip>
          <a:srcRect/>
          <a:stretch/>
        </p:blipFill>
        <p:spPr>
          <a:xfrm>
            <a:off x="5424720" y="-50875"/>
            <a:ext cx="1342572" cy="1342572"/>
          </a:xfrm>
          <a:prstGeom prst="rect">
            <a:avLst/>
          </a:prstGeom>
          <a:noFill/>
          <a:ln>
            <a:noFill/>
          </a:ln>
        </p:spPr>
      </p:pic>
      <p:pic>
        <p:nvPicPr>
          <p:cNvPr id="196" name="Google Shape;196;g27ab49fcf8a_1_0"/>
          <p:cNvPicPr preferRelativeResize="0"/>
          <p:nvPr/>
        </p:nvPicPr>
        <p:blipFill>
          <a:blip r:embed="rId4">
            <a:alphaModFix/>
          </a:blip>
          <a:stretch>
            <a:fillRect/>
          </a:stretch>
        </p:blipFill>
        <p:spPr>
          <a:xfrm>
            <a:off x="6910025" y="253703"/>
            <a:ext cx="5167050" cy="8960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8"/>
          <p:cNvSpPr txBox="1">
            <a:spLocks noGrp="1"/>
          </p:cNvSpPr>
          <p:nvPr>
            <p:ph type="subTitle" idx="1"/>
          </p:nvPr>
        </p:nvSpPr>
        <p:spPr>
          <a:xfrm>
            <a:off x="391886" y="478971"/>
            <a:ext cx="11495314" cy="5979886"/>
          </a:xfrm>
          <a:prstGeom prst="rect">
            <a:avLst/>
          </a:prstGeom>
          <a:noFill/>
          <a:ln>
            <a:noFill/>
          </a:ln>
        </p:spPr>
        <p:txBody>
          <a:bodyPr spcFirstLastPara="1" wrap="square" lIns="91425" tIns="45700" rIns="91425" bIns="45700" anchor="t" anchorCtr="0">
            <a:normAutofit lnSpcReduction="20000"/>
          </a:bodyPr>
          <a:lstStyle/>
          <a:p>
            <a:pPr marL="0" lvl="0" indent="0" algn="l"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spcBef>
                <a:spcPts val="1000"/>
              </a:spcBef>
              <a:spcAft>
                <a:spcPts val="0"/>
              </a:spcAft>
              <a:buClr>
                <a:schemeClr val="dk1"/>
              </a:buClr>
              <a:buSzPts val="2400"/>
              <a:buFont typeface="Arial"/>
              <a:buNone/>
            </a:pPr>
            <a:r>
              <a:rPr lang="en-GB" b="1" u="sng">
                <a:latin typeface="Comic Sans MS"/>
                <a:ea typeface="Comic Sans MS"/>
                <a:cs typeface="Comic Sans MS"/>
                <a:sym typeface="Comic Sans MS"/>
              </a:rPr>
              <a:t>Communication between home and school</a:t>
            </a:r>
            <a:endParaRPr/>
          </a:p>
          <a:p>
            <a:pPr marL="0" lvl="0" indent="0" algn="ctr" rtl="0">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r>
              <a:rPr lang="en-GB">
                <a:highlight>
                  <a:schemeClr val="lt1"/>
                </a:highlight>
                <a:latin typeface="Comic Sans MS"/>
                <a:ea typeface="Comic Sans MS"/>
                <a:cs typeface="Comic Sans MS"/>
                <a:sym typeface="Comic Sans MS"/>
              </a:rPr>
              <a:t>Focus child meetings (observations) - will take place weekly </a:t>
            </a:r>
            <a:endParaRPr>
              <a:highlight>
                <a:schemeClr val="lt1"/>
              </a:highlight>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endParaRPr>
              <a:highlight>
                <a:schemeClr val="lt1"/>
              </a:highlight>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r>
              <a:rPr lang="en-GB">
                <a:highlight>
                  <a:schemeClr val="lt1"/>
                </a:highlight>
                <a:latin typeface="Comic Sans MS"/>
                <a:ea typeface="Comic Sans MS"/>
                <a:cs typeface="Comic Sans MS"/>
                <a:sym typeface="Comic Sans MS"/>
              </a:rPr>
              <a:t>Tapestry - logins to follow</a:t>
            </a:r>
            <a:endParaRPr>
              <a:highlight>
                <a:schemeClr val="lt1"/>
              </a:highlight>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endParaRPr>
              <a:highlight>
                <a:schemeClr val="lt1"/>
              </a:highlight>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r>
              <a:rPr lang="en-GB">
                <a:highlight>
                  <a:schemeClr val="lt1"/>
                </a:highlight>
                <a:latin typeface="Comic Sans MS"/>
                <a:ea typeface="Comic Sans MS"/>
                <a:cs typeface="Comic Sans MS"/>
                <a:sym typeface="Comic Sans MS"/>
              </a:rPr>
              <a:t>Google Classroom</a:t>
            </a:r>
            <a:endParaRPr>
              <a:highlight>
                <a:schemeClr val="lt1"/>
              </a:highlight>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r>
              <a:rPr lang="en-GB">
                <a:latin typeface="Comic Sans MS"/>
                <a:ea typeface="Comic Sans MS"/>
                <a:cs typeface="Comic Sans MS"/>
                <a:sym typeface="Comic Sans MS"/>
              </a:rPr>
              <a:t>Year Group email - </a:t>
            </a:r>
            <a:r>
              <a:rPr lang="en-GB" u="sng">
                <a:solidFill>
                  <a:schemeClr val="hlink"/>
                </a:solidFill>
                <a:latin typeface="Comic Sans MS"/>
                <a:ea typeface="Comic Sans MS"/>
                <a:cs typeface="Comic Sans MS"/>
                <a:sym typeface="Comic Sans MS"/>
                <a:hlinkClick r:id="rId3"/>
              </a:rPr>
              <a:t>nursery@applecroft.herts.sch.uk</a:t>
            </a:r>
            <a:r>
              <a:rPr lang="en-GB">
                <a:latin typeface="Comic Sans MS"/>
                <a:ea typeface="Comic Sans MS"/>
                <a:cs typeface="Comic Sans MS"/>
                <a:sym typeface="Comic Sans MS"/>
              </a:rPr>
              <a:t> - for non-urgent matters</a:t>
            </a:r>
            <a:endParaRPr>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r>
              <a:rPr lang="en-GB">
                <a:latin typeface="Comic Sans MS"/>
                <a:ea typeface="Comic Sans MS"/>
                <a:cs typeface="Comic Sans MS"/>
                <a:sym typeface="Comic Sans MS"/>
              </a:rPr>
              <a:t>Twitter (or ‘X’) - @applecroftwgc</a:t>
            </a:r>
            <a:endParaRPr>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spcBef>
                <a:spcPts val="1000"/>
              </a:spcBef>
              <a:spcAft>
                <a:spcPts val="0"/>
              </a:spcAft>
              <a:buClr>
                <a:schemeClr val="dk1"/>
              </a:buClr>
              <a:buSzPts val="2400"/>
              <a:buNone/>
            </a:pPr>
            <a:r>
              <a:rPr lang="en-GB">
                <a:latin typeface="Comic Sans MS"/>
                <a:ea typeface="Comic Sans MS"/>
                <a:cs typeface="Comic Sans MS"/>
                <a:sym typeface="Comic Sans MS"/>
              </a:rPr>
              <a:t>Website - </a:t>
            </a:r>
            <a:r>
              <a:rPr lang="en-GB" u="sng">
                <a:solidFill>
                  <a:schemeClr val="hlink"/>
                </a:solidFill>
                <a:latin typeface="Comic Sans MS"/>
                <a:ea typeface="Comic Sans MS"/>
                <a:cs typeface="Comic Sans MS"/>
                <a:sym typeface="Comic Sans MS"/>
                <a:hlinkClick r:id="rId4"/>
              </a:rPr>
              <a:t>www.applecroft.herts.sch.uk</a:t>
            </a:r>
            <a:r>
              <a:rPr lang="en-GB">
                <a:latin typeface="Comic Sans MS"/>
                <a:ea typeface="Comic Sans MS"/>
                <a:cs typeface="Comic Sans MS"/>
                <a:sym typeface="Comic Sans MS"/>
              </a:rPr>
              <a:t> </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p:txBody>
      </p:sp>
      <p:pic>
        <p:nvPicPr>
          <p:cNvPr id="202" name="Google Shape;202;p8"/>
          <p:cNvPicPr preferRelativeResize="0"/>
          <p:nvPr/>
        </p:nvPicPr>
        <p:blipFill rotWithShape="1">
          <a:blip r:embed="rId5">
            <a:alphaModFix/>
          </a:blip>
          <a:srcRect/>
          <a:stretch/>
        </p:blipFill>
        <p:spPr>
          <a:xfrm>
            <a:off x="107502" y="104700"/>
            <a:ext cx="980249" cy="98024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0"/>
          <p:cNvSpPr txBox="1">
            <a:spLocks noGrp="1"/>
          </p:cNvSpPr>
          <p:nvPr>
            <p:ph type="subTitle" idx="1"/>
          </p:nvPr>
        </p:nvSpPr>
        <p:spPr>
          <a:xfrm>
            <a:off x="391886" y="478971"/>
            <a:ext cx="11495314" cy="5979886"/>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u="sng">
                <a:highlight>
                  <a:schemeClr val="lt1"/>
                </a:highlight>
                <a:latin typeface="Comic Sans MS"/>
                <a:ea typeface="Comic Sans MS"/>
                <a:cs typeface="Comic Sans MS"/>
                <a:sym typeface="Comic Sans MS"/>
              </a:rPr>
              <a:t>Important Dates</a:t>
            </a:r>
            <a:endParaRPr>
              <a:highlight>
                <a:schemeClr val="lt1"/>
              </a:highlight>
            </a:endParaRPr>
          </a:p>
          <a:p>
            <a:pPr marL="0" lvl="0" indent="0" algn="ctr" rtl="0">
              <a:lnSpc>
                <a:spcPct val="90000"/>
              </a:lnSpc>
              <a:spcBef>
                <a:spcPts val="1000"/>
              </a:spcBef>
              <a:spcAft>
                <a:spcPts val="0"/>
              </a:spcAft>
              <a:buClr>
                <a:schemeClr val="dk1"/>
              </a:buClr>
              <a:buSzPts val="2400"/>
              <a:buNone/>
            </a:pPr>
            <a:endParaRPr b="1" u="sng">
              <a:highlight>
                <a:schemeClr val="lt1"/>
              </a:highlight>
              <a:latin typeface="Comic Sans MS"/>
              <a:ea typeface="Comic Sans MS"/>
              <a:cs typeface="Comic Sans MS"/>
              <a:sym typeface="Comic Sans MS"/>
            </a:endParaRPr>
          </a:p>
          <a:p>
            <a:pPr marL="457200" lvl="0" indent="0" algn="ctr" rtl="0">
              <a:lnSpc>
                <a:spcPct val="90000"/>
              </a:lnSpc>
              <a:spcBef>
                <a:spcPts val="1000"/>
              </a:spcBef>
              <a:spcAft>
                <a:spcPts val="0"/>
              </a:spcAft>
              <a:buNone/>
            </a:pPr>
            <a:endParaRPr>
              <a:highlight>
                <a:schemeClr val="lt1"/>
              </a:highlight>
              <a:latin typeface="Comic Sans MS"/>
              <a:ea typeface="Comic Sans MS"/>
              <a:cs typeface="Comic Sans MS"/>
              <a:sym typeface="Comic Sans MS"/>
            </a:endParaRPr>
          </a:p>
          <a:p>
            <a:pPr marL="457200" lvl="0" indent="-381000" algn="ctr" rtl="0">
              <a:lnSpc>
                <a:spcPct val="90000"/>
              </a:lnSpc>
              <a:spcBef>
                <a:spcPts val="0"/>
              </a:spcBef>
              <a:spcAft>
                <a:spcPts val="0"/>
              </a:spcAft>
              <a:buSzPts val="2400"/>
              <a:buFont typeface="Comic Sans MS"/>
              <a:buChar char="●"/>
            </a:pPr>
            <a:r>
              <a:rPr lang="en-GB">
                <a:highlight>
                  <a:schemeClr val="lt1"/>
                </a:highlight>
                <a:latin typeface="Comic Sans MS"/>
                <a:ea typeface="Comic Sans MS"/>
                <a:cs typeface="Comic Sans MS"/>
                <a:sym typeface="Comic Sans MS"/>
              </a:rPr>
              <a:t>Friday 15th September - Curriculum Letter published on website</a:t>
            </a:r>
            <a:endParaRPr>
              <a:highlight>
                <a:schemeClr val="lt1"/>
              </a:highlight>
              <a:latin typeface="Comic Sans MS"/>
              <a:ea typeface="Comic Sans MS"/>
              <a:cs typeface="Comic Sans MS"/>
              <a:sym typeface="Comic Sans MS"/>
            </a:endParaRPr>
          </a:p>
          <a:p>
            <a:pPr marL="457200" lvl="0" indent="0" algn="ctr" rtl="0">
              <a:lnSpc>
                <a:spcPct val="90000"/>
              </a:lnSpc>
              <a:spcBef>
                <a:spcPts val="0"/>
              </a:spcBef>
              <a:spcAft>
                <a:spcPts val="0"/>
              </a:spcAft>
              <a:buNone/>
            </a:pPr>
            <a:endParaRPr>
              <a:highlight>
                <a:schemeClr val="lt1"/>
              </a:highlight>
              <a:latin typeface="Comic Sans MS"/>
              <a:ea typeface="Comic Sans MS"/>
              <a:cs typeface="Comic Sans MS"/>
              <a:sym typeface="Comic Sans MS"/>
            </a:endParaRPr>
          </a:p>
          <a:p>
            <a:pPr marL="457200" lvl="0" indent="-381000" algn="l" rtl="0">
              <a:spcBef>
                <a:spcPts val="1000"/>
              </a:spcBef>
              <a:spcAft>
                <a:spcPts val="0"/>
              </a:spcAft>
              <a:buSzPts val="2400"/>
              <a:buFont typeface="Comic Sans MS"/>
              <a:buChar char="●"/>
            </a:pPr>
            <a:r>
              <a:rPr lang="en-GB">
                <a:highlight>
                  <a:schemeClr val="lt1"/>
                </a:highlight>
                <a:latin typeface="Comic Sans MS"/>
                <a:ea typeface="Comic Sans MS"/>
                <a:cs typeface="Comic Sans MS"/>
                <a:sym typeface="Comic Sans MS"/>
              </a:rPr>
              <a:t>V</a:t>
            </a:r>
            <a:r>
              <a:rPr lang="en-GB">
                <a:latin typeface="Comic Sans MS"/>
                <a:ea typeface="Comic Sans MS"/>
                <a:cs typeface="Comic Sans MS"/>
                <a:sym typeface="Comic Sans MS"/>
              </a:rPr>
              <a:t>olunteer meetings -Mon 18th Sept @ 2:15pm </a:t>
            </a:r>
            <a:r>
              <a:rPr lang="en-GB" u="sng">
                <a:latin typeface="Comic Sans MS"/>
                <a:ea typeface="Comic Sans MS"/>
                <a:cs typeface="Comic Sans MS"/>
                <a:sym typeface="Comic Sans MS"/>
              </a:rPr>
              <a:t>or</a:t>
            </a:r>
            <a:r>
              <a:rPr lang="en-GB">
                <a:latin typeface="Comic Sans MS"/>
                <a:ea typeface="Comic Sans MS"/>
                <a:cs typeface="Comic Sans MS"/>
                <a:sym typeface="Comic Sans MS"/>
              </a:rPr>
              <a:t>  Fri 22nd Sept @ 9am</a:t>
            </a:r>
            <a:endParaRPr>
              <a:latin typeface="Comic Sans MS"/>
              <a:ea typeface="Comic Sans MS"/>
              <a:cs typeface="Comic Sans MS"/>
              <a:sym typeface="Comic Sans MS"/>
            </a:endParaRPr>
          </a:p>
          <a:p>
            <a:pPr marL="457200" lvl="0" indent="0" algn="l" rtl="0">
              <a:spcBef>
                <a:spcPts val="1000"/>
              </a:spcBef>
              <a:spcAft>
                <a:spcPts val="0"/>
              </a:spcAft>
              <a:buNone/>
            </a:pPr>
            <a:endParaRPr>
              <a:latin typeface="Comic Sans MS"/>
              <a:ea typeface="Comic Sans MS"/>
              <a:cs typeface="Comic Sans MS"/>
              <a:sym typeface="Comic Sans MS"/>
            </a:endParaRPr>
          </a:p>
          <a:p>
            <a:pPr marL="457200" lvl="0" indent="-381000" algn="ctr" rtl="0">
              <a:lnSpc>
                <a:spcPct val="90000"/>
              </a:lnSpc>
              <a:spcBef>
                <a:spcPts val="0"/>
              </a:spcBef>
              <a:spcAft>
                <a:spcPts val="0"/>
              </a:spcAft>
              <a:buSzPts val="2400"/>
              <a:buFont typeface="Comic Sans MS"/>
              <a:buChar char="●"/>
            </a:pPr>
            <a:r>
              <a:rPr lang="en-GB">
                <a:highlight>
                  <a:schemeClr val="lt1"/>
                </a:highlight>
                <a:latin typeface="Comic Sans MS"/>
                <a:ea typeface="Comic Sans MS"/>
                <a:cs typeface="Comic Sans MS"/>
                <a:sym typeface="Comic Sans MS"/>
              </a:rPr>
              <a:t>Tuesday 26th September - school photographs</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208" name="Google Shape;208;p10"/>
          <p:cNvPicPr preferRelativeResize="0"/>
          <p:nvPr/>
        </p:nvPicPr>
        <p:blipFill rotWithShape="1">
          <a:blip r:embed="rId3">
            <a:alphaModFix/>
          </a:blip>
          <a:srcRect/>
          <a:stretch/>
        </p:blipFill>
        <p:spPr>
          <a:xfrm>
            <a:off x="5468257" y="0"/>
            <a:ext cx="1342571" cy="134257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1"/>
          <p:cNvSpPr txBox="1">
            <a:spLocks noGrp="1"/>
          </p:cNvSpPr>
          <p:nvPr>
            <p:ph type="subTitle" idx="1"/>
          </p:nvPr>
        </p:nvSpPr>
        <p:spPr>
          <a:xfrm>
            <a:off x="391886" y="478971"/>
            <a:ext cx="11495314" cy="5979886"/>
          </a:xfrm>
          <a:prstGeom prst="rect">
            <a:avLst/>
          </a:prstGeom>
          <a:noFill/>
          <a:ln>
            <a:noFill/>
          </a:ln>
        </p:spPr>
        <p:txBody>
          <a:bodyPr spcFirstLastPara="1" wrap="square" lIns="91425" tIns="45700" rIns="91425" bIns="45700" anchor="t" anchorCtr="0">
            <a:normAutofit lnSpcReduction="10000"/>
          </a:bodyPr>
          <a:lstStyle/>
          <a:p>
            <a:pPr marL="0" lvl="0" indent="0" algn="ctr" rtl="0">
              <a:lnSpc>
                <a:spcPct val="90000"/>
              </a:lnSpc>
              <a:spcBef>
                <a:spcPts val="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Parent Volunteers</a:t>
            </a:r>
            <a:endParaRPr/>
          </a:p>
          <a:p>
            <a:pPr marL="0" lvl="0" indent="0" algn="ctr"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We are hoping to be able to welcome back our wonderful parent volunteers this year. If you are interested in supporting the children in school you will need to attend one of the two planned volunteer meetings</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Monday 18th September @ 2:15pm</a:t>
            </a:r>
            <a:endParaRPr/>
          </a:p>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or</a:t>
            </a:r>
            <a:r>
              <a:rPr lang="en-GB" b="1">
                <a:latin typeface="Comic Sans MS"/>
                <a:ea typeface="Comic Sans MS"/>
                <a:cs typeface="Comic Sans MS"/>
                <a:sym typeface="Comic Sans MS"/>
              </a:rPr>
              <a:t> </a:t>
            </a:r>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Friday 22nd September @ 9am</a:t>
            </a:r>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214" name="Google Shape;214;p11"/>
          <p:cNvPicPr preferRelativeResize="0"/>
          <p:nvPr/>
        </p:nvPicPr>
        <p:blipFill rotWithShape="1">
          <a:blip r:embed="rId3">
            <a:alphaModFix/>
          </a:blip>
          <a:srcRect/>
          <a:stretch/>
        </p:blipFill>
        <p:spPr>
          <a:xfrm>
            <a:off x="5468257" y="0"/>
            <a:ext cx="1342571" cy="134257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g27ab49fcf8a_0_5"/>
          <p:cNvSpPr txBox="1">
            <a:spLocks noGrp="1"/>
          </p:cNvSpPr>
          <p:nvPr>
            <p:ph type="subTitle" idx="1"/>
          </p:nvPr>
        </p:nvSpPr>
        <p:spPr>
          <a:xfrm>
            <a:off x="486886" y="439046"/>
            <a:ext cx="11495400" cy="5979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sz="3700" b="1" u="sng">
                <a:latin typeface="Comic Sans MS"/>
                <a:ea typeface="Comic Sans MS"/>
                <a:cs typeface="Comic Sans MS"/>
                <a:sym typeface="Comic Sans MS"/>
              </a:rPr>
              <a:t>Parent-Teacher Association (PTA)</a:t>
            </a:r>
            <a:endParaRPr sz="3700"/>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220" name="Google Shape;220;g27ab49fcf8a_0_5"/>
          <p:cNvPicPr preferRelativeResize="0"/>
          <p:nvPr/>
        </p:nvPicPr>
        <p:blipFill rotWithShape="1">
          <a:blip r:embed="rId3">
            <a:alphaModFix/>
          </a:blip>
          <a:srcRect/>
          <a:stretch/>
        </p:blipFill>
        <p:spPr>
          <a:xfrm>
            <a:off x="5468257" y="0"/>
            <a:ext cx="1342572" cy="134257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g27ab49fcf8a_3_0"/>
          <p:cNvSpPr txBox="1">
            <a:spLocks noGrp="1"/>
          </p:cNvSpPr>
          <p:nvPr>
            <p:ph type="subTitle" idx="1"/>
          </p:nvPr>
        </p:nvSpPr>
        <p:spPr>
          <a:xfrm>
            <a:off x="391886" y="478971"/>
            <a:ext cx="11495400" cy="5979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Visit to Classrooms</a:t>
            </a:r>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226" name="Google Shape;226;g27ab49fcf8a_3_0"/>
          <p:cNvPicPr preferRelativeResize="0"/>
          <p:nvPr/>
        </p:nvPicPr>
        <p:blipFill rotWithShape="1">
          <a:blip r:embed="rId3">
            <a:alphaModFix/>
          </a:blip>
          <a:srcRect/>
          <a:stretch/>
        </p:blipFill>
        <p:spPr>
          <a:xfrm>
            <a:off x="5468257" y="0"/>
            <a:ext cx="1342572" cy="134257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1384</Words>
  <Application>Microsoft Office PowerPoint</Application>
  <PresentationFormat>Widescreen</PresentationFormat>
  <Paragraphs>294</Paragraphs>
  <Slides>21</Slides>
  <Notes>21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Comic Sans MS</vt:lpstr>
      <vt:lpstr>Office Theme</vt:lpstr>
      <vt:lpstr>PowerPoint Presentation</vt:lpstr>
      <vt:lpstr>PowerPoint Presentation</vt:lpstr>
      <vt:lpstr>PowerPoint Presentation</vt:lpstr>
      <vt:lpstr>PowerPoint Presentation</vt:lpstr>
      <vt:lpstr>Safeguarding  safeguarding@applecroft.herts.sch.uk         Designated Safeguarding Leads - DSLs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Withe</dc:creator>
  <cp:lastModifiedBy>Lisa Withe</cp:lastModifiedBy>
  <cp:revision>1</cp:revision>
  <dcterms:created xsi:type="dcterms:W3CDTF">2021-09-08T19:23:47Z</dcterms:created>
  <dcterms:modified xsi:type="dcterms:W3CDTF">2023-09-04T14:04:01Z</dcterms:modified>
</cp:coreProperties>
</file>