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 id="2147483662" r:id="rId2"/>
    <p:sldMasterId id="2147483665" r:id="rId3"/>
    <p:sldMasterId id="2147483673" r:id="rId4"/>
    <p:sldMasterId id="2147483675" r:id="rId5"/>
  </p:sldMasterIdLst>
  <p:notesMasterIdLst>
    <p:notesMasterId r:id="rId29"/>
  </p:notesMasterIdLst>
  <p:sldIdLst>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Lst>
  <p:sldSz cx="12192000" cy="6858000"/>
  <p:notesSz cx="6858000" cy="9144000"/>
  <p:embeddedFontLst>
    <p:embeddedFont>
      <p:font typeface="Helvetica Neue" panose="020B0604020202020204" charset="0"/>
      <p:regular r:id="rId30"/>
      <p:bold r:id="rId31"/>
      <p:italic r:id="rId32"/>
      <p:boldItalic r:id="rId33"/>
    </p:embeddedFont>
    <p:embeddedFont>
      <p:font typeface="Calibri" panose="020F0502020204030204" pitchFamily="34"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2" roundtripDataSignature="AMtx7mhjnk6scgX6W2OSevOSslLdAYPTb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6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font" Target="fonts/font5.fntdata"/><Relationship Id="rId63"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62"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3.fntdata"/><Relationship Id="rId37" Type="http://schemas.openxmlformats.org/officeDocument/2006/relationships/font" Target="fonts/font8.fntdata"/><Relationship Id="rId66"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7.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2.fntdata"/><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font" Target="fonts/font1.fntdata"/><Relationship Id="rId35" Type="http://schemas.openxmlformats.org/officeDocument/2006/relationships/font" Target="fonts/font6.fntdata"/><Relationship Id="rId6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2fea237efa2_0_2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1" name="Google Shape;301;g2fea237efa2_0_22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latin typeface="Calibri"/>
                <a:ea typeface="Calibri"/>
                <a:cs typeface="Calibri"/>
                <a:sym typeface="Calibri"/>
              </a:rPr>
              <a:t>For this presentation, you will need to download and print out the following resources and information for parents:</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the parent handout </a:t>
            </a:r>
            <a:r>
              <a:rPr lang="en-GB" b="0">
                <a:latin typeface="Calibri"/>
                <a:ea typeface="Calibri"/>
                <a:cs typeface="Calibri"/>
                <a:sym typeface="Calibri"/>
              </a:rPr>
              <a:t>‘Your child’s reading journey – Year 1’</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‘Grow the code’ chart/mat</a:t>
            </a:r>
            <a:endParaRPr/>
          </a:p>
          <a:p>
            <a:pPr marL="171450" marR="0" lvl="0" indent="-171450" algn="l" rtl="0">
              <a:lnSpc>
                <a:spcPct val="100000"/>
              </a:lnSpc>
              <a:spcBef>
                <a:spcPts val="0"/>
              </a:spcBef>
              <a:spcAft>
                <a:spcPts val="0"/>
              </a:spcAft>
              <a:buClr>
                <a:srgbClr val="000000"/>
              </a:buClr>
              <a:buSzPts val="1200"/>
              <a:buFont typeface="Arial"/>
              <a:buChar char="•"/>
            </a:pPr>
            <a:r>
              <a:rPr lang="en-GB" b="0" i="0">
                <a:latin typeface="Calibri"/>
                <a:ea typeface="Calibri"/>
                <a:cs typeface="Calibri"/>
                <a:sym typeface="Calibri"/>
              </a:rPr>
              <a:t>‘Phase 5 tricky words: Year 1 – Information for parents and carers</a:t>
            </a:r>
            <a:r>
              <a:rPr lang="en-GB">
                <a:latin typeface="Calibri"/>
                <a:ea typeface="Calibri"/>
                <a:cs typeface="Calibri"/>
                <a:sym typeface="Calibri"/>
              </a:rPr>
              <a:t>'</a:t>
            </a:r>
            <a:r>
              <a:rPr lang="en-GB" b="0" i="0">
                <a:latin typeface="Calibri"/>
                <a:ea typeface="Calibri"/>
                <a:cs typeface="Calibri"/>
                <a:sym typeface="Calibri"/>
              </a:rPr>
              <a:t> – or parents can access this in the ‘For parents’ area of the Little Wandle website.</a:t>
            </a: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endParaRPr>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i="0">
                <a:latin typeface="Calibri"/>
                <a:ea typeface="Calibri"/>
                <a:cs typeface="Calibri"/>
                <a:sym typeface="Calibri"/>
              </a:rPr>
              <a:t>You will need also need:</a:t>
            </a:r>
            <a:endParaRPr/>
          </a:p>
          <a:p>
            <a:pPr marL="171450" marR="0" lvl="0" indent="-171450" algn="l" rtl="0">
              <a:lnSpc>
                <a:spcPct val="100000"/>
              </a:lnSpc>
              <a:spcBef>
                <a:spcPts val="0"/>
              </a:spcBef>
              <a:spcAft>
                <a:spcPts val="0"/>
              </a:spcAft>
              <a:buClr>
                <a:srgbClr val="000000"/>
              </a:buClr>
              <a:buSzPts val="1200"/>
              <a:buFont typeface="Arial"/>
              <a:buChar char="•"/>
            </a:pPr>
            <a:r>
              <a:rPr lang="en-GB" i="0">
                <a:latin typeface="Calibri"/>
                <a:ea typeface="Calibri"/>
                <a:cs typeface="Calibri"/>
                <a:sym typeface="Calibri"/>
              </a:rPr>
              <a:t>a flipchart </a:t>
            </a:r>
            <a:endParaRPr/>
          </a:p>
          <a:p>
            <a:pPr marL="171450" marR="0" lvl="0" indent="-171450" algn="l" rtl="0">
              <a:lnSpc>
                <a:spcPct val="100000"/>
              </a:lnSpc>
              <a:spcBef>
                <a:spcPts val="0"/>
              </a:spcBef>
              <a:spcAft>
                <a:spcPts val="0"/>
              </a:spcAft>
              <a:buClr>
                <a:srgbClr val="000000"/>
              </a:buClr>
              <a:buSzPts val="1200"/>
              <a:buFont typeface="Arial"/>
              <a:buChar char="•"/>
            </a:pPr>
            <a:r>
              <a:rPr lang="en-GB" i="0">
                <a:latin typeface="Calibri"/>
                <a:ea typeface="Calibri"/>
                <a:cs typeface="Calibri"/>
                <a:sym typeface="Calibri"/>
              </a:rPr>
              <a:t>word cards to show how children spot digraphs in words; use two words with the same digraph, e.g. ‘head’ and ‘bread’  </a:t>
            </a:r>
            <a:endParaRPr/>
          </a:p>
          <a:p>
            <a:pPr marL="171450" marR="0" lvl="0" indent="-171450" algn="l" rtl="0">
              <a:lnSpc>
                <a:spcPct val="100000"/>
              </a:lnSpc>
              <a:spcBef>
                <a:spcPts val="0"/>
              </a:spcBef>
              <a:spcAft>
                <a:spcPts val="0"/>
              </a:spcAft>
              <a:buClr>
                <a:srgbClr val="000000"/>
              </a:buClr>
              <a:buSzPts val="1200"/>
              <a:buFont typeface="Arial"/>
              <a:buChar char="•"/>
            </a:pPr>
            <a:r>
              <a:rPr lang="en-GB" i="0">
                <a:latin typeface="Calibri"/>
                <a:ea typeface="Calibri"/>
                <a:cs typeface="Calibri"/>
                <a:sym typeface="Calibri"/>
              </a:rPr>
              <a:t>access to the Little Wandle and Collins websites</a:t>
            </a:r>
            <a:endParaRPr i="0"/>
          </a:p>
          <a:p>
            <a:pPr marL="171450" marR="0" lvl="0" indent="-171450" algn="l" rtl="0">
              <a:lnSpc>
                <a:spcPct val="100000"/>
              </a:lnSpc>
              <a:spcBef>
                <a:spcPts val="0"/>
              </a:spcBef>
              <a:spcAft>
                <a:spcPts val="0"/>
              </a:spcAft>
              <a:buClr>
                <a:srgbClr val="000000"/>
              </a:buClr>
              <a:buSzPts val="1200"/>
              <a:buFont typeface="Arial"/>
              <a:buChar char="•"/>
            </a:pPr>
            <a:r>
              <a:rPr lang="en-GB" i="0">
                <a:latin typeface="Calibri"/>
                <a:ea typeface="Calibri"/>
                <a:cs typeface="Calibri"/>
                <a:sym typeface="Calibri"/>
              </a:rPr>
              <a:t>a copy of the Little Wandle Glossary (in Getting started/Teaching).</a:t>
            </a:r>
            <a:endParaRPr/>
          </a:p>
          <a:p>
            <a:pPr marL="0" lvl="0" indent="0" algn="l" rtl="0">
              <a:spcBef>
                <a:spcPts val="0"/>
              </a:spcBef>
              <a:spcAft>
                <a:spcPts val="0"/>
              </a:spcAft>
              <a:buClr>
                <a:srgbClr val="000000"/>
              </a:buClr>
              <a:buSzPts val="1200"/>
              <a:buFont typeface="Arial"/>
              <a:buNone/>
            </a:pPr>
            <a:endParaRPr i="0">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2fea237efa2_0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7" name="Google Shape;307;g2fea237efa2_0_22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t>To share </a:t>
            </a:r>
            <a:r>
              <a:rPr lang="en-GB" b="0">
                <a:latin typeface="Calibri"/>
                <a:ea typeface="Calibri"/>
                <a:cs typeface="Calibri"/>
                <a:sym typeface="Calibri"/>
              </a:rPr>
              <a:t>the link that research has established between loving reading and being successful academically</a:t>
            </a:r>
            <a:endParaRPr b="0">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Let's start our session with a quote from the Organisation for Economic Co-operation and Development ...</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Read the quote.</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This quote reminds us of the importance not just of teaching children to read, but also of teaching them to love reading. </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Today, we're going to talk about phonics, but we always see phonics as the route into reading and a love of reading as the ultimate goal of phonics teaching.</a:t>
            </a:r>
            <a:endParaRPr>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2fea237efa2_0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2" name="Google Shape;312;g2fea237efa2_0_23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r>
              <a:rPr lang="en-GB" b="1"/>
              <a:t>:</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inform that all schools must teach phonics but explain your school's choice of SSP</a:t>
            </a:r>
            <a:endParaRPr>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As you now know, the National Curriculum specifies that all schools must teach children to read using phonics starting in Reception, carrying on into Year 1.</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Read the slide.</a:t>
            </a:r>
            <a:endParaRPr i="0">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2fea237efa2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9" name="Google Shape;319;g2fea237efa2_0_23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t>To give a </a:t>
            </a:r>
            <a:r>
              <a:rPr lang="en-GB" b="0">
                <a:latin typeface="Calibri"/>
                <a:ea typeface="Calibri"/>
                <a:cs typeface="Calibri"/>
                <a:sym typeface="Calibri"/>
              </a:rPr>
              <a:t>a simple definition of phonics</a:t>
            </a:r>
            <a:endParaRPr b="0">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As you will remember from last year ...</a:t>
            </a:r>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Read the slide.</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It sounds complicated but it really isn’t! </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Let's review some of the important words that will help you understand phonics ...</a:t>
            </a:r>
            <a:endParaRPr>
              <a:latin typeface="Calibri"/>
              <a:ea typeface="Calibri"/>
              <a:cs typeface="Calibri"/>
              <a:sym typeface="Calibri"/>
            </a:endParaRPr>
          </a:p>
          <a:p>
            <a:pPr marL="0" lvl="0" indent="0" algn="l" rtl="0">
              <a:spcBef>
                <a:spcPts val="0"/>
              </a:spcBef>
              <a:spcAft>
                <a:spcPts val="0"/>
              </a:spcAft>
              <a:buNone/>
            </a:pPr>
            <a:r>
              <a:rPr lang="en-GB"/>
              <a: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2fea237efa2_0_2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5" name="Google Shape;325;g2fea237efa2_0_24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latin typeface="Calibri"/>
                <a:ea typeface="Calibri"/>
                <a:cs typeface="Calibri"/>
                <a:sym typeface="Calibri"/>
              </a:rPr>
              <a:t>To give s</a:t>
            </a:r>
            <a:r>
              <a:rPr lang="en-GB">
                <a:latin typeface="Calibri"/>
                <a:ea typeface="Calibri"/>
                <a:cs typeface="Calibri"/>
                <a:sym typeface="Calibri"/>
              </a:rPr>
              <a:t>imple definitions of key terminology</a:t>
            </a:r>
            <a:endParaRPr b="0">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b="0">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0">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Review what each word means – use the Glossary to help.</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Children will have already learned most of these terms. In Year 1, split digraphs are introduced.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fea237efa2_0_2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38" name="Google Shape;338;g2fea237efa2_0_25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b="0">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the progression children have followed from Reception, and into Year 1</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Your child has learned Phases 2, 3 and 4 in Reception (seen on the left).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Now they are in Year 1, they will have a brief review of Phases 3 and 4 and all of the Reception tricky words.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By week 4 of the first half term, they will begin phase 5.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Phase 5 covers the last remaining graphemes of the Little Wandle progression and alternative pronunciations and spellings of graphemes learned.</a:t>
            </a:r>
            <a:endParaRPr i="1"/>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2fea237efa2_0_2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45" name="Google Shape;345;g2fea237efa2_0_26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b="0">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introduce the Phase 5 GPCs and how to say them</a:t>
            </a:r>
            <a:endParaRPr/>
          </a:p>
          <a:p>
            <a:pPr marL="171450" lvl="0" indent="-95250" algn="l" rtl="0">
              <a:spcBef>
                <a:spcPts val="0"/>
              </a:spcBef>
              <a:spcAft>
                <a:spcPts val="0"/>
              </a:spcAft>
              <a:buClr>
                <a:srgbClr val="000000"/>
              </a:buClr>
              <a:buSzPts val="1200"/>
              <a:buFont typeface="Arial"/>
              <a:buNone/>
            </a:pPr>
            <a:endParaRPr b="0">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Let's have a look at the Phase 5 sounds. </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Hand out the Phase 5 handout and the ‘Grow the code’ mat.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Play the video and pause it so the parents can say the sounds if you wish.</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Or display the ‘Grow the code’ chart and teach the parents the sounds.</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Have a look at your handout and watch this video/look at the ‘Grow the code’ chart on the screen.</a:t>
            </a:r>
            <a:endParaRPr i="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Now, let's have a practice!</a:t>
            </a:r>
            <a:endParaRPr i="1"/>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2fea237efa2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53" name="Google Shape;353;g2fea237efa2_0_26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latin typeface="Calibri"/>
                <a:ea typeface="Calibri"/>
                <a:cs typeface="Calibri"/>
                <a:sym typeface="Calibri"/>
              </a:rPr>
              <a:t>Slide purpose:</a:t>
            </a:r>
            <a:endParaRPr>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Phase 5 'Grow the code’</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i="1">
                <a:latin typeface="Calibri"/>
                <a:ea typeface="Calibri"/>
                <a:cs typeface="Calibri"/>
                <a:sym typeface="Calibri"/>
              </a:rPr>
              <a:t>The children learn the last set of graphemes, including ones with alternative pronunciations. </a:t>
            </a:r>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Play the video which explains how we teach Phase 5. (The first 20 seconds are a repeat of the ‘How to say the sounds’ video but then goes on to explain what the alternative graphemes are for the sound /ai/.)</a:t>
            </a:r>
            <a:endParaRPr i="0"/>
          </a:p>
          <a:p>
            <a:pPr marL="171450" marR="0" lvl="0" indent="-171450" algn="l" rtl="0">
              <a:lnSpc>
                <a:spcPct val="100000"/>
              </a:lnSpc>
              <a:spcBef>
                <a:spcPts val="0"/>
              </a:spcBef>
              <a:spcAft>
                <a:spcPts val="0"/>
              </a:spcAft>
              <a:buClr>
                <a:srgbClr val="000000"/>
              </a:buClr>
              <a:buSzPts val="1200"/>
              <a:buFont typeface="Arial"/>
              <a:buChar char="•"/>
            </a:pPr>
            <a:r>
              <a:rPr lang="en-GB" i="1">
                <a:latin typeface="Calibri"/>
                <a:ea typeface="Calibri"/>
                <a:cs typeface="Calibri"/>
                <a:sym typeface="Calibri"/>
              </a:rPr>
              <a:t>They will also learn to ‘Grow the code’ where children will explore different ways of spelling the same phoneme and reading the same grapheme. This means that they are able to read increasingly challenging words and books.</a:t>
            </a:r>
            <a:endParaRPr/>
          </a:p>
          <a:p>
            <a:pPr marL="171450" lvl="0" indent="-171450" algn="l" rtl="0">
              <a:spcBef>
                <a:spcPts val="0"/>
              </a:spcBef>
              <a:spcAft>
                <a:spcPts val="0"/>
              </a:spcAft>
              <a:buClr>
                <a:srgbClr val="000000"/>
              </a:buClr>
              <a:buSzPts val="1200"/>
              <a:buFont typeface="Arial"/>
              <a:buChar char="•"/>
            </a:pPr>
            <a:r>
              <a:rPr lang="en-GB" i="1"/>
              <a:t>Children learn strategies so that they can distinguish between the same grapheme, different phoneme and the same phoneme but different grapheme. ‘Growing the code’ will support children as they get older with accurate spelling.</a:t>
            </a:r>
            <a:endParaRPr i="1"/>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2fea237efa2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0" name="Google Shape;360;g2fea237efa2_0_274: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Calibri"/>
              <a:buNone/>
            </a:pPr>
            <a:r>
              <a:rPr lang="en-GB" b="1">
                <a:latin typeface="Calibri"/>
                <a:ea typeface="Calibri"/>
                <a:cs typeface="Calibri"/>
                <a:sym typeface="Calibri"/>
              </a:rPr>
              <a:t>Slide purpose</a:t>
            </a:r>
            <a:r>
              <a:rPr lang="en-GB" b="1"/>
              <a:t>:</a:t>
            </a:r>
            <a:endParaRPr b="0"/>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Year 1 tricky words</a:t>
            </a:r>
            <a:endParaRPr/>
          </a:p>
          <a:p>
            <a:pPr marL="0" lvl="0" indent="0" algn="l" rtl="0">
              <a:spcBef>
                <a:spcPts val="0"/>
              </a:spcBef>
              <a:spcAft>
                <a:spcPts val="0"/>
              </a:spcAft>
              <a:buClr>
                <a:srgbClr val="000000"/>
              </a:buClr>
              <a:buSzPts val="1200"/>
              <a:buFont typeface="Arial"/>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Tricky words have unusual spellings. For example ‘all' is tricky to children in Reception because the letter ‘a’ says /or/ in this word. </a:t>
            </a:r>
            <a:endParaRPr b="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Tricky words are taught in a systematic way, following the clearly defined Little Wandle sequence of learning. We teach them because they are common words that children need to know.</a:t>
            </a:r>
            <a:endParaRPr b="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As children 'Grow the code', some tricky words will no longer be tricky. For example, children learn in Year 1 that the letter ‘a’ can make the /or/ sound in words like ‘all’, ‘ball’ and ‘water’’. This means that the word ‘all’ is no longer tricky!</a:t>
            </a:r>
            <a:endParaRPr b="1"/>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i="1"/>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2fea237efa2_0_2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7" name="Google Shape;367;g2fea237efa2_0_28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r>
              <a:rPr lang="en-GB" b="1"/>
              <a:t>:</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Year 1 tricky words</a:t>
            </a:r>
            <a:endParaRPr/>
          </a:p>
          <a:p>
            <a:pPr marL="0" lvl="0" indent="0" algn="l" rtl="0">
              <a:spcBef>
                <a:spcPts val="0"/>
              </a:spcBef>
              <a:spcAft>
                <a:spcPts val="0"/>
              </a:spcAft>
              <a:buNone/>
            </a:pPr>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Here is an example of Year 1 tricky words.</a:t>
            </a:r>
            <a:endParaRPr/>
          </a:p>
          <a:p>
            <a:pPr marL="171450" lvl="1"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We might not teach all of these words due to regional pronunciations e.g. ‘ask</a:t>
            </a:r>
            <a:r>
              <a:rPr lang="en-GB" b="0" i="1">
                <a:latin typeface="Calibri"/>
                <a:ea typeface="Calibri"/>
                <a:cs typeface="Calibri"/>
                <a:sym typeface="Calibri"/>
              </a:rPr>
              <a:t>’.</a:t>
            </a:r>
            <a:r>
              <a:rPr lang="en-GB" b="1" i="1">
                <a:latin typeface="Calibri"/>
                <a:ea typeface="Calibri"/>
                <a:cs typeface="Calibri"/>
                <a:sym typeface="Calibri"/>
              </a:rPr>
              <a:t> </a:t>
            </a:r>
            <a:r>
              <a:rPr lang="en-GB" b="1" i="0">
                <a:latin typeface="Calibri"/>
                <a:ea typeface="Calibri"/>
                <a:cs typeface="Calibri"/>
                <a:sym typeface="Calibri"/>
              </a:rPr>
              <a:t>[Only say this if it is applicable to your setting]</a:t>
            </a:r>
            <a:r>
              <a:rPr lang="en-GB" b="0" i="0">
                <a:latin typeface="Calibri"/>
                <a:ea typeface="Calibri"/>
                <a:cs typeface="Calibri"/>
                <a:sym typeface="Calibri"/>
              </a:rPr>
              <a:t>.</a:t>
            </a:r>
            <a:endParaRPr/>
          </a:p>
          <a:p>
            <a:pPr marL="171450" lvl="1" indent="-171450" algn="l" rtl="0">
              <a:spcBef>
                <a:spcPts val="0"/>
              </a:spcBef>
              <a:spcAft>
                <a:spcPts val="0"/>
              </a:spcAft>
              <a:buClr>
                <a:srgbClr val="000000"/>
              </a:buClr>
              <a:buSzPts val="1200"/>
              <a:buFont typeface="Arial"/>
              <a:buChar char="•"/>
            </a:pPr>
            <a:r>
              <a:rPr lang="en-GB" b="0" i="0">
                <a:latin typeface="Calibri"/>
                <a:ea typeface="Calibri"/>
                <a:cs typeface="Calibri"/>
                <a:sym typeface="Calibri"/>
              </a:rPr>
              <a:t>You may wish to give parents a copy of the document ‘Phase 5 tricky words: Year 1 – Information for parents and carers</a:t>
            </a:r>
            <a:r>
              <a:rPr lang="en-GB">
                <a:latin typeface="Calibri"/>
                <a:ea typeface="Calibri"/>
                <a:cs typeface="Calibri"/>
                <a:sym typeface="Calibri"/>
              </a:rPr>
              <a:t>'. </a:t>
            </a:r>
            <a:endParaRPr i="1"/>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2fea237efa2_0_2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74" name="Google Shape;374;g2fea237efa2_0_28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2fea237efa2_0_2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0" name="Google Shape;380;g2fea237efa2_0_29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latin typeface="Calibri"/>
                <a:ea typeface="Calibri"/>
                <a:cs typeface="Calibri"/>
                <a:sym typeface="Calibri"/>
              </a:rPr>
              <a:t>To introduce </a:t>
            </a:r>
            <a:r>
              <a:rPr lang="en-GB">
                <a:latin typeface="Calibri"/>
                <a:ea typeface="Calibri"/>
                <a:cs typeface="Calibri"/>
                <a:sym typeface="Calibri"/>
              </a:rPr>
              <a:t>spelling</a:t>
            </a:r>
            <a:endParaRPr b="1">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b="0" i="1">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In Year 1, there are increasingly challenging words to spell, e.g. longer words, compound words, plurals. This all matches the Little Wandle sequence of learning.</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children will also practise writing a dictated sentence on a Friday. Their teacher will say the sentence, show them how to write it and then ask the children to write it independently.</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Handwriting phrases learned in Reception are referred to during the lesson, but the specific practice of handwriting is taught separately.</a:t>
            </a:r>
            <a:endParaRPr i="1"/>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2fea237efa2_0_2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7" name="Google Shape;387;g2fea237efa2_0_297: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spelling</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 </a:t>
            </a:r>
            <a:endParaRPr b="1"/>
          </a:p>
          <a:p>
            <a:pPr marL="171450" lvl="0" indent="-171450" algn="l" rtl="0">
              <a:spcBef>
                <a:spcPts val="0"/>
              </a:spcBef>
              <a:spcAft>
                <a:spcPts val="0"/>
              </a:spcAft>
              <a:buClr>
                <a:srgbClr val="000000"/>
              </a:buClr>
              <a:buSzPts val="1200"/>
              <a:buFont typeface="Arial"/>
              <a:buChar char="•"/>
            </a:pPr>
            <a:r>
              <a:rPr lang="en-GB" i="0"/>
              <a:t>Model the process above on a flipchart for the parents to see. Use a Phase 5 word, e.g. ‘play’.</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If you wish to support your child at home with their spelling, this is the process to use.</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There are also Phase 5 weekly spellings for additional practice, which we may use outside of phonics lessons to reinforce the children's learning.</a:t>
            </a:r>
            <a:endParaRPr i="1">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2fea237efa2_0_3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94" name="Google Shape;394;g2fea237efa2_0_30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latin typeface="Calibri"/>
                <a:ea typeface="Calibri"/>
                <a:cs typeface="Calibri"/>
                <a:sym typeface="Calibri"/>
              </a:rPr>
              <a:t>To introduce </a:t>
            </a:r>
            <a:r>
              <a:rPr lang="en-GB">
                <a:latin typeface="Calibri"/>
                <a:ea typeface="Calibri"/>
                <a:cs typeface="Calibri"/>
                <a:sym typeface="Calibri"/>
              </a:rPr>
              <a:t>decodable readers</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children apply their phonic knowledge to reading a decodable book.</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Books are carefully matched to children’s secure phonic knowledge.</a:t>
            </a:r>
            <a:endParaRPr b="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They read the same book three times in a week.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first time we work on decoding (sounding out) the words.</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second time we work on prosody which is reading with expression – making the book sound more interesting with our ‘storyteller voice’ or our ‘David Attenborough’ voice.</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third time we look at comprehension – understanding the text.</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We read the books three times at school because we want to develop the fluency. The more children see words, the more they begin to read them automatically without having to sound them out, which is the ultimate goal.</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Children’s book will then be sent home, so that they can practise their fluency further.</a:t>
            </a:r>
            <a:endParaRPr i="1"/>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2fea237efa2_0_3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03" name="Google Shape;403;g2fea237efa2_0_31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latin typeface="Calibri"/>
                <a:ea typeface="Calibri"/>
                <a:cs typeface="Calibri"/>
                <a:sym typeface="Calibri"/>
              </a:rPr>
              <a:t>To introduce </a:t>
            </a:r>
            <a:r>
              <a:rPr lang="en-GB">
                <a:latin typeface="Calibri"/>
                <a:ea typeface="Calibri"/>
                <a:cs typeface="Calibri"/>
                <a:sym typeface="Calibri"/>
              </a:rPr>
              <a:t>book matching</a:t>
            </a:r>
            <a:endParaRPr b="0">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b="0">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0">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t>We assess your child every six weeks to check progress. </a:t>
            </a:r>
            <a:endParaRPr/>
          </a:p>
          <a:p>
            <a:pPr marL="171450" lvl="0" indent="-171450" algn="l" rtl="0">
              <a:spcBef>
                <a:spcPts val="0"/>
              </a:spcBef>
              <a:spcAft>
                <a:spcPts val="0"/>
              </a:spcAft>
              <a:buClr>
                <a:srgbClr val="000000"/>
              </a:buClr>
              <a:buSzPts val="1200"/>
              <a:buFont typeface="Arial"/>
              <a:buChar char="•"/>
            </a:pPr>
            <a:r>
              <a:rPr lang="en-GB" i="1"/>
              <a:t>Any child who needs extra support has Daily Keep-up sessions planned for them.</a:t>
            </a:r>
            <a:endParaRPr/>
          </a:p>
          <a:p>
            <a:pPr marL="171450" lvl="0" indent="-171450" algn="l" rtl="0">
              <a:spcBef>
                <a:spcPts val="0"/>
              </a:spcBef>
              <a:spcAft>
                <a:spcPts val="0"/>
              </a:spcAft>
              <a:buClr>
                <a:srgbClr val="000000"/>
              </a:buClr>
              <a:buSzPts val="1200"/>
              <a:buFont typeface="Arial"/>
              <a:buChar char="•"/>
            </a:pPr>
            <a:r>
              <a:rPr lang="en-GB" i="1"/>
              <a:t>You will have noticed that your child’s books become more challenging as they secure more phonics.</a:t>
            </a:r>
            <a:endParaRPr i="1"/>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2fea237efa2_0_3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14" name="Google Shape;414;g2fea237efa2_0_32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book matching</a:t>
            </a:r>
            <a:endParaRPr/>
          </a:p>
          <a:p>
            <a:pPr marL="171450" lvl="0" indent="-95250" algn="l" rtl="0">
              <a:spcBef>
                <a:spcPts val="0"/>
              </a:spcBef>
              <a:spcAft>
                <a:spcPts val="0"/>
              </a:spcAft>
              <a:buClr>
                <a:srgbClr val="000000"/>
              </a:buClr>
              <a:buSzPts val="1200"/>
              <a:buFont typeface="Arial"/>
              <a:buNone/>
            </a:pPr>
            <a:endParaRPr b="1">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0">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t>Once your child is reading a Phase 3 book, we encourage them to ‘blend in their heads’ – you will remember that this is one of the strategies we use to help develop children to become fluent readers. (Blending in your head means children say the sounds quietly in their heads and then read the whole word out loud. Eventually, this will become automatic and children can read words that they know fluently.)</a:t>
            </a:r>
            <a:endParaRPr/>
          </a:p>
          <a:p>
            <a:pPr marL="171450" lvl="0" indent="-171450" algn="l" rtl="0">
              <a:spcBef>
                <a:spcPts val="0"/>
              </a:spcBef>
              <a:spcAft>
                <a:spcPts val="0"/>
              </a:spcAft>
              <a:buClr>
                <a:srgbClr val="000000"/>
              </a:buClr>
              <a:buSzPts val="1200"/>
              <a:buFont typeface="Arial"/>
              <a:buChar char="•"/>
            </a:pPr>
            <a:r>
              <a:rPr lang="en-GB" i="1"/>
              <a:t>We will always communicate with you if we feel that your child is not blending accurately enough yet and needs additional support.</a:t>
            </a:r>
            <a:endParaRPr i="1"/>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2fea237efa2_0_3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21" name="Google Shape;421;g2fea237efa2_0_327: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2fea237efa2_0_3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27" name="Google Shape;427;g2fea237efa2_0_33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latin typeface="Calibri"/>
                <a:ea typeface="Calibri"/>
                <a:cs typeface="Calibri"/>
                <a:sym typeface="Calibri"/>
              </a:rPr>
              <a:t>To i</a:t>
            </a:r>
            <a:r>
              <a:rPr lang="en-GB">
                <a:latin typeface="Calibri"/>
                <a:ea typeface="Calibri"/>
                <a:cs typeface="Calibri"/>
                <a:sym typeface="Calibri"/>
              </a:rPr>
              <a:t>ntroduce the values of reading at home</a:t>
            </a:r>
            <a:endParaRPr b="0">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endParaRPr b="1">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0" i="1">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You play a crucial part in your child's reading and the most important thing you can do is read with them. </a:t>
            </a:r>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Read the slide.</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Celebrate your child’s success at school and make time for reading at home.</a:t>
            </a:r>
            <a:endParaRPr i="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Everybody read! part of the Little Wandle website has lots of book recommendations. Anyone can access it and find lots of lovely book recommendations for their children. </a:t>
            </a:r>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Click on link to show Everybody read! section of website:</a:t>
            </a:r>
            <a:r>
              <a:rPr lang="en-GB" i="1">
                <a:latin typeface="Calibri"/>
                <a:ea typeface="Calibri"/>
                <a:cs typeface="Calibri"/>
                <a:sym typeface="Calibri"/>
              </a:rPr>
              <a:t> https://www.littlewandlelettersandsounds.org.uk/resources/my-letters-and-sounds/everybody-read/</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Don't forget that your local library can order books for you if you really want a specific book. </a:t>
            </a:r>
            <a:endParaRPr i="1"/>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2fea237efa2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35" name="Google Shape;435;g2fea237efa2_0_33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t>To summarise the </a:t>
            </a:r>
            <a:r>
              <a:rPr lang="en-GB">
                <a:latin typeface="Calibri"/>
                <a:ea typeface="Calibri"/>
                <a:cs typeface="Calibri"/>
                <a:sym typeface="Calibri"/>
              </a:rPr>
              <a:t>format of reading at home</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As well as the ‘learning to read’ book that your child will bring home they will also bring home a book for sharing with you.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This book is SO important. This is how we are going to give them the WILL to read.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Please read with your child as often as you can – at least once a day if possible.</a:t>
            </a:r>
            <a:endParaRPr/>
          </a:p>
          <a:p>
            <a:pPr marL="0" lvl="0" indent="0" algn="l" rtl="0">
              <a:spcBef>
                <a:spcPts val="0"/>
              </a:spcBef>
              <a:spcAft>
                <a:spcPts val="0"/>
              </a:spcAft>
              <a:buNone/>
            </a:pPr>
            <a:endParaRPr i="1"/>
          </a:p>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2fea237efa2_0_3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9" name="Google Shape;449;g2fea237efa2_0_35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guidance on reading the decodable reader at home</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As already mentioned, your child will bring home their phonics book, matched to their reading ability, which they will have already read in school.</a:t>
            </a:r>
            <a:endParaRPr i="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 purpose of this book is to practise their fluency.</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Children shouldn’t find reading their phonics book hard! We want them to bring a book home that they can read mostly fluently.</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If your child is finding a word hard to read, encourage them to sound and blend.</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Communcation with us is key. Where necessary, we will always inform you of their progress and please let us know if you have any queries.</a:t>
            </a:r>
            <a:endParaRPr i="1"/>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2fea237efa2_0_3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7" name="Google Shape;457;g2fea237efa2_0_35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To provide guidance on reading the shared book at home</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Only use this slide if your context allows this to be an appropriate expectation (e.g. high levels of deprivation or EAL may not be appropriate to encourage yet).</a:t>
            </a:r>
            <a:endParaRPr b="0">
              <a:latin typeface="Calibri"/>
              <a:ea typeface="Calibri"/>
              <a:cs typeface="Calibri"/>
              <a:sym typeface="Calibri"/>
            </a:endParaRPr>
          </a:p>
          <a:p>
            <a:pPr marL="171450" lvl="0" indent="-95250" algn="l" rtl="0">
              <a:spcBef>
                <a:spcPts val="0"/>
              </a:spcBef>
              <a:spcAft>
                <a:spcPts val="0"/>
              </a:spcAft>
              <a:buClr>
                <a:srgbClr val="000000"/>
              </a:buClr>
              <a:buSzPts val="1200"/>
              <a:buFont typeface="Arial"/>
              <a:buNone/>
            </a:pPr>
            <a:endParaRPr b="0">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1"/>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Reading to your child daily can open a variety of doors to your child's education, imagination and well-being.</a:t>
            </a:r>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Read the slide.</a:t>
            </a:r>
            <a:endParaRPr i="0"/>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As a school, we also prioritise reading to the children daily to encourage the love of reading.</a:t>
            </a:r>
            <a:endParaRPr/>
          </a:p>
          <a:p>
            <a:pPr marL="171450" lvl="0" indent="-95250" algn="l" rtl="0">
              <a:spcBef>
                <a:spcPts val="0"/>
              </a:spcBef>
              <a:spcAft>
                <a:spcPts val="0"/>
              </a:spcAft>
              <a:buClr>
                <a:srgbClr val="000000"/>
              </a:buClr>
              <a:buSzPts val="1200"/>
              <a:buFont typeface="Arial"/>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2fea237efa2_0_3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64" name="Google Shape;464;g2fea237efa2_0_36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a:latin typeface="Calibri"/>
                <a:ea typeface="Calibri"/>
                <a:cs typeface="Calibri"/>
                <a:sym typeface="Calibri"/>
              </a:rPr>
              <a:t>Guidance on supporting phonics learning at home</a:t>
            </a:r>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It is really important that you pronounce the sounds correctly at home if you are supporting your child. </a:t>
            </a:r>
            <a:endParaRPr/>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These videos are on the website for you to refer to and if you are unsure, please ask your child’s teacher.</a:t>
            </a:r>
            <a:endParaRPr/>
          </a:p>
          <a:p>
            <a:pPr marL="171450" lvl="0" indent="-171450" algn="l" rtl="0">
              <a:spcBef>
                <a:spcPts val="0"/>
              </a:spcBef>
              <a:spcAft>
                <a:spcPts val="0"/>
              </a:spcAft>
              <a:buClr>
                <a:srgbClr val="000000"/>
              </a:buClr>
              <a:buSzPts val="1200"/>
              <a:buFont typeface="Arial"/>
              <a:buChar char="•"/>
            </a:pPr>
            <a:r>
              <a:rPr lang="en-GB" i="0">
                <a:latin typeface="Calibri"/>
                <a:ea typeface="Calibri"/>
                <a:cs typeface="Calibri"/>
                <a:sym typeface="Calibri"/>
              </a:rPr>
              <a:t>Show the parents where to access the videos on the website and play them. </a:t>
            </a:r>
            <a:r>
              <a:rPr lang="en-GB" i="0" u="sng">
                <a:solidFill>
                  <a:schemeClr val="hlink"/>
                </a:solidFill>
                <a:latin typeface="Calibri"/>
                <a:ea typeface="Calibri"/>
                <a:cs typeface="Calibri"/>
                <a:sym typeface="Calibri"/>
                <a:hlinkClick r:id="rId3"/>
              </a:rPr>
              <a:t>https://www.littlewandlelettersandsounds.org.uk/resources/for-parents/</a:t>
            </a:r>
            <a:r>
              <a:rPr lang="en-GB" i="0">
                <a:latin typeface="Calibri"/>
                <a:ea typeface="Calibri"/>
                <a:cs typeface="Calibri"/>
                <a:sym typeface="Calibri"/>
              </a:rPr>
              <a:t> </a:t>
            </a:r>
            <a:endParaRPr/>
          </a:p>
          <a:p>
            <a:pPr marL="171450" marR="0" lvl="0" indent="-171450" algn="l" rtl="0">
              <a:lnSpc>
                <a:spcPct val="100000"/>
              </a:lnSpc>
              <a:spcBef>
                <a:spcPts val="0"/>
              </a:spcBef>
              <a:spcAft>
                <a:spcPts val="0"/>
              </a:spcAft>
              <a:buClr>
                <a:srgbClr val="000000"/>
              </a:buClr>
              <a:buSzPts val="1200"/>
              <a:buFont typeface="Arial"/>
              <a:buChar char="•"/>
            </a:pPr>
            <a:r>
              <a:rPr lang="en-GB" i="0">
                <a:latin typeface="Calibri"/>
                <a:ea typeface="Calibri"/>
                <a:cs typeface="Calibri"/>
                <a:sym typeface="Calibri"/>
              </a:rPr>
              <a:t>Tell the parents that ‘Little Wandle at Home’ phonics flashcards are available from HarperCollins: </a:t>
            </a:r>
            <a:r>
              <a:rPr lang="en-GB">
                <a:solidFill>
                  <a:srgbClr val="3F3F3F"/>
                </a:solidFill>
                <a:latin typeface="Helvetica Neue"/>
                <a:ea typeface="Helvetica Neue"/>
                <a:cs typeface="Helvetica Neue"/>
                <a:sym typeface="Helvetica Neue"/>
              </a:rPr>
              <a:t>https://collins.co.uk/pages/little-wandle-at-home</a:t>
            </a:r>
            <a:endParaRPr/>
          </a:p>
          <a:p>
            <a:pPr marL="171450" lvl="0" indent="-95250" algn="l" rtl="0">
              <a:spcBef>
                <a:spcPts val="0"/>
              </a:spcBef>
              <a:spcAft>
                <a:spcPts val="0"/>
              </a:spcAft>
              <a:buClr>
                <a:srgbClr val="000000"/>
              </a:buClr>
              <a:buSzPts val="1200"/>
              <a:buFont typeface="Arial"/>
              <a:buNone/>
            </a:pPr>
            <a:endParaRPr i="0"/>
          </a:p>
          <a:p>
            <a:pPr marL="171450" lvl="0" indent="-95250" algn="l" rtl="0">
              <a:spcBef>
                <a:spcPts val="0"/>
              </a:spcBef>
              <a:spcAft>
                <a:spcPts val="0"/>
              </a:spcAft>
              <a:buClr>
                <a:srgbClr val="000000"/>
              </a:buClr>
              <a:buSzPts val="1200"/>
              <a:buFont typeface="Arial"/>
              <a:buNone/>
            </a:pPr>
            <a:endParaRPr i="0"/>
          </a:p>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2fea237efa2_0_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70" name="Google Shape;470;g2fea237efa2_0_37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Slide purpose:</a:t>
            </a:r>
            <a:endParaRPr/>
          </a:p>
          <a:p>
            <a:pPr marL="171450" lvl="0" indent="-171450" algn="l" rtl="0">
              <a:spcBef>
                <a:spcPts val="0"/>
              </a:spcBef>
              <a:spcAft>
                <a:spcPts val="0"/>
              </a:spcAft>
              <a:buClr>
                <a:srgbClr val="000000"/>
              </a:buClr>
              <a:buSzPts val="1200"/>
              <a:buFont typeface="Arial"/>
              <a:buChar char="•"/>
            </a:pPr>
            <a:r>
              <a:rPr lang="en-GB" b="0"/>
              <a:t>Key takeaway/</a:t>
            </a:r>
            <a:r>
              <a:rPr lang="en-GB" b="0">
                <a:latin typeface="Calibri"/>
                <a:ea typeface="Calibri"/>
                <a:cs typeface="Calibri"/>
                <a:sym typeface="Calibri"/>
              </a:rPr>
              <a:t>f</a:t>
            </a:r>
            <a:r>
              <a:rPr lang="en-GB">
                <a:latin typeface="Calibri"/>
                <a:ea typeface="Calibri"/>
                <a:cs typeface="Calibri"/>
                <a:sym typeface="Calibri"/>
              </a:rPr>
              <a:t>inal message</a:t>
            </a:r>
            <a:endParaRPr/>
          </a:p>
          <a:p>
            <a:pPr marL="171450" lvl="0" indent="-95250" algn="l" rtl="0">
              <a:spcBef>
                <a:spcPts val="0"/>
              </a:spcBef>
              <a:spcAft>
                <a:spcPts val="0"/>
              </a:spcAft>
              <a:buClr>
                <a:srgbClr val="000000"/>
              </a:buClr>
              <a:buSzPts val="1200"/>
              <a:buFont typeface="Arial"/>
              <a:buNone/>
            </a:pPr>
            <a:endParaRPr b="1">
              <a:latin typeface="Calibri"/>
              <a:ea typeface="Calibri"/>
              <a:cs typeface="Calibri"/>
              <a:sym typeface="Calibri"/>
            </a:endParaRPr>
          </a:p>
          <a:p>
            <a:pPr marL="0" lvl="0" indent="0" algn="l" rtl="0">
              <a:spcBef>
                <a:spcPts val="0"/>
              </a:spcBef>
              <a:spcAft>
                <a:spcPts val="0"/>
              </a:spcAft>
              <a:buClr>
                <a:srgbClr val="000000"/>
              </a:buClr>
              <a:buSzPts val="1200"/>
              <a:buFont typeface="Arial"/>
              <a:buNone/>
            </a:pPr>
            <a:r>
              <a:rPr lang="en-GB" b="1">
                <a:latin typeface="Calibri"/>
                <a:ea typeface="Calibri"/>
                <a:cs typeface="Calibri"/>
                <a:sym typeface="Calibri"/>
              </a:rPr>
              <a:t>Suggested script:</a:t>
            </a:r>
            <a:endParaRPr b="0">
              <a:latin typeface="Calibri"/>
              <a:ea typeface="Calibri"/>
              <a:cs typeface="Calibri"/>
              <a:sym typeface="Calibri"/>
            </a:endParaRPr>
          </a:p>
          <a:p>
            <a:pPr marL="171450" lvl="0" indent="-171450" algn="l" rtl="0">
              <a:spcBef>
                <a:spcPts val="0"/>
              </a:spcBef>
              <a:spcAft>
                <a:spcPts val="0"/>
              </a:spcAft>
              <a:buClr>
                <a:srgbClr val="000000"/>
              </a:buClr>
              <a:buSzPts val="1200"/>
              <a:buFont typeface="Arial"/>
              <a:buChar char="•"/>
            </a:pPr>
            <a:r>
              <a:rPr lang="en-GB" i="0"/>
              <a:t>Read the quote.</a:t>
            </a:r>
            <a:endParaRPr i="0"/>
          </a:p>
          <a:p>
            <a:pPr marL="171450" lvl="0" indent="-171450" algn="l" rtl="0">
              <a:spcBef>
                <a:spcPts val="0"/>
              </a:spcBef>
              <a:spcAft>
                <a:spcPts val="0"/>
              </a:spcAft>
              <a:buClr>
                <a:srgbClr val="000000"/>
              </a:buClr>
              <a:buSzPts val="1200"/>
              <a:buFont typeface="Arial"/>
              <a:buChar char="•"/>
            </a:pPr>
            <a:r>
              <a:rPr lang="en-GB" i="1">
                <a:latin typeface="Calibri"/>
                <a:ea typeface="Calibri"/>
                <a:cs typeface="Calibri"/>
                <a:sym typeface="Calibri"/>
              </a:rPr>
              <a:t>Working together will ensure that your children become skilled readers.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83"/>
        <p:cNvGrpSpPr/>
        <p:nvPr/>
      </p:nvGrpSpPr>
      <p:grpSpPr>
        <a:xfrm>
          <a:off x="0" y="0"/>
          <a:ext cx="0" cy="0"/>
          <a:chOff x="0" y="0"/>
          <a:chExt cx="0" cy="0"/>
        </a:xfrm>
      </p:grpSpPr>
      <p:sp>
        <p:nvSpPr>
          <p:cNvPr id="84" name="Google Shape;84;g2fea237efa2_0_377"/>
          <p:cNvSpPr txBox="1">
            <a:spLocks noGrp="1"/>
          </p:cNvSpPr>
          <p:nvPr>
            <p:ph type="sldNum" idx="12"/>
          </p:nvPr>
        </p:nvSpPr>
        <p:spPr>
          <a:xfrm>
            <a:off x="11088688" y="6403975"/>
            <a:ext cx="265200" cy="268200"/>
          </a:xfrm>
          <a:prstGeom prst="rect">
            <a:avLst/>
          </a:prstGeom>
          <a:noFill/>
          <a:ln>
            <a:noFill/>
          </a:ln>
        </p:spPr>
        <p:txBody>
          <a:bodyPr spcFirstLastPara="1" wrap="square" lIns="45700" tIns="45700" rIns="45700" bIns="45700" anchor="ctr" anchorCtr="0">
            <a:noAutofit/>
          </a:bodyPr>
          <a:lstStyle>
            <a:lvl1pPr marL="0" lvl="0" indent="0" algn="r" rtl="0">
              <a:spcBef>
                <a:spcPts val="0"/>
              </a:spcBef>
              <a:spcAft>
                <a:spcPts val="0"/>
              </a:spcAft>
              <a:buNone/>
              <a:defRPr sz="1200" b="0" i="0" u="none" strike="noStrike" cap="none">
                <a:solidFill>
                  <a:srgbClr val="888888"/>
                </a:solidFill>
                <a:latin typeface="Calibri"/>
                <a:ea typeface="Calibri"/>
                <a:cs typeface="Calibri"/>
                <a:sym typeface="Calibri"/>
              </a:defRPr>
            </a:lvl1pPr>
            <a:lvl2pPr marL="0" lvl="1" indent="0" algn="r" rtl="0">
              <a:spcBef>
                <a:spcPts val="0"/>
              </a:spcBef>
              <a:spcAft>
                <a:spcPts val="0"/>
              </a:spcAft>
              <a:buNone/>
              <a:defRPr sz="1200" b="0" i="0" u="none" strike="noStrike" cap="none">
                <a:solidFill>
                  <a:srgbClr val="888888"/>
                </a:solidFill>
                <a:latin typeface="Calibri"/>
                <a:ea typeface="Calibri"/>
                <a:cs typeface="Calibri"/>
                <a:sym typeface="Calibri"/>
              </a:defRPr>
            </a:lvl2pPr>
            <a:lvl3pPr marL="0" lvl="2" indent="0" algn="r" rtl="0">
              <a:spcBef>
                <a:spcPts val="0"/>
              </a:spcBef>
              <a:spcAft>
                <a:spcPts val="0"/>
              </a:spcAft>
              <a:buNone/>
              <a:defRPr sz="1200" b="0" i="0" u="none" strike="noStrike" cap="none">
                <a:solidFill>
                  <a:srgbClr val="888888"/>
                </a:solidFill>
                <a:latin typeface="Calibri"/>
                <a:ea typeface="Calibri"/>
                <a:cs typeface="Calibri"/>
                <a:sym typeface="Calibri"/>
              </a:defRPr>
            </a:lvl3pPr>
            <a:lvl4pPr marL="0" lvl="3" indent="0" algn="r" rtl="0">
              <a:spcBef>
                <a:spcPts val="0"/>
              </a:spcBef>
              <a:spcAft>
                <a:spcPts val="0"/>
              </a:spcAft>
              <a:buNone/>
              <a:defRPr sz="1200" b="0" i="0" u="none" strike="noStrike" cap="none">
                <a:solidFill>
                  <a:srgbClr val="888888"/>
                </a:solidFill>
                <a:latin typeface="Calibri"/>
                <a:ea typeface="Calibri"/>
                <a:cs typeface="Calibri"/>
                <a:sym typeface="Calibri"/>
              </a:defRPr>
            </a:lvl4pPr>
            <a:lvl5pPr marL="0" lvl="4" indent="0" algn="r" rtl="0">
              <a:spcBef>
                <a:spcPts val="0"/>
              </a:spcBef>
              <a:spcAft>
                <a:spcPts val="0"/>
              </a:spcAft>
              <a:buNone/>
              <a:defRPr sz="1200" b="0" i="0" u="none" strike="noStrike" cap="none">
                <a:solidFill>
                  <a:srgbClr val="888888"/>
                </a:solidFill>
                <a:latin typeface="Calibri"/>
                <a:ea typeface="Calibri"/>
                <a:cs typeface="Calibri"/>
                <a:sym typeface="Calibri"/>
              </a:defRPr>
            </a:lvl5pPr>
            <a:lvl6pPr marL="0" lvl="5" indent="0" algn="r" rtl="0">
              <a:spcBef>
                <a:spcPts val="0"/>
              </a:spcBef>
              <a:spcAft>
                <a:spcPts val="0"/>
              </a:spcAft>
              <a:buNone/>
              <a:defRPr sz="1200" b="0" i="0" u="none" strike="noStrike" cap="none">
                <a:solidFill>
                  <a:srgbClr val="888888"/>
                </a:solidFill>
                <a:latin typeface="Calibri"/>
                <a:ea typeface="Calibri"/>
                <a:cs typeface="Calibri"/>
                <a:sym typeface="Calibri"/>
              </a:defRPr>
            </a:lvl6pPr>
            <a:lvl7pPr marL="0" lvl="6" indent="0" algn="r" rtl="0">
              <a:spcBef>
                <a:spcPts val="0"/>
              </a:spcBef>
              <a:spcAft>
                <a:spcPts val="0"/>
              </a:spcAft>
              <a:buNone/>
              <a:defRPr sz="1200" b="0" i="0" u="none" strike="noStrike" cap="none">
                <a:solidFill>
                  <a:srgbClr val="888888"/>
                </a:solidFill>
                <a:latin typeface="Calibri"/>
                <a:ea typeface="Calibri"/>
                <a:cs typeface="Calibri"/>
                <a:sym typeface="Calibri"/>
              </a:defRPr>
            </a:lvl7pPr>
            <a:lvl8pPr marL="0" lvl="7" indent="0" algn="r" rtl="0">
              <a:spcBef>
                <a:spcPts val="0"/>
              </a:spcBef>
              <a:spcAft>
                <a:spcPts val="0"/>
              </a:spcAft>
              <a:buNone/>
              <a:defRPr sz="1200" b="0" i="0" u="none" strike="noStrike" cap="none">
                <a:solidFill>
                  <a:srgbClr val="888888"/>
                </a:solidFill>
                <a:latin typeface="Calibri"/>
                <a:ea typeface="Calibri"/>
                <a:cs typeface="Calibri"/>
                <a:sym typeface="Calibri"/>
              </a:defRPr>
            </a:lvl8pPr>
            <a:lvl9pPr marL="0" lvl="8" indent="0" algn="r" rtl="0">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88"/>
        <p:cNvGrpSpPr/>
        <p:nvPr/>
      </p:nvGrpSpPr>
      <p:grpSpPr>
        <a:xfrm>
          <a:off x="0" y="0"/>
          <a:ext cx="0" cy="0"/>
          <a:chOff x="0" y="0"/>
          <a:chExt cx="0" cy="0"/>
        </a:xfrm>
      </p:grpSpPr>
      <p:sp>
        <p:nvSpPr>
          <p:cNvPr id="89" name="Google Shape;89;g2fea237efa2_0_382"/>
          <p:cNvSpPr txBox="1">
            <a:spLocks noGrp="1"/>
          </p:cNvSpPr>
          <p:nvPr>
            <p:ph type="body" idx="1"/>
          </p:nvPr>
        </p:nvSpPr>
        <p:spPr>
          <a:xfrm>
            <a:off x="1488003" y="2636912"/>
            <a:ext cx="9216000" cy="3168300"/>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90" name="Google Shape;90;g2fea237efa2_0_382"/>
          <p:cNvPicPr preferRelativeResize="0"/>
          <p:nvPr/>
        </p:nvPicPr>
        <p:blipFill rotWithShape="1">
          <a:blip r:embed="rId2">
            <a:alphaModFix/>
          </a:blip>
          <a:srcRect/>
          <a:stretch/>
        </p:blipFill>
        <p:spPr>
          <a:xfrm>
            <a:off x="479376" y="1916832"/>
            <a:ext cx="792089" cy="582685"/>
          </a:xfrm>
          <a:prstGeom prst="rect">
            <a:avLst/>
          </a:prstGeom>
          <a:noFill/>
          <a:ln>
            <a:noFill/>
          </a:ln>
        </p:spPr>
      </p:pic>
      <p:pic>
        <p:nvPicPr>
          <p:cNvPr id="91" name="Google Shape;91;g2fea237efa2_0_382"/>
          <p:cNvPicPr preferRelativeResize="0"/>
          <p:nvPr/>
        </p:nvPicPr>
        <p:blipFill rotWithShape="1">
          <a:blip r:embed="rId2">
            <a:alphaModFix/>
          </a:blip>
          <a:srcRect/>
          <a:stretch/>
        </p:blipFill>
        <p:spPr>
          <a:xfrm rot="10800000">
            <a:off x="10848527" y="5805264"/>
            <a:ext cx="792089" cy="582685"/>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92"/>
        <p:cNvGrpSpPr/>
        <p:nvPr/>
      </p:nvGrpSpPr>
      <p:grpSpPr>
        <a:xfrm>
          <a:off x="0" y="0"/>
          <a:ext cx="0" cy="0"/>
          <a:chOff x="0" y="0"/>
          <a:chExt cx="0" cy="0"/>
        </a:xfrm>
      </p:grpSpPr>
      <p:sp>
        <p:nvSpPr>
          <p:cNvPr id="93" name="Google Shape;93;g2fea237efa2_0_386"/>
          <p:cNvSpPr txBox="1">
            <a:spLocks noGrp="1"/>
          </p:cNvSpPr>
          <p:nvPr>
            <p:ph type="body" idx="1"/>
          </p:nvPr>
        </p:nvSpPr>
        <p:spPr>
          <a:xfrm>
            <a:off x="479376" y="1916832"/>
            <a:ext cx="11161200" cy="4392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4" name="Google Shape;94;g2fea237efa2_0_386"/>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97"/>
        <p:cNvGrpSpPr/>
        <p:nvPr/>
      </p:nvGrpSpPr>
      <p:grpSpPr>
        <a:xfrm>
          <a:off x="0" y="0"/>
          <a:ext cx="0" cy="0"/>
          <a:chOff x="0" y="0"/>
          <a:chExt cx="0" cy="0"/>
        </a:xfrm>
      </p:grpSpPr>
      <p:sp>
        <p:nvSpPr>
          <p:cNvPr id="98" name="Google Shape;98;g2fea237efa2_0_391"/>
          <p:cNvSpPr txBox="1">
            <a:spLocks noGrp="1"/>
          </p:cNvSpPr>
          <p:nvPr>
            <p:ph type="body" idx="1"/>
          </p:nvPr>
        </p:nvSpPr>
        <p:spPr>
          <a:xfrm>
            <a:off x="479376" y="1916832"/>
            <a:ext cx="11161200" cy="4392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9" name="Google Shape;99;g2fea237efa2_0_391"/>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00"/>
        <p:cNvGrpSpPr/>
        <p:nvPr/>
      </p:nvGrpSpPr>
      <p:grpSpPr>
        <a:xfrm>
          <a:off x="0" y="0"/>
          <a:ext cx="0" cy="0"/>
          <a:chOff x="0" y="0"/>
          <a:chExt cx="0" cy="0"/>
        </a:xfrm>
      </p:grpSpPr>
      <p:sp>
        <p:nvSpPr>
          <p:cNvPr id="101" name="Google Shape;101;g2fea237efa2_0_394"/>
          <p:cNvSpPr txBox="1">
            <a:spLocks noGrp="1"/>
          </p:cNvSpPr>
          <p:nvPr>
            <p:ph type="body" idx="1"/>
          </p:nvPr>
        </p:nvSpPr>
        <p:spPr>
          <a:xfrm>
            <a:off x="479376" y="1916832"/>
            <a:ext cx="5256600" cy="4392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2" name="Google Shape;102;g2fea237efa2_0_394"/>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03" name="Google Shape;103;g2fea237efa2_0_394"/>
          <p:cNvSpPr txBox="1">
            <a:spLocks noGrp="1"/>
          </p:cNvSpPr>
          <p:nvPr>
            <p:ph type="body" idx="2"/>
          </p:nvPr>
        </p:nvSpPr>
        <p:spPr>
          <a:xfrm>
            <a:off x="6240016" y="1916832"/>
            <a:ext cx="5256600" cy="4392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104"/>
        <p:cNvGrpSpPr/>
        <p:nvPr/>
      </p:nvGrpSpPr>
      <p:grpSpPr>
        <a:xfrm>
          <a:off x="0" y="0"/>
          <a:ext cx="0" cy="0"/>
          <a:chOff x="0" y="0"/>
          <a:chExt cx="0" cy="0"/>
        </a:xfrm>
      </p:grpSpPr>
      <p:sp>
        <p:nvSpPr>
          <p:cNvPr id="105" name="Google Shape;105;g2fea237efa2_0_398"/>
          <p:cNvSpPr txBox="1">
            <a:spLocks noGrp="1"/>
          </p:cNvSpPr>
          <p:nvPr>
            <p:ph type="body" idx="1"/>
          </p:nvPr>
        </p:nvSpPr>
        <p:spPr>
          <a:xfrm>
            <a:off x="479376" y="1916832"/>
            <a:ext cx="5256600" cy="4392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6" name="Google Shape;106;g2fea237efa2_0_398"/>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07" name="Google Shape;107;g2fea237efa2_0_398"/>
          <p:cNvSpPr>
            <a:spLocks noGrp="1"/>
          </p:cNvSpPr>
          <p:nvPr>
            <p:ph type="pic" idx="2"/>
          </p:nvPr>
        </p:nvSpPr>
        <p:spPr>
          <a:xfrm>
            <a:off x="6096000" y="1916113"/>
            <a:ext cx="5473800" cy="4392600"/>
          </a:xfrm>
          <a:prstGeom prst="rect">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08"/>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109"/>
        <p:cNvGrpSpPr/>
        <p:nvPr/>
      </p:nvGrpSpPr>
      <p:grpSpPr>
        <a:xfrm>
          <a:off x="0" y="0"/>
          <a:ext cx="0" cy="0"/>
          <a:chOff x="0" y="0"/>
          <a:chExt cx="0" cy="0"/>
        </a:xfrm>
      </p:grpSpPr>
      <p:sp>
        <p:nvSpPr>
          <p:cNvPr id="110" name="Google Shape;110;g2fea237efa2_0_40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11"/>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2"/>
        <p:cNvGrpSpPr/>
        <p:nvPr/>
      </p:nvGrpSpPr>
      <p:grpSpPr>
        <a:xfrm>
          <a:off x="0" y="0"/>
          <a:ext cx="0" cy="0"/>
          <a:chOff x="0" y="0"/>
          <a:chExt cx="0" cy="0"/>
        </a:xfrm>
      </p:grpSpPr>
      <p:sp>
        <p:nvSpPr>
          <p:cNvPr id="113" name="Google Shape;113;g2fea237efa2_0_406"/>
          <p:cNvSpPr txBox="1">
            <a:spLocks noGrp="1"/>
          </p:cNvSpPr>
          <p:nvPr>
            <p:ph type="title"/>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14" name="Google Shape;114;g2fea237efa2_0_406"/>
          <p:cNvSpPr txBox="1">
            <a:spLocks noGrp="1"/>
          </p:cNvSpPr>
          <p:nvPr>
            <p:ph type="body" idx="1"/>
          </p:nvPr>
        </p:nvSpPr>
        <p:spPr>
          <a:xfrm>
            <a:off x="1257300" y="2286000"/>
            <a:ext cx="4791600"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5" name="Google Shape;115;g2fea237efa2_0_406"/>
          <p:cNvSpPr txBox="1">
            <a:spLocks noGrp="1"/>
          </p:cNvSpPr>
          <p:nvPr>
            <p:ph type="body" idx="2"/>
          </p:nvPr>
        </p:nvSpPr>
        <p:spPr>
          <a:xfrm>
            <a:off x="6647795" y="2286000"/>
            <a:ext cx="4791600"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6" name="Google Shape;116;g2fea237efa2_0_406"/>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9pPr>
          </a:lstStyle>
          <a:p>
            <a:endParaRPr/>
          </a:p>
        </p:txBody>
      </p:sp>
      <p:sp>
        <p:nvSpPr>
          <p:cNvPr id="117" name="Google Shape;117;g2fea237efa2_0_406"/>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9pPr>
          </a:lstStyle>
          <a:p>
            <a:endParaRPr/>
          </a:p>
        </p:txBody>
      </p:sp>
      <p:sp>
        <p:nvSpPr>
          <p:cNvPr id="118" name="Google Shape;118;g2fea237efa2_0_406"/>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spcAft>
                <a:spcPts val="0"/>
              </a:spcAft>
              <a:buNone/>
              <a:defRPr sz="1800">
                <a:solidFill>
                  <a:srgbClr val="000000"/>
                </a:solidFill>
                <a:latin typeface="Calibri"/>
                <a:ea typeface="Calibri"/>
                <a:cs typeface="Calibri"/>
                <a:sym typeface="Calibri"/>
              </a:defRPr>
            </a:lvl1pPr>
            <a:lvl2pPr marL="0" marR="0" lvl="1" indent="0" algn="l" rtl="0">
              <a:spcBef>
                <a:spcPts val="0"/>
              </a:spcBef>
              <a:spcAft>
                <a:spcPts val="0"/>
              </a:spcAft>
              <a:buNone/>
              <a:defRPr sz="1800">
                <a:solidFill>
                  <a:srgbClr val="000000"/>
                </a:solidFill>
                <a:latin typeface="Calibri"/>
                <a:ea typeface="Calibri"/>
                <a:cs typeface="Calibri"/>
                <a:sym typeface="Calibri"/>
              </a:defRPr>
            </a:lvl2pPr>
            <a:lvl3pPr marL="0" marR="0" lvl="2" indent="0" algn="l" rtl="0">
              <a:spcBef>
                <a:spcPts val="0"/>
              </a:spcBef>
              <a:spcAft>
                <a:spcPts val="0"/>
              </a:spcAft>
              <a:buNone/>
              <a:defRPr sz="1800">
                <a:solidFill>
                  <a:srgbClr val="000000"/>
                </a:solidFill>
                <a:latin typeface="Calibri"/>
                <a:ea typeface="Calibri"/>
                <a:cs typeface="Calibri"/>
                <a:sym typeface="Calibri"/>
              </a:defRPr>
            </a:lvl3pPr>
            <a:lvl4pPr marL="0" marR="0" lvl="3" indent="0" algn="l" rtl="0">
              <a:spcBef>
                <a:spcPts val="0"/>
              </a:spcBef>
              <a:spcAft>
                <a:spcPts val="0"/>
              </a:spcAft>
              <a:buNone/>
              <a:defRPr sz="1800">
                <a:solidFill>
                  <a:srgbClr val="000000"/>
                </a:solidFill>
                <a:latin typeface="Calibri"/>
                <a:ea typeface="Calibri"/>
                <a:cs typeface="Calibri"/>
                <a:sym typeface="Calibri"/>
              </a:defRPr>
            </a:lvl4pPr>
            <a:lvl5pPr marL="0" marR="0" lvl="4" indent="0" algn="l" rtl="0">
              <a:spcBef>
                <a:spcPts val="0"/>
              </a:spcBef>
              <a:spcAft>
                <a:spcPts val="0"/>
              </a:spcAft>
              <a:buNone/>
              <a:defRPr sz="1800">
                <a:solidFill>
                  <a:srgbClr val="000000"/>
                </a:solidFill>
                <a:latin typeface="Calibri"/>
                <a:ea typeface="Calibri"/>
                <a:cs typeface="Calibri"/>
                <a:sym typeface="Calibri"/>
              </a:defRPr>
            </a:lvl5pPr>
            <a:lvl6pPr marL="0" marR="0" lvl="5" indent="0" algn="l" rtl="0">
              <a:spcBef>
                <a:spcPts val="0"/>
              </a:spcBef>
              <a:spcAft>
                <a:spcPts val="0"/>
              </a:spcAft>
              <a:buNone/>
              <a:defRPr sz="1800">
                <a:solidFill>
                  <a:srgbClr val="000000"/>
                </a:solidFill>
                <a:latin typeface="Calibri"/>
                <a:ea typeface="Calibri"/>
                <a:cs typeface="Calibri"/>
                <a:sym typeface="Calibri"/>
              </a:defRPr>
            </a:lvl6pPr>
            <a:lvl7pPr marL="0" marR="0" lvl="6" indent="0" algn="l" rtl="0">
              <a:spcBef>
                <a:spcPts val="0"/>
              </a:spcBef>
              <a:spcAft>
                <a:spcPts val="0"/>
              </a:spcAft>
              <a:buNone/>
              <a:defRPr sz="1800">
                <a:solidFill>
                  <a:srgbClr val="000000"/>
                </a:solidFill>
                <a:latin typeface="Calibri"/>
                <a:ea typeface="Calibri"/>
                <a:cs typeface="Calibri"/>
                <a:sym typeface="Calibri"/>
              </a:defRPr>
            </a:lvl7pPr>
            <a:lvl8pPr marL="0" marR="0" lvl="7" indent="0" algn="l" rtl="0">
              <a:spcBef>
                <a:spcPts val="0"/>
              </a:spcBef>
              <a:spcAft>
                <a:spcPts val="0"/>
              </a:spcAft>
              <a:buNone/>
              <a:defRPr sz="1800">
                <a:solidFill>
                  <a:srgbClr val="000000"/>
                </a:solidFill>
                <a:latin typeface="Calibri"/>
                <a:ea typeface="Calibri"/>
                <a:cs typeface="Calibri"/>
                <a:sym typeface="Calibri"/>
              </a:defRPr>
            </a:lvl8pPr>
            <a:lvl9pPr marL="0" marR="0" lvl="8" indent="0" algn="l" rtl="0">
              <a:spcBef>
                <a:spcPts val="0"/>
              </a:spcBef>
              <a:spcAft>
                <a:spcPts val="0"/>
              </a:spcAft>
              <a:buNone/>
              <a:defRPr sz="1800">
                <a:solidFill>
                  <a:srgbClr val="000000"/>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22"/>
        <p:cNvGrpSpPr/>
        <p:nvPr/>
      </p:nvGrpSpPr>
      <p:grpSpPr>
        <a:xfrm>
          <a:off x="0" y="0"/>
          <a:ext cx="0" cy="0"/>
          <a:chOff x="0" y="0"/>
          <a:chExt cx="0" cy="0"/>
        </a:xfrm>
      </p:grpSpPr>
      <p:sp>
        <p:nvSpPr>
          <p:cNvPr id="123" name="Google Shape;123;g2fea237efa2_0_416"/>
          <p:cNvSpPr txBox="1">
            <a:spLocks noGrp="1"/>
          </p:cNvSpPr>
          <p:nvPr>
            <p:ph type="body" idx="1"/>
          </p:nvPr>
        </p:nvSpPr>
        <p:spPr>
          <a:xfrm>
            <a:off x="1488003" y="2636912"/>
            <a:ext cx="9216000" cy="3168300"/>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124" name="Google Shape;124;g2fea237efa2_0_416"/>
          <p:cNvPicPr preferRelativeResize="0"/>
          <p:nvPr/>
        </p:nvPicPr>
        <p:blipFill rotWithShape="1">
          <a:blip r:embed="rId2">
            <a:alphaModFix/>
          </a:blip>
          <a:srcRect/>
          <a:stretch/>
        </p:blipFill>
        <p:spPr>
          <a:xfrm>
            <a:off x="479376" y="1916832"/>
            <a:ext cx="792089" cy="582685"/>
          </a:xfrm>
          <a:prstGeom prst="rect">
            <a:avLst/>
          </a:prstGeom>
          <a:noFill/>
          <a:ln>
            <a:noFill/>
          </a:ln>
        </p:spPr>
      </p:pic>
      <p:pic>
        <p:nvPicPr>
          <p:cNvPr id="125" name="Google Shape;125;g2fea237efa2_0_416"/>
          <p:cNvPicPr preferRelativeResize="0"/>
          <p:nvPr/>
        </p:nvPicPr>
        <p:blipFill rotWithShape="1">
          <a:blip r:embed="rId2">
            <a:alphaModFix/>
          </a:blip>
          <a:srcRect/>
          <a:stretch/>
        </p:blipFill>
        <p:spPr>
          <a:xfrm rot="10800000">
            <a:off x="10848527" y="5805264"/>
            <a:ext cx="792089" cy="582685"/>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3"/>
        </a:solidFill>
        <a:effectLst/>
      </p:bgPr>
    </p:bg>
    <p:spTree>
      <p:nvGrpSpPr>
        <p:cNvPr id="1" name="Shape 128"/>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accent2"/>
        </a:solidFill>
        <a:effectLst/>
      </p:bgPr>
    </p:bg>
    <p:spTree>
      <p:nvGrpSpPr>
        <p:cNvPr id="1" name="Shape 129"/>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_Blank">
  <p:cSld name="2_Blank">
    <p:bg>
      <p:bgPr>
        <a:solidFill>
          <a:schemeClr val="accent6"/>
        </a:solidFill>
        <a:effectLst/>
      </p:bgPr>
    </p:bg>
    <p:spTree>
      <p:nvGrpSpPr>
        <p:cNvPr id="1" name="Shape 130"/>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ustom Layout">
  <p:cSld name="Custom Layout">
    <p:bg>
      <p:bgPr>
        <a:solidFill>
          <a:schemeClr val="accent4"/>
        </a:solidFill>
        <a:effectLst/>
      </p:bgPr>
    </p:bg>
    <p:spTree>
      <p:nvGrpSpPr>
        <p:cNvPr id="1" name="Shape 131"/>
        <p:cNvGrpSpPr/>
        <p:nvPr/>
      </p:nvGrpSpPr>
      <p:grpSpPr>
        <a:xfrm>
          <a:off x="0" y="0"/>
          <a:ext cx="0" cy="0"/>
          <a:chOff x="0" y="0"/>
          <a:chExt cx="0" cy="0"/>
        </a:xfrm>
      </p:grpSpPr>
      <p:sp>
        <p:nvSpPr>
          <p:cNvPr id="132" name="Google Shape;132;g2fea237efa2_0_42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9"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theme" Target="../theme/theme5.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0"/>
        <p:cNvGrpSpPr/>
        <p:nvPr/>
      </p:nvGrpSpPr>
      <p:grpSpPr>
        <a:xfrm>
          <a:off x="0" y="0"/>
          <a:ext cx="0" cy="0"/>
          <a:chOff x="0" y="0"/>
          <a:chExt cx="0" cy="0"/>
        </a:xfrm>
      </p:grpSpPr>
      <p:sp>
        <p:nvSpPr>
          <p:cNvPr id="81" name="Google Shape;81;g2fea237efa2_0_374"/>
          <p:cNvSpPr txBox="1">
            <a:spLocks noGrp="1"/>
          </p:cNvSpPr>
          <p:nvPr>
            <p:ph type="sldNum" idx="12"/>
          </p:nvPr>
        </p:nvSpPr>
        <p:spPr>
          <a:xfrm>
            <a:off x="11088688" y="6403975"/>
            <a:ext cx="265200" cy="268200"/>
          </a:xfrm>
          <a:prstGeom prst="rect">
            <a:avLst/>
          </a:prstGeom>
          <a:noFill/>
          <a:ln>
            <a:noFill/>
          </a:ln>
        </p:spPr>
        <p:txBody>
          <a:bodyPr spcFirstLastPara="1" wrap="square" lIns="45700" tIns="45700" rIns="45700" bIns="45700" anchor="ctr" anchorCtr="0">
            <a:noAutofit/>
          </a:bodyPr>
          <a:lstStyle>
            <a:lvl1pPr marL="0" marR="0" lvl="0" indent="0" algn="r" rtl="0">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82" name="Google Shape;82;g2fea237efa2_0_374"/>
          <p:cNvPicPr preferRelativeResize="0"/>
          <p:nvPr/>
        </p:nvPicPr>
        <p:blipFill rotWithShape="1">
          <a:blip r:embed="rId3">
            <a:alphaModFix/>
          </a:blip>
          <a:srcRect/>
          <a:stretch/>
        </p:blipFill>
        <p:spPr>
          <a:xfrm>
            <a:off x="0" y="0"/>
            <a:ext cx="12192000" cy="6858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5"/>
        <p:cNvGrpSpPr/>
        <p:nvPr/>
      </p:nvGrpSpPr>
      <p:grpSpPr>
        <a:xfrm>
          <a:off x="0" y="0"/>
          <a:ext cx="0" cy="0"/>
          <a:chOff x="0" y="0"/>
          <a:chExt cx="0" cy="0"/>
        </a:xfrm>
      </p:grpSpPr>
      <p:pic>
        <p:nvPicPr>
          <p:cNvPr id="86" name="Google Shape;86;g2fea237efa2_0_379"/>
          <p:cNvPicPr preferRelativeResize="0"/>
          <p:nvPr/>
        </p:nvPicPr>
        <p:blipFill rotWithShape="1">
          <a:blip r:embed="rId4">
            <a:alphaModFix/>
          </a:blip>
          <a:srcRect/>
          <a:stretch/>
        </p:blipFill>
        <p:spPr>
          <a:xfrm>
            <a:off x="10704512" y="260648"/>
            <a:ext cx="1224135" cy="1224135"/>
          </a:xfrm>
          <a:prstGeom prst="rect">
            <a:avLst/>
          </a:prstGeom>
          <a:noFill/>
          <a:ln>
            <a:noFill/>
          </a:ln>
        </p:spPr>
      </p:pic>
      <p:sp>
        <p:nvSpPr>
          <p:cNvPr id="87" name="Google Shape;87;g2fea237efa2_0_379"/>
          <p:cNvSpPr/>
          <p:nvPr/>
        </p:nvSpPr>
        <p:spPr>
          <a:xfrm>
            <a:off x="227348" y="1628800"/>
            <a:ext cx="11737200" cy="4968600"/>
          </a:xfrm>
          <a:prstGeom prst="roundRect">
            <a:avLst>
              <a:gd name="adj" fmla="val 5021"/>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5"/>
        <p:cNvGrpSpPr/>
        <p:nvPr/>
      </p:nvGrpSpPr>
      <p:grpSpPr>
        <a:xfrm>
          <a:off x="0" y="0"/>
          <a:ext cx="0" cy="0"/>
          <a:chOff x="0" y="0"/>
          <a:chExt cx="0" cy="0"/>
        </a:xfrm>
      </p:grpSpPr>
      <p:pic>
        <p:nvPicPr>
          <p:cNvPr id="96" name="Google Shape;96;g2fea237efa2_0_389"/>
          <p:cNvPicPr preferRelativeResize="0"/>
          <p:nvPr/>
        </p:nvPicPr>
        <p:blipFill rotWithShape="1">
          <a:blip r:embed="rId9">
            <a:alphaModFix/>
          </a:blip>
          <a:srcRect/>
          <a:stretch/>
        </p:blipFill>
        <p:spPr>
          <a:xfrm>
            <a:off x="10704512" y="260648"/>
            <a:ext cx="1224135" cy="1224135"/>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9"/>
        <p:cNvGrpSpPr/>
        <p:nvPr/>
      </p:nvGrpSpPr>
      <p:grpSpPr>
        <a:xfrm>
          <a:off x="0" y="0"/>
          <a:ext cx="0" cy="0"/>
          <a:chOff x="0" y="0"/>
          <a:chExt cx="0" cy="0"/>
        </a:xfrm>
      </p:grpSpPr>
      <p:pic>
        <p:nvPicPr>
          <p:cNvPr id="120" name="Google Shape;120;g2fea237efa2_0_413"/>
          <p:cNvPicPr preferRelativeResize="0"/>
          <p:nvPr/>
        </p:nvPicPr>
        <p:blipFill rotWithShape="1">
          <a:blip r:embed="rId3">
            <a:alphaModFix/>
          </a:blip>
          <a:srcRect/>
          <a:stretch/>
        </p:blipFill>
        <p:spPr>
          <a:xfrm>
            <a:off x="10704512" y="260648"/>
            <a:ext cx="1224135" cy="1224135"/>
          </a:xfrm>
          <a:prstGeom prst="rect">
            <a:avLst/>
          </a:prstGeom>
          <a:noFill/>
          <a:ln>
            <a:noFill/>
          </a:ln>
        </p:spPr>
      </p:pic>
      <p:sp>
        <p:nvSpPr>
          <p:cNvPr id="121" name="Google Shape;121;g2fea237efa2_0_413"/>
          <p:cNvSpPr/>
          <p:nvPr/>
        </p:nvSpPr>
        <p:spPr>
          <a:xfrm>
            <a:off x="227348" y="1628800"/>
            <a:ext cx="11737200" cy="4968600"/>
          </a:xfrm>
          <a:prstGeom prst="roundRect">
            <a:avLst>
              <a:gd name="adj" fmla="val 5021"/>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74"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6"/>
        <p:cNvGrpSpPr/>
        <p:nvPr/>
      </p:nvGrpSpPr>
      <p:grpSpPr>
        <a:xfrm>
          <a:off x="0" y="0"/>
          <a:ext cx="0" cy="0"/>
          <a:chOff x="0" y="0"/>
          <a:chExt cx="0" cy="0"/>
        </a:xfrm>
      </p:grpSpPr>
      <p:pic>
        <p:nvPicPr>
          <p:cNvPr id="127" name="Google Shape;127;g2fea237efa2_0_420"/>
          <p:cNvPicPr preferRelativeResize="0"/>
          <p:nvPr/>
        </p:nvPicPr>
        <p:blipFill rotWithShape="1">
          <a:blip r:embed="rId6">
            <a:alphaModFix/>
          </a:blip>
          <a:srcRect/>
          <a:stretch/>
        </p:blipFill>
        <p:spPr>
          <a:xfrm>
            <a:off x="10683293" y="260648"/>
            <a:ext cx="1266574" cy="1260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g2fea237efa2_0_223"/>
          <p:cNvSpPr txBox="1"/>
          <p:nvPr/>
        </p:nvSpPr>
        <p:spPr>
          <a:xfrm>
            <a:off x="548849" y="5301208"/>
            <a:ext cx="112359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2800" b="1" i="0" u="none" strike="noStrike" cap="none">
                <a:solidFill>
                  <a:schemeClr val="lt1"/>
                </a:solidFill>
                <a:latin typeface="Calibri"/>
                <a:ea typeface="Calibri"/>
                <a:cs typeface="Calibri"/>
                <a:sym typeface="Calibri"/>
              </a:rPr>
              <a:t>Parent workshop: </a:t>
            </a:r>
            <a:r>
              <a:rPr lang="en-GB" sz="2800" b="0" i="0" u="none" strike="noStrike" cap="none">
                <a:solidFill>
                  <a:schemeClr val="lt1"/>
                </a:solidFill>
                <a:latin typeface="Calibri"/>
                <a:ea typeface="Calibri"/>
                <a:cs typeface="Calibri"/>
                <a:sym typeface="Calibri"/>
              </a:rPr>
              <a:t>Phonics and early reading in Year 1, Phase 5</a:t>
            </a:r>
            <a:endParaRPr/>
          </a:p>
        </p:txBody>
      </p:sp>
      <p:sp>
        <p:nvSpPr>
          <p:cNvPr id="304" name="Google Shape;304;g2fea237efa2_0_223"/>
          <p:cNvSpPr txBox="1"/>
          <p:nvPr/>
        </p:nvSpPr>
        <p:spPr>
          <a:xfrm>
            <a:off x="551384" y="4077072"/>
            <a:ext cx="4320600" cy="1274400"/>
          </a:xfrm>
          <a:prstGeom prst="rect">
            <a:avLst/>
          </a:prstGeom>
          <a:noFill/>
          <a:ln>
            <a:noFill/>
          </a:ln>
        </p:spPr>
        <p:txBody>
          <a:bodyPr spcFirstLastPara="1" wrap="square" lIns="91425" tIns="45700" rIns="91425" bIns="45700" anchor="t" anchorCtr="0">
            <a:spAutoFit/>
          </a:bodyPr>
          <a:lstStyle/>
          <a:p>
            <a:pPr marL="0" marR="0" lvl="0" indent="0" algn="l" rtl="0">
              <a:lnSpc>
                <a:spcPct val="80000"/>
              </a:lnSpc>
              <a:spcBef>
                <a:spcPts val="0"/>
              </a:spcBef>
              <a:spcAft>
                <a:spcPts val="0"/>
              </a:spcAft>
              <a:buNone/>
            </a:pPr>
            <a:r>
              <a:rPr lang="en-GB" sz="4800" b="1" i="0" u="none" strike="noStrike" cap="none">
                <a:solidFill>
                  <a:schemeClr val="lt1"/>
                </a:solidFill>
                <a:latin typeface="Calibri"/>
                <a:ea typeface="Calibri"/>
                <a:cs typeface="Calibri"/>
                <a:sym typeface="Calibri"/>
              </a:rPr>
              <a:t>Teach reading: change lives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8"/>
        <p:cNvGrpSpPr/>
        <p:nvPr/>
      </p:nvGrpSpPr>
      <p:grpSpPr>
        <a:xfrm>
          <a:off x="0" y="0"/>
          <a:ext cx="0" cy="0"/>
          <a:chOff x="0" y="0"/>
          <a:chExt cx="0" cy="0"/>
        </a:xfrm>
      </p:grpSpPr>
      <p:sp>
        <p:nvSpPr>
          <p:cNvPr id="309" name="Google Shape;309;g2fea237efa2_0_228"/>
          <p:cNvSpPr txBox="1">
            <a:spLocks noGrp="1"/>
          </p:cNvSpPr>
          <p:nvPr>
            <p:ph type="body" idx="1"/>
          </p:nvPr>
        </p:nvSpPr>
        <p:spPr>
          <a:xfrm>
            <a:off x="1488003" y="2636912"/>
            <a:ext cx="9216000" cy="3168300"/>
          </a:xfrm>
          <a:prstGeom prst="rect">
            <a:avLst/>
          </a:prstGeom>
          <a:noFill/>
          <a:ln>
            <a:noFill/>
          </a:ln>
        </p:spPr>
        <p:txBody>
          <a:bodyPr spcFirstLastPara="1" wrap="square" lIns="91425" tIns="45700" rIns="91425" bIns="45700" anchor="ctr" anchorCtr="0">
            <a:normAutofit/>
          </a:bodyPr>
          <a:lstStyle/>
          <a:p>
            <a:pPr marL="0" lvl="0" indent="0" algn="ctr" rtl="0">
              <a:lnSpc>
                <a:spcPct val="120000"/>
              </a:lnSpc>
              <a:spcBef>
                <a:spcPts val="0"/>
              </a:spcBef>
              <a:spcAft>
                <a:spcPts val="0"/>
              </a:spcAft>
              <a:buClr>
                <a:schemeClr val="lt1"/>
              </a:buClr>
              <a:buSzPts val="4200"/>
              <a:buNone/>
            </a:pPr>
            <a:r>
              <a:rPr lang="en-GB" sz="4200"/>
              <a:t>A love of reading is the biggest indicator of future academic success.</a:t>
            </a:r>
            <a:endParaRPr/>
          </a:p>
          <a:p>
            <a:pPr marL="0" lvl="0" indent="0" algn="ctr" rtl="0">
              <a:lnSpc>
                <a:spcPct val="120000"/>
              </a:lnSpc>
              <a:spcBef>
                <a:spcPts val="1000"/>
              </a:spcBef>
              <a:spcAft>
                <a:spcPts val="0"/>
              </a:spcAft>
              <a:buClr>
                <a:schemeClr val="lt1"/>
              </a:buClr>
              <a:buSzPts val="1600"/>
              <a:buNone/>
            </a:pPr>
            <a:r>
              <a:rPr lang="en-GB" sz="1600"/>
              <a:t>OECD (</a:t>
            </a:r>
            <a:r>
              <a:rPr lang="en-GB" sz="1600" b="0"/>
              <a:t>The Organisation for Economic Co-operation and Development)</a:t>
            </a:r>
            <a:endParaRPr sz="16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g2fea237efa2_0_232"/>
          <p:cNvSpPr txBox="1">
            <a:spLocks noGrp="1"/>
          </p:cNvSpPr>
          <p:nvPr>
            <p:ph type="body" idx="1"/>
          </p:nvPr>
        </p:nvSpPr>
        <p:spPr>
          <a:xfrm>
            <a:off x="479376" y="1916832"/>
            <a:ext cx="4392600" cy="43926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accent2"/>
              </a:buClr>
              <a:buSzPts val="2800"/>
              <a:buNone/>
            </a:pPr>
            <a:r>
              <a:rPr lang="en-GB">
                <a:solidFill>
                  <a:schemeClr val="accent2"/>
                </a:solidFill>
              </a:rPr>
              <a:t>Our school has chosen </a:t>
            </a:r>
            <a:br>
              <a:rPr lang="en-GB">
                <a:solidFill>
                  <a:schemeClr val="accent2"/>
                </a:solidFill>
              </a:rPr>
            </a:br>
            <a:r>
              <a:rPr lang="en-GB" i="1">
                <a:solidFill>
                  <a:schemeClr val="accent2"/>
                </a:solidFill>
              </a:rPr>
              <a:t>Little Wandle Letters and Sounds Revised</a:t>
            </a:r>
            <a:r>
              <a:rPr lang="en-GB">
                <a:solidFill>
                  <a:schemeClr val="accent2"/>
                </a:solidFill>
              </a:rPr>
              <a:t> as our systematic, synthetic phonics (SSP) programme to teach early reading and spelling.</a:t>
            </a:r>
            <a:r>
              <a:rPr lang="en-GB"/>
              <a:t> </a:t>
            </a:r>
            <a:endParaRPr/>
          </a:p>
        </p:txBody>
      </p:sp>
      <p:sp>
        <p:nvSpPr>
          <p:cNvPr id="315" name="Google Shape;315;g2fea237efa2_0_232"/>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Little Wandle Letters and Sounds Revised</a:t>
            </a:r>
            <a:endParaRPr/>
          </a:p>
        </p:txBody>
      </p:sp>
      <p:pic>
        <p:nvPicPr>
          <p:cNvPr id="316" name="Google Shape;316;g2fea237efa2_0_232"/>
          <p:cNvPicPr preferRelativeResize="0"/>
          <p:nvPr/>
        </p:nvPicPr>
        <p:blipFill rotWithShape="1">
          <a:blip r:embed="rId3">
            <a:alphaModFix/>
          </a:blip>
          <a:srcRect/>
          <a:stretch/>
        </p:blipFill>
        <p:spPr>
          <a:xfrm>
            <a:off x="5111603" y="1916832"/>
            <a:ext cx="6770100" cy="4248600"/>
          </a:xfrm>
          <a:prstGeom prst="roundRect">
            <a:avLst>
              <a:gd name="adj" fmla="val 16667"/>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g2fea237efa2_0_238"/>
          <p:cNvSpPr txBox="1">
            <a:spLocks noGrp="1"/>
          </p:cNvSpPr>
          <p:nvPr>
            <p:ph type="body" idx="1"/>
          </p:nvPr>
        </p:nvSpPr>
        <p:spPr>
          <a:xfrm>
            <a:off x="1488003" y="2636912"/>
            <a:ext cx="9216000" cy="3168300"/>
          </a:xfrm>
          <a:prstGeom prst="rect">
            <a:avLst/>
          </a:prstGeom>
          <a:noFill/>
          <a:ln>
            <a:noFill/>
          </a:ln>
        </p:spPr>
        <p:txBody>
          <a:bodyPr spcFirstLastPara="1" wrap="square" lIns="91425" tIns="45700" rIns="91425" bIns="45700" anchor="ctr" anchorCtr="0">
            <a:noAutofit/>
          </a:bodyPr>
          <a:lstStyle/>
          <a:p>
            <a:pPr marL="0" lvl="0" indent="0" algn="ctr" rtl="0">
              <a:lnSpc>
                <a:spcPct val="120000"/>
              </a:lnSpc>
              <a:spcBef>
                <a:spcPts val="0"/>
              </a:spcBef>
              <a:spcAft>
                <a:spcPts val="0"/>
              </a:spcAft>
              <a:buClr>
                <a:schemeClr val="lt1"/>
              </a:buClr>
              <a:buSzPts val="4000"/>
              <a:buNone/>
            </a:pPr>
            <a:r>
              <a:rPr lang="en-GB" sz="4000"/>
              <a:t>making connections between the sounds of our spoken words and the letters that are used to write them down.</a:t>
            </a:r>
            <a:endParaRPr sz="4000"/>
          </a:p>
        </p:txBody>
      </p:sp>
      <p:sp>
        <p:nvSpPr>
          <p:cNvPr id="322" name="Google Shape;322;g2fea237efa2_0_238"/>
          <p:cNvSpPr txBox="1">
            <a:spLocks noGrp="1"/>
          </p:cNvSpPr>
          <p:nvPr>
            <p:ph type="title"/>
          </p:nvPr>
        </p:nvSpPr>
        <p:spPr>
          <a:xfrm>
            <a:off x="263352" y="2348880"/>
            <a:ext cx="11665200" cy="8640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None/>
            </a:pPr>
            <a:r>
              <a:rPr lang="en-GB" sz="4000" b="1" i="0" u="none" strike="noStrike" cap="none">
                <a:solidFill>
                  <a:schemeClr val="lt1"/>
                </a:solidFill>
                <a:latin typeface="Calibri"/>
                <a:ea typeface="Calibri"/>
                <a:cs typeface="Calibri"/>
                <a:sym typeface="Calibri"/>
              </a:rPr>
              <a:t>Phonics is: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fea237efa2_0_243"/>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b="1"/>
              <a:t>Terminology</a:t>
            </a:r>
            <a:endParaRPr b="1"/>
          </a:p>
        </p:txBody>
      </p:sp>
      <p:sp>
        <p:nvSpPr>
          <p:cNvPr id="328" name="Google Shape;328;g2fea237efa2_0_243"/>
          <p:cNvSpPr/>
          <p:nvPr/>
        </p:nvSpPr>
        <p:spPr>
          <a:xfrm>
            <a:off x="623392" y="2132856"/>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Phoneme</a:t>
            </a:r>
            <a:endParaRPr/>
          </a:p>
        </p:txBody>
      </p:sp>
      <p:sp>
        <p:nvSpPr>
          <p:cNvPr id="329" name="Google Shape;329;g2fea237efa2_0_243"/>
          <p:cNvSpPr/>
          <p:nvPr/>
        </p:nvSpPr>
        <p:spPr>
          <a:xfrm>
            <a:off x="623392" y="3111759"/>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Grapheme</a:t>
            </a:r>
            <a:endParaRPr/>
          </a:p>
        </p:txBody>
      </p:sp>
      <p:sp>
        <p:nvSpPr>
          <p:cNvPr id="330" name="Google Shape;330;g2fea237efa2_0_243"/>
          <p:cNvSpPr/>
          <p:nvPr/>
        </p:nvSpPr>
        <p:spPr>
          <a:xfrm>
            <a:off x="6744072" y="2132856"/>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Blend </a:t>
            </a:r>
            <a:endParaRPr/>
          </a:p>
        </p:txBody>
      </p:sp>
      <p:sp>
        <p:nvSpPr>
          <p:cNvPr id="331" name="Google Shape;331;g2fea237efa2_0_243"/>
          <p:cNvSpPr/>
          <p:nvPr/>
        </p:nvSpPr>
        <p:spPr>
          <a:xfrm>
            <a:off x="625082" y="4119871"/>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Digraph</a:t>
            </a:r>
            <a:endParaRPr/>
          </a:p>
        </p:txBody>
      </p:sp>
      <p:sp>
        <p:nvSpPr>
          <p:cNvPr id="332" name="Google Shape;332;g2fea237efa2_0_243"/>
          <p:cNvSpPr/>
          <p:nvPr/>
        </p:nvSpPr>
        <p:spPr>
          <a:xfrm>
            <a:off x="6773782" y="3111759"/>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Segment</a:t>
            </a:r>
            <a:endParaRPr/>
          </a:p>
        </p:txBody>
      </p:sp>
      <p:sp>
        <p:nvSpPr>
          <p:cNvPr id="333" name="Google Shape;333;g2fea237efa2_0_243"/>
          <p:cNvSpPr/>
          <p:nvPr/>
        </p:nvSpPr>
        <p:spPr>
          <a:xfrm>
            <a:off x="623392" y="5127171"/>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Trigraph</a:t>
            </a:r>
            <a:endParaRPr/>
          </a:p>
        </p:txBody>
      </p:sp>
      <p:sp>
        <p:nvSpPr>
          <p:cNvPr id="334" name="Google Shape;334;g2fea237efa2_0_243"/>
          <p:cNvSpPr/>
          <p:nvPr/>
        </p:nvSpPr>
        <p:spPr>
          <a:xfrm>
            <a:off x="6773782" y="4130586"/>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Adjacent consonant</a:t>
            </a:r>
            <a:endParaRPr/>
          </a:p>
        </p:txBody>
      </p:sp>
      <p:sp>
        <p:nvSpPr>
          <p:cNvPr id="335" name="Google Shape;335;g2fea237efa2_0_243"/>
          <p:cNvSpPr/>
          <p:nvPr/>
        </p:nvSpPr>
        <p:spPr>
          <a:xfrm>
            <a:off x="6744072" y="5127171"/>
            <a:ext cx="4608600" cy="72000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000" b="1" i="0" u="none" strike="noStrike" cap="none">
                <a:solidFill>
                  <a:schemeClr val="lt1"/>
                </a:solidFill>
                <a:latin typeface="Calibri"/>
                <a:ea typeface="Calibri"/>
                <a:cs typeface="Calibri"/>
                <a:sym typeface="Calibri"/>
              </a:rPr>
              <a:t>Split digraph</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2fea237efa2_0_255"/>
          <p:cNvSpPr txBox="1">
            <a:spLocks noGrp="1"/>
          </p:cNvSpPr>
          <p:nvPr>
            <p:ph type="title"/>
          </p:nvPr>
        </p:nvSpPr>
        <p:spPr>
          <a:xfrm>
            <a:off x="479376" y="116632"/>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The progression</a:t>
            </a:r>
            <a:endParaRPr/>
          </a:p>
        </p:txBody>
      </p:sp>
      <p:pic>
        <p:nvPicPr>
          <p:cNvPr id="341" name="Google Shape;341;g2fea237efa2_0_255"/>
          <p:cNvPicPr preferRelativeResize="0"/>
          <p:nvPr/>
        </p:nvPicPr>
        <p:blipFill rotWithShape="1">
          <a:blip r:embed="rId3">
            <a:alphaModFix/>
          </a:blip>
          <a:srcRect b="20911"/>
          <a:stretch/>
        </p:blipFill>
        <p:spPr>
          <a:xfrm>
            <a:off x="524992" y="1268760"/>
            <a:ext cx="4851000" cy="5423700"/>
          </a:xfrm>
          <a:prstGeom prst="roundRect">
            <a:avLst>
              <a:gd name="adj" fmla="val 3145"/>
            </a:avLst>
          </a:prstGeom>
          <a:noFill/>
          <a:ln>
            <a:noFill/>
          </a:ln>
        </p:spPr>
      </p:pic>
      <p:pic>
        <p:nvPicPr>
          <p:cNvPr id="342" name="Google Shape;342;g2fea237efa2_0_255"/>
          <p:cNvPicPr preferRelativeResize="0"/>
          <p:nvPr/>
        </p:nvPicPr>
        <p:blipFill rotWithShape="1">
          <a:blip r:embed="rId4">
            <a:alphaModFix/>
          </a:blip>
          <a:srcRect b="34563"/>
          <a:stretch/>
        </p:blipFill>
        <p:spPr>
          <a:xfrm>
            <a:off x="5879976" y="2186478"/>
            <a:ext cx="4851000" cy="4487700"/>
          </a:xfrm>
          <a:prstGeom prst="roundRect">
            <a:avLst>
              <a:gd name="adj" fmla="val 337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41"/>
                                        </p:tgtEl>
                                        <p:attrNameLst>
                                          <p:attrName>style.visibility</p:attrName>
                                        </p:attrNameLst>
                                      </p:cBhvr>
                                      <p:to>
                                        <p:strVal val="visible"/>
                                      </p:to>
                                    </p:set>
                                    <p:anim calcmode="lin" valueType="num">
                                      <p:cBhvr additive="base">
                                        <p:cTn id="7" dur="500"/>
                                        <p:tgtEl>
                                          <p:spTgt spid="341"/>
                                        </p:tgtEl>
                                        <p:attrNameLst>
                                          <p:attrName>ppt_y</p:attrName>
                                        </p:attrNameLst>
                                      </p:cBhvr>
                                      <p:tavLst>
                                        <p:tav tm="0">
                                          <p:val>
                                            <p:strVal val="#ppt_y+1"/>
                                          </p:val>
                                        </p:tav>
                                        <p:tav tm="100000">
                                          <p:val>
                                            <p:strVal val="#ppt_y"/>
                                          </p:val>
                                        </p:tav>
                                      </p:tavLst>
                                    </p:anim>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42"/>
                                        </p:tgtEl>
                                        <p:attrNameLst>
                                          <p:attrName>style.visibility</p:attrName>
                                        </p:attrNameLst>
                                      </p:cBhvr>
                                      <p:to>
                                        <p:strVal val="visible"/>
                                      </p:to>
                                    </p:set>
                                    <p:anim calcmode="lin" valueType="num">
                                      <p:cBhvr additive="base">
                                        <p:cTn id="11" dur="500"/>
                                        <p:tgtEl>
                                          <p:spTgt spid="3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g2fea237efa2_0_261"/>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Let’s say the Phase 5 sounds</a:t>
            </a:r>
            <a:endParaRPr/>
          </a:p>
        </p:txBody>
      </p:sp>
      <p:pic>
        <p:nvPicPr>
          <p:cNvPr id="348" name="Google Shape;348;g2fea237efa2_0_261"/>
          <p:cNvPicPr preferRelativeResize="0"/>
          <p:nvPr/>
        </p:nvPicPr>
        <p:blipFill rotWithShape="1">
          <a:blip r:embed="rId3">
            <a:alphaModFix/>
          </a:blip>
          <a:srcRect/>
          <a:stretch/>
        </p:blipFill>
        <p:spPr>
          <a:xfrm>
            <a:off x="8005548" y="1715283"/>
            <a:ext cx="2305336" cy="1914807"/>
          </a:xfrm>
          <a:prstGeom prst="rect">
            <a:avLst/>
          </a:prstGeom>
          <a:noFill/>
          <a:ln>
            <a:noFill/>
          </a:ln>
        </p:spPr>
      </p:pic>
      <p:pic>
        <p:nvPicPr>
          <p:cNvPr id="349" name="Google Shape;349;g2fea237efa2_0_261"/>
          <p:cNvPicPr preferRelativeResize="0"/>
          <p:nvPr/>
        </p:nvPicPr>
        <p:blipFill rotWithShape="1">
          <a:blip r:embed="rId4">
            <a:alphaModFix/>
          </a:blip>
          <a:srcRect/>
          <a:stretch/>
        </p:blipFill>
        <p:spPr>
          <a:xfrm>
            <a:off x="476534" y="1715813"/>
            <a:ext cx="6712426" cy="4768403"/>
          </a:xfrm>
          <a:prstGeom prst="rect">
            <a:avLst/>
          </a:prstGeom>
          <a:noFill/>
          <a:ln>
            <a:noFill/>
          </a:ln>
        </p:spPr>
      </p:pic>
      <p:pic>
        <p:nvPicPr>
          <p:cNvPr id="350" name="Google Shape;350;g2fea237efa2_0_261"/>
          <p:cNvPicPr preferRelativeResize="0"/>
          <p:nvPr/>
        </p:nvPicPr>
        <p:blipFill rotWithShape="1">
          <a:blip r:embed="rId5">
            <a:alphaModFix/>
          </a:blip>
          <a:srcRect l="2752" t="3564" b="86"/>
          <a:stretch/>
        </p:blipFill>
        <p:spPr>
          <a:xfrm>
            <a:off x="7824971" y="3699111"/>
            <a:ext cx="2815354" cy="296399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2fea237efa2_0_268"/>
          <p:cNvSpPr txBox="1">
            <a:spLocks noGrp="1"/>
          </p:cNvSpPr>
          <p:nvPr>
            <p:ph type="body" idx="1"/>
          </p:nvPr>
        </p:nvSpPr>
        <p:spPr>
          <a:xfrm>
            <a:off x="479376" y="1916832"/>
            <a:ext cx="5864700" cy="4824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800"/>
              <a:buNone/>
            </a:pPr>
            <a:r>
              <a:rPr lang="en-GB">
                <a:solidFill>
                  <a:schemeClr val="accent2"/>
                </a:solidFill>
              </a:rPr>
              <a:t>In Phase 5 children learn:</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new graphemes for the sounds they already know</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that the same grapheme can have alternative pronunciations.</a:t>
            </a:r>
            <a:endParaRPr>
              <a:solidFill>
                <a:schemeClr val="accent2"/>
              </a:solidFill>
            </a:endParaRPr>
          </a:p>
          <a:p>
            <a:pPr marL="0" lvl="0" indent="0" algn="l" rtl="0">
              <a:lnSpc>
                <a:spcPct val="90000"/>
              </a:lnSpc>
              <a:spcBef>
                <a:spcPts val="1000"/>
              </a:spcBef>
              <a:spcAft>
                <a:spcPts val="0"/>
              </a:spcAft>
              <a:buClr>
                <a:srgbClr val="595959"/>
              </a:buClr>
              <a:buSzPts val="2800"/>
              <a:buNone/>
            </a:pPr>
            <a:endParaRPr>
              <a:solidFill>
                <a:schemeClr val="accent2"/>
              </a:solidFill>
            </a:endParaRPr>
          </a:p>
          <a:p>
            <a:pPr marL="0" lvl="0" indent="0" algn="l" rtl="0">
              <a:lnSpc>
                <a:spcPct val="90000"/>
              </a:lnSpc>
              <a:spcBef>
                <a:spcPts val="1000"/>
              </a:spcBef>
              <a:spcAft>
                <a:spcPts val="0"/>
              </a:spcAft>
              <a:buClr>
                <a:schemeClr val="accent2"/>
              </a:buClr>
              <a:buSzPts val="2800"/>
              <a:buNone/>
            </a:pPr>
            <a:r>
              <a:rPr lang="en-GB">
                <a:solidFill>
                  <a:schemeClr val="accent2"/>
                </a:solidFill>
              </a:rPr>
              <a:t>The ‘Grow the code’ lessons support children with reading and spelling these alternative spellings.</a:t>
            </a:r>
            <a:endParaRPr>
              <a:solidFill>
                <a:schemeClr val="accent2"/>
              </a:solidFill>
            </a:endParaRPr>
          </a:p>
          <a:p>
            <a:pPr marL="228600" lvl="0" indent="-50800" algn="l" rtl="0">
              <a:lnSpc>
                <a:spcPct val="90000"/>
              </a:lnSpc>
              <a:spcBef>
                <a:spcPts val="1000"/>
              </a:spcBef>
              <a:spcAft>
                <a:spcPts val="0"/>
              </a:spcAft>
              <a:buClr>
                <a:srgbClr val="595959"/>
              </a:buClr>
              <a:buSzPts val="2800"/>
              <a:buNone/>
            </a:pPr>
            <a:endParaRPr>
              <a:solidFill>
                <a:schemeClr val="accent2"/>
              </a:solidFill>
            </a:endParaRPr>
          </a:p>
          <a:p>
            <a:pPr marL="228600" lvl="0" indent="-50800" algn="l" rtl="0">
              <a:lnSpc>
                <a:spcPct val="90000"/>
              </a:lnSpc>
              <a:spcBef>
                <a:spcPts val="1000"/>
              </a:spcBef>
              <a:spcAft>
                <a:spcPts val="0"/>
              </a:spcAft>
              <a:buClr>
                <a:srgbClr val="595959"/>
              </a:buClr>
              <a:buSzPts val="2800"/>
              <a:buNone/>
            </a:pPr>
            <a:endParaRPr/>
          </a:p>
        </p:txBody>
      </p:sp>
      <p:sp>
        <p:nvSpPr>
          <p:cNvPr id="356" name="Google Shape;356;g2fea237efa2_0_268"/>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This term we are teaching Phase 5 </a:t>
            </a:r>
            <a:endParaRPr/>
          </a:p>
        </p:txBody>
      </p:sp>
      <p:pic>
        <p:nvPicPr>
          <p:cNvPr id="357" name="Google Shape;357;g2fea237efa2_0_268" descr="Graphical user interface, website&#10;&#10;Description automatically generated"/>
          <p:cNvPicPr preferRelativeResize="0"/>
          <p:nvPr/>
        </p:nvPicPr>
        <p:blipFill rotWithShape="1">
          <a:blip r:embed="rId3">
            <a:alphaModFix/>
          </a:blip>
          <a:srcRect/>
          <a:stretch/>
        </p:blipFill>
        <p:spPr>
          <a:xfrm>
            <a:off x="6902138" y="2036095"/>
            <a:ext cx="4662773" cy="390174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2fea237efa2_0_274"/>
          <p:cNvSpPr txBox="1">
            <a:spLocks noGrp="1"/>
          </p:cNvSpPr>
          <p:nvPr>
            <p:ph type="body" idx="1"/>
          </p:nvPr>
        </p:nvSpPr>
        <p:spPr>
          <a:xfrm>
            <a:off x="479376" y="1700808"/>
            <a:ext cx="5256600" cy="4941300"/>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accent2"/>
              </a:buClr>
              <a:buSzPts val="2800"/>
              <a:buChar char="•"/>
            </a:pPr>
            <a:r>
              <a:rPr lang="en-GB">
                <a:solidFill>
                  <a:schemeClr val="accent2"/>
                </a:solidFill>
              </a:rPr>
              <a:t>have unusual spellings e.g. all, people</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are taught in a systematic way.</a:t>
            </a:r>
            <a:endParaRPr>
              <a:solidFill>
                <a:schemeClr val="accent2"/>
              </a:solidFill>
            </a:endParaRPr>
          </a:p>
          <a:p>
            <a:pPr marL="0" lvl="0" indent="0" algn="l" rtl="0">
              <a:lnSpc>
                <a:spcPct val="90000"/>
              </a:lnSpc>
              <a:spcBef>
                <a:spcPts val="1000"/>
              </a:spcBef>
              <a:spcAft>
                <a:spcPts val="0"/>
              </a:spcAft>
              <a:buClr>
                <a:srgbClr val="595959"/>
              </a:buClr>
              <a:buSzPts val="2800"/>
              <a:buNone/>
            </a:pPr>
            <a:endParaRPr>
              <a:solidFill>
                <a:schemeClr val="accent2"/>
              </a:solidFill>
            </a:endParaRPr>
          </a:p>
          <a:p>
            <a:pPr marL="0" lvl="0" indent="0" algn="l" rtl="0">
              <a:lnSpc>
                <a:spcPct val="90000"/>
              </a:lnSpc>
              <a:spcBef>
                <a:spcPts val="1000"/>
              </a:spcBef>
              <a:spcAft>
                <a:spcPts val="0"/>
              </a:spcAft>
              <a:buClr>
                <a:schemeClr val="accent2"/>
              </a:buClr>
              <a:buSzPts val="2800"/>
              <a:buNone/>
            </a:pPr>
            <a:r>
              <a:rPr lang="en-GB">
                <a:solidFill>
                  <a:schemeClr val="accent2"/>
                </a:solidFill>
              </a:rPr>
              <a:t>Children are now learning to read Phase 5 tricky words.</a:t>
            </a:r>
            <a:endParaRPr/>
          </a:p>
        </p:txBody>
      </p:sp>
      <p:sp>
        <p:nvSpPr>
          <p:cNvPr id="363" name="Google Shape;363;g2fea237efa2_0_274"/>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Tricky words:</a:t>
            </a:r>
            <a:endParaRPr/>
          </a:p>
        </p:txBody>
      </p:sp>
      <p:pic>
        <p:nvPicPr>
          <p:cNvPr id="364" name="Google Shape;364;g2fea237efa2_0_274" descr="A person holding a piece of paper&#10;&#10;Description automatically generated"/>
          <p:cNvPicPr preferRelativeResize="0"/>
          <p:nvPr/>
        </p:nvPicPr>
        <p:blipFill rotWithShape="1">
          <a:blip r:embed="rId3">
            <a:alphaModFix/>
          </a:blip>
          <a:srcRect/>
          <a:stretch/>
        </p:blipFill>
        <p:spPr>
          <a:xfrm>
            <a:off x="6023992" y="1963549"/>
            <a:ext cx="5544600" cy="3423000"/>
          </a:xfrm>
          <a:prstGeom prst="roundRect">
            <a:avLst>
              <a:gd name="adj" fmla="val 16667"/>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g2fea237efa2_0_280"/>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Phase 5 tricky words</a:t>
            </a:r>
            <a:endParaRPr/>
          </a:p>
        </p:txBody>
      </p:sp>
      <p:pic>
        <p:nvPicPr>
          <p:cNvPr id="370" name="Google Shape;370;g2fea237efa2_0_280"/>
          <p:cNvPicPr preferRelativeResize="0"/>
          <p:nvPr/>
        </p:nvPicPr>
        <p:blipFill rotWithShape="1">
          <a:blip r:embed="rId3">
            <a:alphaModFix/>
          </a:blip>
          <a:srcRect/>
          <a:stretch/>
        </p:blipFill>
        <p:spPr>
          <a:xfrm>
            <a:off x="3791744" y="1772816"/>
            <a:ext cx="5505063" cy="4968553"/>
          </a:xfrm>
          <a:prstGeom prst="rect">
            <a:avLst/>
          </a:prstGeom>
          <a:noFill/>
          <a:ln>
            <a:noFill/>
          </a:ln>
        </p:spPr>
      </p:pic>
      <p:sp>
        <p:nvSpPr>
          <p:cNvPr id="371" name="Google Shape;371;g2fea237efa2_0_280"/>
          <p:cNvSpPr/>
          <p:nvPr/>
        </p:nvSpPr>
        <p:spPr>
          <a:xfrm>
            <a:off x="5603579" y="1890470"/>
            <a:ext cx="4176600" cy="4591500"/>
          </a:xfrm>
          <a:prstGeom prst="ellipse">
            <a:avLst/>
          </a:prstGeom>
          <a:noFill/>
          <a:ln w="5715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pic>
        <p:nvPicPr>
          <p:cNvPr id="376" name="Google Shape;376;g2fea237efa2_0_286"/>
          <p:cNvPicPr preferRelativeResize="0"/>
          <p:nvPr/>
        </p:nvPicPr>
        <p:blipFill rotWithShape="1">
          <a:blip r:embed="rId3">
            <a:alphaModFix amt="4000"/>
          </a:blip>
          <a:srcRect/>
          <a:stretch/>
        </p:blipFill>
        <p:spPr>
          <a:xfrm>
            <a:off x="263352" y="-1179512"/>
            <a:ext cx="8556549" cy="8935310"/>
          </a:xfrm>
          <a:prstGeom prst="rect">
            <a:avLst/>
          </a:prstGeom>
          <a:noFill/>
          <a:ln>
            <a:noFill/>
          </a:ln>
        </p:spPr>
      </p:pic>
      <p:sp>
        <p:nvSpPr>
          <p:cNvPr id="377" name="Google Shape;377;g2fea237efa2_0_286"/>
          <p:cNvSpPr txBox="1"/>
          <p:nvPr/>
        </p:nvSpPr>
        <p:spPr>
          <a:xfrm>
            <a:off x="0" y="2780928"/>
            <a:ext cx="12192000" cy="10929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6500" b="1" i="0" u="none" strike="noStrike" cap="none">
                <a:solidFill>
                  <a:schemeClr val="lt1"/>
                </a:solidFill>
                <a:latin typeface="Calibri"/>
                <a:ea typeface="Calibri"/>
                <a:cs typeface="Calibri"/>
                <a:sym typeface="Calibri"/>
              </a:rPr>
              <a:t>Reading and spelling</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g2fea237efa2_0_291"/>
          <p:cNvSpPr txBox="1">
            <a:spLocks noGrp="1"/>
          </p:cNvSpPr>
          <p:nvPr>
            <p:ph type="body" idx="1"/>
          </p:nvPr>
        </p:nvSpPr>
        <p:spPr>
          <a:xfrm>
            <a:off x="479376" y="1916832"/>
            <a:ext cx="8262000" cy="4392600"/>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accent2"/>
              </a:buClr>
              <a:buSzPts val="2800"/>
              <a:buChar char="•"/>
            </a:pPr>
            <a:r>
              <a:rPr lang="en-GB">
                <a:solidFill>
                  <a:schemeClr val="accent2"/>
                </a:solidFill>
              </a:rPr>
              <a:t>This term, your child will be taught how to spell words every day using the graphemes they have been taught so far. </a:t>
            </a:r>
            <a:endParaRPr>
              <a:solidFill>
                <a:schemeClr val="accent2"/>
              </a:solidFill>
            </a:endParaRPr>
          </a:p>
          <a:p>
            <a:pPr marL="0" lvl="0" indent="0" algn="l" rtl="0">
              <a:lnSpc>
                <a:spcPct val="90000"/>
              </a:lnSpc>
              <a:spcBef>
                <a:spcPts val="1000"/>
              </a:spcBef>
              <a:spcAft>
                <a:spcPts val="0"/>
              </a:spcAft>
              <a:buClr>
                <a:srgbClr val="595959"/>
              </a:buClr>
              <a:buSzPts val="2800"/>
              <a:buNone/>
            </a:pP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They will practise writing a dictated sentence.		</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Handwriting is referred to but is taught at other times of the day.	</a:t>
            </a:r>
            <a:endParaRPr>
              <a:solidFill>
                <a:schemeClr val="accent2"/>
              </a:solidFill>
            </a:endParaRPr>
          </a:p>
        </p:txBody>
      </p:sp>
      <p:sp>
        <p:nvSpPr>
          <p:cNvPr id="383" name="Google Shape;383;g2fea237efa2_0_291"/>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Spelling	</a:t>
            </a:r>
            <a:endParaRPr/>
          </a:p>
        </p:txBody>
      </p:sp>
      <p:pic>
        <p:nvPicPr>
          <p:cNvPr id="384" name="Google Shape;384;g2fea237efa2_0_291"/>
          <p:cNvPicPr preferRelativeResize="0"/>
          <p:nvPr/>
        </p:nvPicPr>
        <p:blipFill rotWithShape="1">
          <a:blip r:embed="rId3">
            <a:alphaModFix/>
          </a:blip>
          <a:srcRect/>
          <a:stretch/>
        </p:blipFill>
        <p:spPr>
          <a:xfrm>
            <a:off x="9424242" y="2348331"/>
            <a:ext cx="1485705" cy="151216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2fea237efa2_0_297"/>
          <p:cNvSpPr txBox="1">
            <a:spLocks noGrp="1"/>
          </p:cNvSpPr>
          <p:nvPr>
            <p:ph type="body" idx="1"/>
          </p:nvPr>
        </p:nvSpPr>
        <p:spPr>
          <a:xfrm>
            <a:off x="479376" y="2564904"/>
            <a:ext cx="4176600" cy="3744300"/>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accent2"/>
              </a:buClr>
              <a:buSzPts val="2800"/>
              <a:buChar char="•"/>
            </a:pPr>
            <a:r>
              <a:rPr lang="en-GB">
                <a:solidFill>
                  <a:schemeClr val="accent2"/>
                </a:solidFill>
              </a:rPr>
              <a:t>Say the word.</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Segment the sounds.</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Count the sounds.</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Write them down.</a:t>
            </a:r>
            <a:endParaRPr>
              <a:solidFill>
                <a:schemeClr val="accent2"/>
              </a:solidFill>
            </a:endParaRPr>
          </a:p>
        </p:txBody>
      </p:sp>
      <p:sp>
        <p:nvSpPr>
          <p:cNvPr id="390" name="Google Shape;390;g2fea237efa2_0_297"/>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Spelling</a:t>
            </a:r>
            <a:endParaRPr/>
          </a:p>
        </p:txBody>
      </p:sp>
      <p:pic>
        <p:nvPicPr>
          <p:cNvPr id="391" name="Google Shape;391;g2fea237efa2_0_297" descr="A picture containing person, indoor, wall&#10;&#10;Description automatically generated"/>
          <p:cNvPicPr preferRelativeResize="0"/>
          <p:nvPr/>
        </p:nvPicPr>
        <p:blipFill rotWithShape="1">
          <a:blip r:embed="rId3">
            <a:alphaModFix/>
          </a:blip>
          <a:srcRect/>
          <a:stretch/>
        </p:blipFill>
        <p:spPr>
          <a:xfrm>
            <a:off x="4891253" y="1801214"/>
            <a:ext cx="6741300" cy="4490400"/>
          </a:xfrm>
          <a:prstGeom prst="roundRect">
            <a:avLst>
              <a:gd name="adj" fmla="val 16667"/>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g2fea237efa2_0_303"/>
          <p:cNvSpPr txBox="1">
            <a:spLocks noGrp="1"/>
          </p:cNvSpPr>
          <p:nvPr>
            <p:ph type="body" idx="1"/>
          </p:nvPr>
        </p:nvSpPr>
        <p:spPr>
          <a:xfrm>
            <a:off x="479376" y="1988840"/>
            <a:ext cx="5832600" cy="4176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800"/>
              <a:buNone/>
            </a:pPr>
            <a:r>
              <a:rPr lang="en-GB" b="1">
                <a:solidFill>
                  <a:schemeClr val="accent2"/>
                </a:solidFill>
              </a:rPr>
              <a:t>Reading practice sessions are: </a:t>
            </a:r>
            <a:endParaRPr/>
          </a:p>
          <a:p>
            <a:pPr marL="0" lvl="0" indent="0" algn="l" rtl="0">
              <a:lnSpc>
                <a:spcPct val="90000"/>
              </a:lnSpc>
              <a:spcBef>
                <a:spcPts val="1000"/>
              </a:spcBef>
              <a:spcAft>
                <a:spcPts val="0"/>
              </a:spcAft>
              <a:buClr>
                <a:srgbClr val="595959"/>
              </a:buClr>
              <a:buSzPts val="2800"/>
              <a:buNone/>
            </a:pPr>
            <a:endParaRPr b="1">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timetabled three times a week</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taught by a trained teacher/teaching assistant</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taught in small groups.</a:t>
            </a:r>
            <a:endParaRPr>
              <a:solidFill>
                <a:schemeClr val="accent2"/>
              </a:solidFill>
            </a:endParaRPr>
          </a:p>
        </p:txBody>
      </p:sp>
      <p:sp>
        <p:nvSpPr>
          <p:cNvPr id="397" name="Google Shape;397;g2fea237efa2_0_303"/>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How do we teach reading in books?</a:t>
            </a:r>
            <a:endParaRPr/>
          </a:p>
        </p:txBody>
      </p:sp>
      <p:pic>
        <p:nvPicPr>
          <p:cNvPr id="398" name="Google Shape;398;g2fea237efa2_0_303"/>
          <p:cNvPicPr preferRelativeResize="0"/>
          <p:nvPr/>
        </p:nvPicPr>
        <p:blipFill rotWithShape="1">
          <a:blip r:embed="rId3">
            <a:alphaModFix/>
          </a:blip>
          <a:srcRect/>
          <a:stretch/>
        </p:blipFill>
        <p:spPr>
          <a:xfrm>
            <a:off x="6456040" y="1717880"/>
            <a:ext cx="2402504" cy="2287184"/>
          </a:xfrm>
          <a:prstGeom prst="rect">
            <a:avLst/>
          </a:prstGeom>
          <a:noFill/>
          <a:ln>
            <a:noFill/>
          </a:ln>
        </p:spPr>
      </p:pic>
      <p:pic>
        <p:nvPicPr>
          <p:cNvPr id="399" name="Google Shape;399;g2fea237efa2_0_303"/>
          <p:cNvPicPr preferRelativeResize="0"/>
          <p:nvPr/>
        </p:nvPicPr>
        <p:blipFill rotWithShape="1">
          <a:blip r:embed="rId4">
            <a:alphaModFix/>
          </a:blip>
          <a:srcRect/>
          <a:stretch/>
        </p:blipFill>
        <p:spPr>
          <a:xfrm>
            <a:off x="6456040" y="4166152"/>
            <a:ext cx="2402504" cy="2287184"/>
          </a:xfrm>
          <a:prstGeom prst="rect">
            <a:avLst/>
          </a:prstGeom>
          <a:noFill/>
          <a:ln>
            <a:noFill/>
          </a:ln>
        </p:spPr>
      </p:pic>
      <p:pic>
        <p:nvPicPr>
          <p:cNvPr id="400" name="Google Shape;400;g2fea237efa2_0_303"/>
          <p:cNvPicPr preferRelativeResize="0"/>
          <p:nvPr/>
        </p:nvPicPr>
        <p:blipFill rotWithShape="1">
          <a:blip r:embed="rId5">
            <a:alphaModFix/>
          </a:blip>
          <a:srcRect/>
          <a:stretch/>
        </p:blipFill>
        <p:spPr>
          <a:xfrm>
            <a:off x="9066955" y="2556242"/>
            <a:ext cx="2504138" cy="308509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g2fea237efa2_0_311"/>
          <p:cNvSpPr txBox="1"/>
          <p:nvPr/>
        </p:nvSpPr>
        <p:spPr>
          <a:xfrm>
            <a:off x="263352" y="332656"/>
            <a:ext cx="9937200" cy="1152000"/>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None/>
            </a:pPr>
            <a:endParaRPr sz="4000" b="0" i="0" u="none" strike="noStrike" cap="none">
              <a:solidFill>
                <a:schemeClr val="accent1"/>
              </a:solidFill>
              <a:latin typeface="Calibri"/>
              <a:ea typeface="Calibri"/>
              <a:cs typeface="Calibri"/>
              <a:sym typeface="Calibri"/>
            </a:endParaRPr>
          </a:p>
        </p:txBody>
      </p:sp>
      <p:pic>
        <p:nvPicPr>
          <p:cNvPr id="406" name="Google Shape;406;g2fea237efa2_0_311" descr="A picture containing table&#10;&#10;Description automatically generated"/>
          <p:cNvPicPr preferRelativeResize="0"/>
          <p:nvPr/>
        </p:nvPicPr>
        <p:blipFill rotWithShape="1">
          <a:blip r:embed="rId3">
            <a:alphaModFix/>
          </a:blip>
          <a:srcRect/>
          <a:stretch/>
        </p:blipFill>
        <p:spPr>
          <a:xfrm>
            <a:off x="609950" y="2086205"/>
            <a:ext cx="4348200" cy="3816300"/>
          </a:xfrm>
          <a:prstGeom prst="roundRect">
            <a:avLst>
              <a:gd name="adj" fmla="val 3343"/>
            </a:avLst>
          </a:prstGeom>
          <a:noFill/>
          <a:ln>
            <a:noFill/>
          </a:ln>
        </p:spPr>
      </p:pic>
      <p:sp>
        <p:nvSpPr>
          <p:cNvPr id="407" name="Google Shape;407;g2fea237efa2_0_311"/>
          <p:cNvSpPr txBox="1">
            <a:spLocks noGrp="1"/>
          </p:cNvSpPr>
          <p:nvPr>
            <p:ph type="title"/>
          </p:nvPr>
        </p:nvSpPr>
        <p:spPr>
          <a:xfrm>
            <a:off x="479376" y="332656"/>
            <a:ext cx="80649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We use assessment to match your child the right level of book</a:t>
            </a:r>
            <a:endParaRPr/>
          </a:p>
        </p:txBody>
      </p:sp>
      <p:cxnSp>
        <p:nvCxnSpPr>
          <p:cNvPr id="408" name="Google Shape;408;g2fea237efa2_0_311"/>
          <p:cNvCxnSpPr/>
          <p:nvPr/>
        </p:nvCxnSpPr>
        <p:spPr>
          <a:xfrm>
            <a:off x="5447928" y="4064263"/>
            <a:ext cx="936000" cy="0"/>
          </a:xfrm>
          <a:prstGeom prst="straightConnector1">
            <a:avLst/>
          </a:prstGeom>
          <a:noFill/>
          <a:ln w="47625" cap="flat" cmpd="sng">
            <a:solidFill>
              <a:schemeClr val="accent1"/>
            </a:solidFill>
            <a:prstDash val="solid"/>
            <a:miter lim="800000"/>
            <a:headEnd type="none" w="sm" len="sm"/>
            <a:tailEnd type="stealth" w="med" len="med"/>
          </a:ln>
        </p:spPr>
      </p:cxnSp>
      <p:pic>
        <p:nvPicPr>
          <p:cNvPr id="409" name="Google Shape;409;g2fea237efa2_0_311"/>
          <p:cNvPicPr preferRelativeResize="0"/>
          <p:nvPr/>
        </p:nvPicPr>
        <p:blipFill rotWithShape="1">
          <a:blip r:embed="rId4">
            <a:alphaModFix/>
          </a:blip>
          <a:srcRect/>
          <a:stretch/>
        </p:blipFill>
        <p:spPr>
          <a:xfrm>
            <a:off x="6812737" y="2132856"/>
            <a:ext cx="2795209" cy="2638677"/>
          </a:xfrm>
          <a:prstGeom prst="rect">
            <a:avLst/>
          </a:prstGeom>
          <a:noFill/>
          <a:ln>
            <a:noFill/>
          </a:ln>
        </p:spPr>
      </p:pic>
      <p:pic>
        <p:nvPicPr>
          <p:cNvPr id="410" name="Google Shape;410;g2fea237efa2_0_311"/>
          <p:cNvPicPr preferRelativeResize="0"/>
          <p:nvPr/>
        </p:nvPicPr>
        <p:blipFill rotWithShape="1">
          <a:blip r:embed="rId5">
            <a:alphaModFix/>
          </a:blip>
          <a:srcRect/>
          <a:stretch/>
        </p:blipFill>
        <p:spPr>
          <a:xfrm>
            <a:off x="7533312" y="2739334"/>
            <a:ext cx="2795209" cy="2649858"/>
          </a:xfrm>
          <a:prstGeom prst="rect">
            <a:avLst/>
          </a:prstGeom>
          <a:noFill/>
          <a:ln>
            <a:noFill/>
          </a:ln>
        </p:spPr>
      </p:pic>
      <p:pic>
        <p:nvPicPr>
          <p:cNvPr id="411" name="Google Shape;411;g2fea237efa2_0_311"/>
          <p:cNvPicPr preferRelativeResize="0"/>
          <p:nvPr/>
        </p:nvPicPr>
        <p:blipFill rotWithShape="1">
          <a:blip r:embed="rId6">
            <a:alphaModFix/>
          </a:blip>
          <a:srcRect/>
          <a:stretch/>
        </p:blipFill>
        <p:spPr>
          <a:xfrm>
            <a:off x="8241582" y="3253987"/>
            <a:ext cx="2795209" cy="264985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5"/>
        <p:cNvGrpSpPr/>
        <p:nvPr/>
      </p:nvGrpSpPr>
      <p:grpSpPr>
        <a:xfrm>
          <a:off x="0" y="0"/>
          <a:ext cx="0" cy="0"/>
          <a:chOff x="0" y="0"/>
          <a:chExt cx="0" cy="0"/>
        </a:xfrm>
      </p:grpSpPr>
      <p:pic>
        <p:nvPicPr>
          <p:cNvPr id="416" name="Google Shape;416;g2fea237efa2_0_321" descr="A child writing on a piece of paper&#10;&#10;Description automatically generated with medium confidence"/>
          <p:cNvPicPr preferRelativeResize="0"/>
          <p:nvPr/>
        </p:nvPicPr>
        <p:blipFill rotWithShape="1">
          <a:blip r:embed="rId3">
            <a:alphaModFix/>
          </a:blip>
          <a:srcRect/>
          <a:stretch/>
        </p:blipFill>
        <p:spPr>
          <a:xfrm>
            <a:off x="5951984" y="1968267"/>
            <a:ext cx="5760600" cy="3909000"/>
          </a:xfrm>
          <a:prstGeom prst="roundRect">
            <a:avLst>
              <a:gd name="adj" fmla="val 16667"/>
            </a:avLst>
          </a:prstGeom>
          <a:noFill/>
          <a:ln>
            <a:noFill/>
          </a:ln>
        </p:spPr>
      </p:pic>
      <p:sp>
        <p:nvSpPr>
          <p:cNvPr id="417" name="Google Shape;417;g2fea237efa2_0_321"/>
          <p:cNvSpPr txBox="1">
            <a:spLocks noGrp="1"/>
          </p:cNvSpPr>
          <p:nvPr>
            <p:ph type="body" idx="1"/>
          </p:nvPr>
        </p:nvSpPr>
        <p:spPr>
          <a:xfrm>
            <a:off x="479376" y="1916832"/>
            <a:ext cx="5328600" cy="4392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GB" sz="2400" b="1">
                <a:solidFill>
                  <a:schemeClr val="accent2"/>
                </a:solidFill>
              </a:rPr>
              <a:t>This means that your child should: </a:t>
            </a:r>
            <a:endParaRPr/>
          </a:p>
          <a:p>
            <a:pPr marL="228600" lvl="0" indent="-228600" algn="l" rtl="0">
              <a:lnSpc>
                <a:spcPct val="90000"/>
              </a:lnSpc>
              <a:spcBef>
                <a:spcPts val="1000"/>
              </a:spcBef>
              <a:spcAft>
                <a:spcPts val="0"/>
              </a:spcAft>
              <a:buClr>
                <a:schemeClr val="accent2"/>
              </a:buClr>
              <a:buSzPts val="2400"/>
              <a:buChar char="•"/>
            </a:pPr>
            <a:r>
              <a:rPr lang="en-GB" sz="2400">
                <a:solidFill>
                  <a:schemeClr val="accent2"/>
                </a:solidFill>
              </a:rPr>
              <a:t>know all the sounds and tricky words in their phonics book well</a:t>
            </a:r>
            <a:endParaRPr sz="2400">
              <a:solidFill>
                <a:schemeClr val="accent2"/>
              </a:solidFill>
            </a:endParaRPr>
          </a:p>
          <a:p>
            <a:pPr marL="228600" lvl="0" indent="-228600" algn="l" rtl="0">
              <a:lnSpc>
                <a:spcPct val="90000"/>
              </a:lnSpc>
              <a:spcBef>
                <a:spcPts val="1000"/>
              </a:spcBef>
              <a:spcAft>
                <a:spcPts val="0"/>
              </a:spcAft>
              <a:buClr>
                <a:schemeClr val="accent2"/>
              </a:buClr>
              <a:buSzPts val="2400"/>
              <a:buChar char="•"/>
            </a:pPr>
            <a:r>
              <a:rPr lang="en-GB" sz="2400">
                <a:solidFill>
                  <a:schemeClr val="accent2"/>
                </a:solidFill>
              </a:rPr>
              <a:t>read many of the words by silent blending (in their head) – their reading will be automatic</a:t>
            </a:r>
            <a:endParaRPr sz="2400">
              <a:solidFill>
                <a:schemeClr val="accent2"/>
              </a:solidFill>
            </a:endParaRPr>
          </a:p>
          <a:p>
            <a:pPr marL="228600" lvl="0" indent="-228600" algn="l" rtl="0">
              <a:lnSpc>
                <a:spcPct val="90000"/>
              </a:lnSpc>
              <a:spcBef>
                <a:spcPts val="1000"/>
              </a:spcBef>
              <a:spcAft>
                <a:spcPts val="0"/>
              </a:spcAft>
              <a:buClr>
                <a:schemeClr val="accent2"/>
              </a:buClr>
              <a:buSzPts val="2400"/>
              <a:buChar char="•"/>
            </a:pPr>
            <a:r>
              <a:rPr lang="en-GB" sz="2400">
                <a:solidFill>
                  <a:schemeClr val="accent2"/>
                </a:solidFill>
              </a:rPr>
              <a:t>only need to stop and sound out about 5% of the words by the time they bring the book home – but they should be able to do this on their own.</a:t>
            </a:r>
            <a:endParaRPr sz="2400">
              <a:solidFill>
                <a:schemeClr val="accent2"/>
              </a:solidFill>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p:txBody>
      </p:sp>
      <p:sp>
        <p:nvSpPr>
          <p:cNvPr id="418" name="Google Shape;418;g2fea237efa2_0_321"/>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GB" sz="3600" b="1"/>
              <a:t>Reading a book at the right level</a:t>
            </a:r>
            <a:endParaRPr sz="3600" b="1"/>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3" name="Google Shape;423;g2fea237efa2_0_327"/>
          <p:cNvPicPr preferRelativeResize="0"/>
          <p:nvPr/>
        </p:nvPicPr>
        <p:blipFill rotWithShape="1">
          <a:blip r:embed="rId3">
            <a:alphaModFix amt="4000"/>
          </a:blip>
          <a:srcRect/>
          <a:stretch/>
        </p:blipFill>
        <p:spPr>
          <a:xfrm>
            <a:off x="263352" y="-1179512"/>
            <a:ext cx="8556549" cy="8935310"/>
          </a:xfrm>
          <a:prstGeom prst="rect">
            <a:avLst/>
          </a:prstGeom>
          <a:noFill/>
          <a:ln>
            <a:noFill/>
          </a:ln>
        </p:spPr>
      </p:pic>
      <p:sp>
        <p:nvSpPr>
          <p:cNvPr id="424" name="Google Shape;424;g2fea237efa2_0_327"/>
          <p:cNvSpPr txBox="1"/>
          <p:nvPr/>
        </p:nvSpPr>
        <p:spPr>
          <a:xfrm>
            <a:off x="0" y="2780928"/>
            <a:ext cx="12192000" cy="10929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6500" b="1" i="0" u="none" strike="noStrike" cap="none">
                <a:solidFill>
                  <a:schemeClr val="lt1"/>
                </a:solidFill>
                <a:latin typeface="Calibri"/>
                <a:ea typeface="Calibri"/>
                <a:cs typeface="Calibri"/>
                <a:sym typeface="Calibri"/>
              </a:rPr>
              <a:t>Reading at home</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g2fea237efa2_0_332"/>
          <p:cNvSpPr txBox="1">
            <a:spLocks noGrp="1"/>
          </p:cNvSpPr>
          <p:nvPr>
            <p:ph type="body" idx="1"/>
          </p:nvPr>
        </p:nvSpPr>
        <p:spPr>
          <a:xfrm>
            <a:off x="479376" y="2039943"/>
            <a:ext cx="6336600" cy="4392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GB" sz="2400" b="1">
                <a:solidFill>
                  <a:schemeClr val="accent2"/>
                </a:solidFill>
                <a:latin typeface="Calibri"/>
                <a:ea typeface="Calibri"/>
                <a:cs typeface="Calibri"/>
                <a:sym typeface="Calibri"/>
              </a:rPr>
              <a:t>Reading a book and chatting had a positive impact a year later on children’s ability to…</a:t>
            </a:r>
            <a:endParaRPr/>
          </a:p>
          <a:p>
            <a:pPr marL="228600" lvl="0" indent="-228600" algn="l" rtl="0">
              <a:lnSpc>
                <a:spcPct val="90000"/>
              </a:lnSpc>
              <a:spcBef>
                <a:spcPts val="1000"/>
              </a:spcBef>
              <a:spcAft>
                <a:spcPts val="0"/>
              </a:spcAft>
              <a:buClr>
                <a:schemeClr val="accent2"/>
              </a:buClr>
              <a:buSzPts val="2400"/>
              <a:buChar char="•"/>
            </a:pPr>
            <a:r>
              <a:rPr lang="en-GB" sz="2400">
                <a:solidFill>
                  <a:schemeClr val="accent2"/>
                </a:solidFill>
                <a:latin typeface="Calibri"/>
                <a:ea typeface="Calibri"/>
                <a:cs typeface="Calibri"/>
                <a:sym typeface="Calibri"/>
              </a:rPr>
              <a:t>understand words and sentences</a:t>
            </a:r>
            <a:endParaRPr/>
          </a:p>
          <a:p>
            <a:pPr marL="228600" lvl="0" indent="-228600" algn="l" rtl="0">
              <a:lnSpc>
                <a:spcPct val="90000"/>
              </a:lnSpc>
              <a:spcBef>
                <a:spcPts val="1000"/>
              </a:spcBef>
              <a:spcAft>
                <a:spcPts val="0"/>
              </a:spcAft>
              <a:buClr>
                <a:schemeClr val="accent2"/>
              </a:buClr>
              <a:buSzPts val="2400"/>
              <a:buChar char="•"/>
            </a:pPr>
            <a:r>
              <a:rPr lang="en-GB" sz="2400">
                <a:solidFill>
                  <a:schemeClr val="accent2"/>
                </a:solidFill>
                <a:latin typeface="Calibri"/>
                <a:ea typeface="Calibri"/>
                <a:cs typeface="Calibri"/>
                <a:sym typeface="Calibri"/>
              </a:rPr>
              <a:t>use a wide range of vocabulary </a:t>
            </a:r>
            <a:endParaRPr sz="2400">
              <a:solidFill>
                <a:schemeClr val="accent2"/>
              </a:solidFill>
              <a:latin typeface="Calibri"/>
              <a:ea typeface="Calibri"/>
              <a:cs typeface="Calibri"/>
              <a:sym typeface="Calibri"/>
            </a:endParaRPr>
          </a:p>
          <a:p>
            <a:pPr marL="228600" lvl="0" indent="-228600" algn="l" rtl="0">
              <a:lnSpc>
                <a:spcPct val="90000"/>
              </a:lnSpc>
              <a:spcBef>
                <a:spcPts val="1000"/>
              </a:spcBef>
              <a:spcAft>
                <a:spcPts val="0"/>
              </a:spcAft>
              <a:buClr>
                <a:schemeClr val="accent2"/>
              </a:buClr>
              <a:buSzPts val="2400"/>
              <a:buChar char="•"/>
            </a:pPr>
            <a:r>
              <a:rPr lang="en-GB" sz="2400">
                <a:solidFill>
                  <a:schemeClr val="accent2"/>
                </a:solidFill>
                <a:latin typeface="Calibri"/>
                <a:ea typeface="Calibri"/>
                <a:cs typeface="Calibri"/>
                <a:sym typeface="Calibri"/>
              </a:rPr>
              <a:t>develop listening comprehension skills.</a:t>
            </a:r>
            <a:endParaRPr sz="2400">
              <a:solidFill>
                <a:schemeClr val="accent2"/>
              </a:solidFill>
              <a:latin typeface="Calibri"/>
              <a:ea typeface="Calibri"/>
              <a:cs typeface="Calibri"/>
              <a:sym typeface="Calibri"/>
            </a:endParaRPr>
          </a:p>
          <a:p>
            <a:pPr marL="0" lvl="0" indent="0" algn="l" rtl="0">
              <a:lnSpc>
                <a:spcPct val="90000"/>
              </a:lnSpc>
              <a:spcBef>
                <a:spcPts val="1000"/>
              </a:spcBef>
              <a:spcAft>
                <a:spcPts val="0"/>
              </a:spcAft>
              <a:buClr>
                <a:schemeClr val="accent2"/>
              </a:buClr>
              <a:buSzPts val="2400"/>
              <a:buNone/>
            </a:pPr>
            <a:r>
              <a:rPr lang="en-GB" sz="2400">
                <a:solidFill>
                  <a:schemeClr val="accent2"/>
                </a:solidFill>
                <a:latin typeface="Calibri"/>
                <a:ea typeface="Calibri"/>
                <a:cs typeface="Calibri"/>
                <a:sym typeface="Calibri"/>
              </a:rPr>
              <a:t>The amount of books children were exposed to by age 6 was a positive predictor of their reading ability two years later.</a:t>
            </a:r>
            <a:endParaRPr/>
          </a:p>
          <a:p>
            <a:pPr marL="0" lvl="0" indent="0" algn="l" rtl="0">
              <a:lnSpc>
                <a:spcPct val="90000"/>
              </a:lnSpc>
              <a:spcBef>
                <a:spcPts val="1000"/>
              </a:spcBef>
              <a:spcAft>
                <a:spcPts val="0"/>
              </a:spcAft>
              <a:buClr>
                <a:srgbClr val="595959"/>
              </a:buClr>
              <a:buSzPts val="2400"/>
              <a:buNone/>
            </a:pPr>
            <a:endParaRPr sz="2400">
              <a:solidFill>
                <a:srgbClr val="0C0C0C"/>
              </a:solidFill>
              <a:latin typeface="Calibri"/>
              <a:ea typeface="Calibri"/>
              <a:cs typeface="Calibri"/>
              <a:sym typeface="Calibri"/>
            </a:endParaRPr>
          </a:p>
          <a:p>
            <a:pPr marL="0" lvl="0" indent="0" algn="l" rtl="0">
              <a:lnSpc>
                <a:spcPct val="90000"/>
              </a:lnSpc>
              <a:spcBef>
                <a:spcPts val="1000"/>
              </a:spcBef>
              <a:spcAft>
                <a:spcPts val="0"/>
              </a:spcAft>
              <a:buClr>
                <a:srgbClr val="595959"/>
              </a:buClr>
              <a:buSzPts val="2400"/>
              <a:buNone/>
            </a:pPr>
            <a:endParaRPr sz="2400">
              <a:solidFill>
                <a:srgbClr val="0C0C0C"/>
              </a:solidFill>
              <a:latin typeface="Calibri"/>
              <a:ea typeface="Calibri"/>
              <a:cs typeface="Calibri"/>
              <a:sym typeface="Calibri"/>
            </a:endParaRPr>
          </a:p>
          <a:p>
            <a:pPr marL="228600" lvl="0" indent="-76200" algn="l" rtl="0">
              <a:lnSpc>
                <a:spcPct val="90000"/>
              </a:lnSpc>
              <a:spcBef>
                <a:spcPts val="1000"/>
              </a:spcBef>
              <a:spcAft>
                <a:spcPts val="0"/>
              </a:spcAft>
              <a:buClr>
                <a:srgbClr val="595959"/>
              </a:buClr>
              <a:buSzPts val="2400"/>
              <a:buNone/>
            </a:pPr>
            <a:endParaRPr sz="2400">
              <a:solidFill>
                <a:srgbClr val="0C0C0C"/>
              </a:solidFill>
            </a:endParaRPr>
          </a:p>
        </p:txBody>
      </p:sp>
      <p:sp>
        <p:nvSpPr>
          <p:cNvPr id="430" name="Google Shape;430;g2fea237efa2_0_332"/>
          <p:cNvSpPr txBox="1">
            <a:spLocks noGrp="1"/>
          </p:cNvSpPr>
          <p:nvPr>
            <p:ph type="title"/>
          </p:nvPr>
        </p:nvSpPr>
        <p:spPr>
          <a:xfrm>
            <a:off x="479376" y="332656"/>
            <a:ext cx="76329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The most important thing you </a:t>
            </a:r>
            <a:br>
              <a:rPr lang="en-GB"/>
            </a:br>
            <a:r>
              <a:rPr lang="en-GB"/>
              <a:t>can do is read with your child</a:t>
            </a:r>
            <a:endParaRPr/>
          </a:p>
        </p:txBody>
      </p:sp>
      <p:sp>
        <p:nvSpPr>
          <p:cNvPr id="431" name="Google Shape;431;g2fea237efa2_0_332"/>
          <p:cNvSpPr txBox="1"/>
          <p:nvPr/>
        </p:nvSpPr>
        <p:spPr>
          <a:xfrm>
            <a:off x="479376" y="6124654"/>
            <a:ext cx="9770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0" i="1" u="none" strike="noStrike" cap="none">
                <a:solidFill>
                  <a:srgbClr val="595959"/>
                </a:solidFill>
                <a:latin typeface="Calibri"/>
                <a:ea typeface="Calibri"/>
                <a:cs typeface="Calibri"/>
                <a:sym typeface="Calibri"/>
              </a:rPr>
              <a:t>Parental involvement in the development of children’s reading skills:  A five-year longitudinal study </a:t>
            </a:r>
            <a:r>
              <a:rPr lang="en-GB" sz="1400" b="0" i="0" u="none" strike="noStrike" cap="none">
                <a:solidFill>
                  <a:srgbClr val="595959"/>
                </a:solidFill>
                <a:latin typeface="Calibri"/>
                <a:ea typeface="Calibri"/>
                <a:cs typeface="Calibri"/>
                <a:sym typeface="Calibri"/>
              </a:rPr>
              <a:t>(2002) Senechal, M. and Lefvre, J</a:t>
            </a:r>
            <a:endParaRPr/>
          </a:p>
        </p:txBody>
      </p:sp>
      <p:pic>
        <p:nvPicPr>
          <p:cNvPr id="432" name="Google Shape;432;g2fea237efa2_0_332" descr="Graphical user interface&#10;&#10;Description automatically generated"/>
          <p:cNvPicPr preferRelativeResize="0"/>
          <p:nvPr/>
        </p:nvPicPr>
        <p:blipFill rotWithShape="1">
          <a:blip r:embed="rId3">
            <a:alphaModFix/>
          </a:blip>
          <a:srcRect/>
          <a:stretch/>
        </p:blipFill>
        <p:spPr>
          <a:xfrm>
            <a:off x="7320136" y="1484784"/>
            <a:ext cx="3658461" cy="439248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g2fea237efa2_0_339"/>
          <p:cNvPicPr preferRelativeResize="0"/>
          <p:nvPr/>
        </p:nvPicPr>
        <p:blipFill rotWithShape="1">
          <a:blip r:embed="rId3">
            <a:alphaModFix/>
          </a:blip>
          <a:srcRect/>
          <a:stretch/>
        </p:blipFill>
        <p:spPr>
          <a:xfrm>
            <a:off x="569873" y="2662727"/>
            <a:ext cx="2983849" cy="2828689"/>
          </a:xfrm>
          <a:prstGeom prst="rect">
            <a:avLst/>
          </a:prstGeom>
          <a:noFill/>
          <a:ln>
            <a:noFill/>
          </a:ln>
        </p:spPr>
      </p:pic>
      <p:pic>
        <p:nvPicPr>
          <p:cNvPr id="438" name="Google Shape;438;g2fea237efa2_0_339"/>
          <p:cNvPicPr preferRelativeResize="0"/>
          <p:nvPr/>
        </p:nvPicPr>
        <p:blipFill rotWithShape="1">
          <a:blip r:embed="rId4">
            <a:alphaModFix/>
          </a:blip>
          <a:srcRect/>
          <a:stretch/>
        </p:blipFill>
        <p:spPr>
          <a:xfrm>
            <a:off x="8706044" y="2274730"/>
            <a:ext cx="2902473" cy="3604683"/>
          </a:xfrm>
          <a:prstGeom prst="rect">
            <a:avLst/>
          </a:prstGeom>
          <a:noFill/>
          <a:ln>
            <a:noFill/>
          </a:ln>
        </p:spPr>
      </p:pic>
      <p:pic>
        <p:nvPicPr>
          <p:cNvPr id="439" name="Google Shape;439;g2fea237efa2_0_339"/>
          <p:cNvPicPr preferRelativeResize="0"/>
          <p:nvPr/>
        </p:nvPicPr>
        <p:blipFill rotWithShape="1">
          <a:blip r:embed="rId5">
            <a:alphaModFix/>
          </a:blip>
          <a:srcRect/>
          <a:stretch/>
        </p:blipFill>
        <p:spPr>
          <a:xfrm>
            <a:off x="2120786" y="1367385"/>
            <a:ext cx="7950430" cy="5250283"/>
          </a:xfrm>
          <a:prstGeom prst="rect">
            <a:avLst/>
          </a:prstGeom>
          <a:noFill/>
          <a:ln>
            <a:noFill/>
          </a:ln>
        </p:spPr>
      </p:pic>
      <p:sp>
        <p:nvSpPr>
          <p:cNvPr id="440" name="Google Shape;440;g2fea237efa2_0_339"/>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Books going home- Both Thursday</a:t>
            </a:r>
            <a:endParaRPr/>
          </a:p>
        </p:txBody>
      </p:sp>
      <p:sp>
        <p:nvSpPr>
          <p:cNvPr id="441" name="Google Shape;441;g2fea237efa2_0_339"/>
          <p:cNvSpPr/>
          <p:nvPr/>
        </p:nvSpPr>
        <p:spPr>
          <a:xfrm>
            <a:off x="4055354" y="4293096"/>
            <a:ext cx="4248600" cy="11301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42" name="Google Shape;442;g2fea237efa2_0_339"/>
          <p:cNvPicPr preferRelativeResize="0"/>
          <p:nvPr/>
        </p:nvPicPr>
        <p:blipFill rotWithShape="1">
          <a:blip r:embed="rId6">
            <a:alphaModFix/>
          </a:blip>
          <a:srcRect/>
          <a:stretch/>
        </p:blipFill>
        <p:spPr>
          <a:xfrm>
            <a:off x="6672064" y="4077072"/>
            <a:ext cx="1519300" cy="1519300"/>
          </a:xfrm>
          <a:prstGeom prst="rect">
            <a:avLst/>
          </a:prstGeom>
          <a:noFill/>
          <a:ln>
            <a:noFill/>
          </a:ln>
        </p:spPr>
      </p:pic>
      <p:pic>
        <p:nvPicPr>
          <p:cNvPr id="443" name="Google Shape;443;g2fea237efa2_0_339"/>
          <p:cNvPicPr preferRelativeResize="0"/>
          <p:nvPr/>
        </p:nvPicPr>
        <p:blipFill rotWithShape="1">
          <a:blip r:embed="rId7">
            <a:alphaModFix/>
          </a:blip>
          <a:srcRect/>
          <a:stretch/>
        </p:blipFill>
        <p:spPr>
          <a:xfrm>
            <a:off x="3969289" y="4415005"/>
            <a:ext cx="886257" cy="886257"/>
          </a:xfrm>
          <a:prstGeom prst="rect">
            <a:avLst/>
          </a:prstGeom>
          <a:noFill/>
          <a:ln>
            <a:noFill/>
          </a:ln>
        </p:spPr>
      </p:pic>
      <p:grpSp>
        <p:nvGrpSpPr>
          <p:cNvPr id="444" name="Google Shape;444;g2fea237efa2_0_339"/>
          <p:cNvGrpSpPr/>
          <p:nvPr/>
        </p:nvGrpSpPr>
        <p:grpSpPr>
          <a:xfrm>
            <a:off x="5677825" y="3361471"/>
            <a:ext cx="835776" cy="835776"/>
            <a:chOff x="4871864" y="3573016"/>
            <a:chExt cx="720000" cy="720000"/>
          </a:xfrm>
        </p:grpSpPr>
        <p:sp>
          <p:nvSpPr>
            <p:cNvPr id="445" name="Google Shape;445;g2fea237efa2_0_339"/>
            <p:cNvSpPr/>
            <p:nvPr/>
          </p:nvSpPr>
          <p:spPr>
            <a:xfrm>
              <a:off x="5159896" y="3573016"/>
              <a:ext cx="144000" cy="720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6" name="Google Shape;446;g2fea237efa2_0_339"/>
            <p:cNvSpPr/>
            <p:nvPr/>
          </p:nvSpPr>
          <p:spPr>
            <a:xfrm rot="-5400000">
              <a:off x="5159864" y="3569913"/>
              <a:ext cx="144000" cy="720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pic>
        <p:nvPicPr>
          <p:cNvPr id="451" name="Google Shape;451;g2fea237efa2_0_352"/>
          <p:cNvPicPr preferRelativeResize="0"/>
          <p:nvPr/>
        </p:nvPicPr>
        <p:blipFill rotWithShape="1">
          <a:blip r:embed="rId3">
            <a:alphaModFix/>
          </a:blip>
          <a:srcRect/>
          <a:stretch/>
        </p:blipFill>
        <p:spPr>
          <a:xfrm>
            <a:off x="6960096" y="2204864"/>
            <a:ext cx="3117864" cy="2968206"/>
          </a:xfrm>
          <a:prstGeom prst="rect">
            <a:avLst/>
          </a:prstGeom>
          <a:noFill/>
          <a:ln>
            <a:noFill/>
          </a:ln>
        </p:spPr>
      </p:pic>
      <p:sp>
        <p:nvSpPr>
          <p:cNvPr id="452" name="Google Shape;452;g2fea237efa2_0_352"/>
          <p:cNvSpPr txBox="1">
            <a:spLocks noGrp="1"/>
          </p:cNvSpPr>
          <p:nvPr>
            <p:ph type="body" idx="1"/>
          </p:nvPr>
        </p:nvSpPr>
        <p:spPr>
          <a:xfrm>
            <a:off x="479376" y="2544416"/>
            <a:ext cx="5854200" cy="3765000"/>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accent2"/>
              </a:buClr>
              <a:buSzPts val="2800"/>
              <a:buChar char="•"/>
            </a:pPr>
            <a:r>
              <a:rPr lang="en-GB">
                <a:solidFill>
                  <a:schemeClr val="accent2"/>
                </a:solidFill>
              </a:rPr>
              <a:t>Your child should be able to read their book without your help.</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If they can’t read a word, read it to them.</a:t>
            </a:r>
            <a:endParaRPr>
              <a:solidFill>
                <a:schemeClr val="accent2"/>
              </a:solidFill>
            </a:endParaRPr>
          </a:p>
          <a:p>
            <a:pPr marL="228600" lvl="0" indent="-228600" algn="l" rtl="0">
              <a:lnSpc>
                <a:spcPct val="90000"/>
              </a:lnSpc>
              <a:spcBef>
                <a:spcPts val="1000"/>
              </a:spcBef>
              <a:spcAft>
                <a:spcPts val="0"/>
              </a:spcAft>
              <a:buClr>
                <a:schemeClr val="accent2"/>
              </a:buClr>
              <a:buSzPts val="2800"/>
              <a:buChar char="•"/>
            </a:pPr>
            <a:r>
              <a:rPr lang="en-GB">
                <a:solidFill>
                  <a:schemeClr val="accent2"/>
                </a:solidFill>
              </a:rPr>
              <a:t>Talk about the book and celebrate their success.</a:t>
            </a:r>
            <a:endParaRPr>
              <a:solidFill>
                <a:schemeClr val="accent2"/>
              </a:solidFill>
            </a:endParaRPr>
          </a:p>
        </p:txBody>
      </p:sp>
      <p:sp>
        <p:nvSpPr>
          <p:cNvPr id="453" name="Google Shape;453;g2fea237efa2_0_352"/>
          <p:cNvSpPr txBox="1">
            <a:spLocks noGrp="1"/>
          </p:cNvSpPr>
          <p:nvPr>
            <p:ph type="title"/>
          </p:nvPr>
        </p:nvSpPr>
        <p:spPr>
          <a:xfrm>
            <a:off x="479376" y="332656"/>
            <a:ext cx="100149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Listening to your child read their phonics book</a:t>
            </a:r>
            <a:endParaRPr/>
          </a:p>
        </p:txBody>
      </p:sp>
      <p:pic>
        <p:nvPicPr>
          <p:cNvPr id="454" name="Google Shape;454;g2fea237efa2_0_352"/>
          <p:cNvPicPr preferRelativeResize="0"/>
          <p:nvPr/>
        </p:nvPicPr>
        <p:blipFill rotWithShape="1">
          <a:blip r:embed="rId4">
            <a:alphaModFix/>
          </a:blip>
          <a:srcRect/>
          <a:stretch/>
        </p:blipFill>
        <p:spPr>
          <a:xfrm>
            <a:off x="8256240" y="3212976"/>
            <a:ext cx="3096344" cy="294772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58"/>
        <p:cNvGrpSpPr/>
        <p:nvPr/>
      </p:nvGrpSpPr>
      <p:grpSpPr>
        <a:xfrm>
          <a:off x="0" y="0"/>
          <a:ext cx="0" cy="0"/>
          <a:chOff x="0" y="0"/>
          <a:chExt cx="0" cy="0"/>
        </a:xfrm>
      </p:grpSpPr>
      <p:pic>
        <p:nvPicPr>
          <p:cNvPr id="459" name="Google Shape;459;g2fea237efa2_0_359" descr="A person and a child reading a book&#10;&#10;Description automatically generated with medium confidence"/>
          <p:cNvPicPr preferRelativeResize="0"/>
          <p:nvPr/>
        </p:nvPicPr>
        <p:blipFill rotWithShape="1">
          <a:blip r:embed="rId3">
            <a:alphaModFix/>
          </a:blip>
          <a:srcRect/>
          <a:stretch/>
        </p:blipFill>
        <p:spPr>
          <a:xfrm>
            <a:off x="7363332" y="1916832"/>
            <a:ext cx="4359600" cy="3909000"/>
          </a:xfrm>
          <a:prstGeom prst="roundRect">
            <a:avLst>
              <a:gd name="adj" fmla="val 16667"/>
            </a:avLst>
          </a:prstGeom>
          <a:noFill/>
          <a:ln>
            <a:noFill/>
          </a:ln>
        </p:spPr>
      </p:pic>
      <p:sp>
        <p:nvSpPr>
          <p:cNvPr id="460" name="Google Shape;460;g2fea237efa2_0_359"/>
          <p:cNvSpPr txBox="1">
            <a:spLocks noGrp="1"/>
          </p:cNvSpPr>
          <p:nvPr>
            <p:ph type="body" idx="1"/>
          </p:nvPr>
        </p:nvSpPr>
        <p:spPr>
          <a:xfrm>
            <a:off x="479376" y="1916832"/>
            <a:ext cx="6624600" cy="4392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800"/>
              <a:buNone/>
            </a:pPr>
            <a:r>
              <a:rPr lang="en-GB" b="1">
                <a:solidFill>
                  <a:schemeClr val="accent2"/>
                </a:solidFill>
              </a:rPr>
              <a:t>The shared book is for YOU to read:</a:t>
            </a:r>
            <a:endParaRPr b="1">
              <a:solidFill>
                <a:schemeClr val="accent2"/>
              </a:solidFill>
            </a:endParaRPr>
          </a:p>
          <a:p>
            <a:pPr marL="228600" lvl="0" indent="-228600" algn="l" rtl="0">
              <a:lnSpc>
                <a:spcPct val="90000"/>
              </a:lnSpc>
              <a:spcBef>
                <a:spcPts val="600"/>
              </a:spcBef>
              <a:spcAft>
                <a:spcPts val="0"/>
              </a:spcAft>
              <a:buClr>
                <a:schemeClr val="accent2"/>
              </a:buClr>
              <a:buSzPts val="2400"/>
              <a:buChar char="•"/>
            </a:pPr>
            <a:r>
              <a:rPr lang="en-GB" sz="2400">
                <a:solidFill>
                  <a:schemeClr val="accent2"/>
                </a:solidFill>
              </a:rPr>
              <a:t>Make the story sound as exciting as you can by changing your voice.</a:t>
            </a:r>
            <a:endParaRPr sz="2400">
              <a:solidFill>
                <a:schemeClr val="accent2"/>
              </a:solidFill>
            </a:endParaRPr>
          </a:p>
          <a:p>
            <a:pPr marL="228600" lvl="0" indent="-228600" algn="l" rtl="0">
              <a:lnSpc>
                <a:spcPct val="90000"/>
              </a:lnSpc>
              <a:spcBef>
                <a:spcPts val="600"/>
              </a:spcBef>
              <a:spcAft>
                <a:spcPts val="0"/>
              </a:spcAft>
              <a:buClr>
                <a:schemeClr val="accent2"/>
              </a:buClr>
              <a:buSzPts val="2400"/>
              <a:buChar char="•"/>
            </a:pPr>
            <a:r>
              <a:rPr lang="en-GB" sz="2400">
                <a:solidFill>
                  <a:schemeClr val="accent2"/>
                </a:solidFill>
              </a:rPr>
              <a:t>Talk with your child as much as you can:</a:t>
            </a:r>
            <a:endParaRPr sz="2400">
              <a:solidFill>
                <a:schemeClr val="accent2"/>
              </a:solidFill>
            </a:endParaRPr>
          </a:p>
          <a:p>
            <a:pPr marL="685800" lvl="1" indent="-228600" algn="l" rtl="0">
              <a:lnSpc>
                <a:spcPct val="90000"/>
              </a:lnSpc>
              <a:spcBef>
                <a:spcPts val="600"/>
              </a:spcBef>
              <a:spcAft>
                <a:spcPts val="0"/>
              </a:spcAft>
              <a:buClr>
                <a:schemeClr val="accent2"/>
              </a:buClr>
              <a:buSzPts val="2400"/>
              <a:buFont typeface="Courier New"/>
              <a:buChar char="o"/>
            </a:pPr>
            <a:r>
              <a:rPr lang="en-GB">
                <a:solidFill>
                  <a:schemeClr val="accent2"/>
                </a:solidFill>
              </a:rPr>
              <a:t>Introduce new and exciting language.</a:t>
            </a:r>
            <a:endParaRPr>
              <a:solidFill>
                <a:schemeClr val="accent2"/>
              </a:solidFill>
            </a:endParaRPr>
          </a:p>
          <a:p>
            <a:pPr marL="685800" lvl="1" indent="-228600" algn="l" rtl="0">
              <a:lnSpc>
                <a:spcPct val="90000"/>
              </a:lnSpc>
              <a:spcBef>
                <a:spcPts val="600"/>
              </a:spcBef>
              <a:spcAft>
                <a:spcPts val="0"/>
              </a:spcAft>
              <a:buClr>
                <a:schemeClr val="accent2"/>
              </a:buClr>
              <a:buSzPts val="2400"/>
              <a:buFont typeface="Courier New"/>
              <a:buChar char="o"/>
            </a:pPr>
            <a:r>
              <a:rPr lang="en-GB">
                <a:solidFill>
                  <a:schemeClr val="accent2"/>
                </a:solidFill>
              </a:rPr>
              <a:t>Encourage your child to use new vocabulary.</a:t>
            </a:r>
            <a:endParaRPr>
              <a:solidFill>
                <a:schemeClr val="accent2"/>
              </a:solidFill>
            </a:endParaRPr>
          </a:p>
          <a:p>
            <a:pPr marL="685800" lvl="1" indent="-228600" algn="l" rtl="0">
              <a:lnSpc>
                <a:spcPct val="90000"/>
              </a:lnSpc>
              <a:spcBef>
                <a:spcPts val="600"/>
              </a:spcBef>
              <a:spcAft>
                <a:spcPts val="0"/>
              </a:spcAft>
              <a:buClr>
                <a:schemeClr val="accent2"/>
              </a:buClr>
              <a:buSzPts val="2400"/>
              <a:buFont typeface="Courier New"/>
              <a:buChar char="o"/>
            </a:pPr>
            <a:r>
              <a:rPr lang="en-GB">
                <a:solidFill>
                  <a:schemeClr val="accent2"/>
                </a:solidFill>
              </a:rPr>
              <a:t>Make up sentences together.</a:t>
            </a:r>
            <a:endParaRPr>
              <a:solidFill>
                <a:schemeClr val="accent2"/>
              </a:solidFill>
            </a:endParaRPr>
          </a:p>
          <a:p>
            <a:pPr marL="685800" lvl="1" indent="-228600" algn="l" rtl="0">
              <a:lnSpc>
                <a:spcPct val="90000"/>
              </a:lnSpc>
              <a:spcBef>
                <a:spcPts val="600"/>
              </a:spcBef>
              <a:spcAft>
                <a:spcPts val="0"/>
              </a:spcAft>
              <a:buClr>
                <a:schemeClr val="accent2"/>
              </a:buClr>
              <a:buSzPts val="2400"/>
              <a:buFont typeface="Courier New"/>
              <a:buChar char="o"/>
            </a:pPr>
            <a:r>
              <a:rPr lang="en-GB">
                <a:solidFill>
                  <a:schemeClr val="accent2"/>
                </a:solidFill>
              </a:rPr>
              <a:t>Find different words to use.</a:t>
            </a:r>
            <a:endParaRPr>
              <a:solidFill>
                <a:schemeClr val="accent2"/>
              </a:solidFill>
            </a:endParaRPr>
          </a:p>
          <a:p>
            <a:pPr marL="685800" lvl="1" indent="-228600" algn="l" rtl="0">
              <a:lnSpc>
                <a:spcPct val="90000"/>
              </a:lnSpc>
              <a:spcBef>
                <a:spcPts val="600"/>
              </a:spcBef>
              <a:spcAft>
                <a:spcPts val="0"/>
              </a:spcAft>
              <a:buClr>
                <a:schemeClr val="accent2"/>
              </a:buClr>
              <a:buSzPts val="2400"/>
              <a:buFont typeface="Courier New"/>
              <a:buChar char="o"/>
            </a:pPr>
            <a:r>
              <a:rPr lang="en-GB">
                <a:solidFill>
                  <a:schemeClr val="accent2"/>
                </a:solidFill>
              </a:rPr>
              <a:t>Describe things you see.</a:t>
            </a:r>
            <a:endParaRPr>
              <a:solidFill>
                <a:schemeClr val="accent2"/>
              </a:solidFill>
            </a:endParaRPr>
          </a:p>
        </p:txBody>
      </p:sp>
      <p:sp>
        <p:nvSpPr>
          <p:cNvPr id="461" name="Google Shape;461;g2fea237efa2_0_359"/>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Read to your child</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g2fea237efa2_0_365"/>
          <p:cNvSpPr txBox="1">
            <a:spLocks noGrp="1"/>
          </p:cNvSpPr>
          <p:nvPr>
            <p:ph type="title"/>
          </p:nvPr>
        </p:nvSpPr>
        <p:spPr>
          <a:xfrm>
            <a:off x="4793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GB"/>
              <a:t>Supporting your child with phonics</a:t>
            </a:r>
            <a:endParaRPr/>
          </a:p>
        </p:txBody>
      </p:sp>
      <p:pic>
        <p:nvPicPr>
          <p:cNvPr id="467" name="Google Shape;467;g2fea237efa2_0_365" descr="Graphical user interface, application&#10;&#10;Description automatically generated"/>
          <p:cNvPicPr preferRelativeResize="0"/>
          <p:nvPr/>
        </p:nvPicPr>
        <p:blipFill rotWithShape="1">
          <a:blip r:embed="rId3">
            <a:alphaModFix/>
          </a:blip>
          <a:srcRect t="4716" b="190"/>
          <a:stretch/>
        </p:blipFill>
        <p:spPr>
          <a:xfrm>
            <a:off x="444500" y="2449743"/>
            <a:ext cx="11319932" cy="302115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g2fea237efa2_0_370"/>
          <p:cNvSpPr txBox="1">
            <a:spLocks noGrp="1"/>
          </p:cNvSpPr>
          <p:nvPr>
            <p:ph type="body" idx="1"/>
          </p:nvPr>
        </p:nvSpPr>
        <p:spPr>
          <a:xfrm>
            <a:off x="1488003" y="2636912"/>
            <a:ext cx="9216000" cy="3168300"/>
          </a:xfrm>
          <a:prstGeom prst="rect">
            <a:avLst/>
          </a:prstGeom>
          <a:noFill/>
          <a:ln>
            <a:noFill/>
          </a:ln>
        </p:spPr>
        <p:txBody>
          <a:bodyPr spcFirstLastPara="1" wrap="square" lIns="91425" tIns="45700" rIns="91425" bIns="45700" anchor="ctr" anchorCtr="0">
            <a:noAutofit/>
          </a:bodyPr>
          <a:lstStyle/>
          <a:p>
            <a:pPr marL="0" lvl="0" indent="0" algn="ctr" rtl="0">
              <a:lnSpc>
                <a:spcPct val="120000"/>
              </a:lnSpc>
              <a:spcBef>
                <a:spcPts val="0"/>
              </a:spcBef>
              <a:spcAft>
                <a:spcPts val="0"/>
              </a:spcAft>
              <a:buClr>
                <a:schemeClr val="lt1"/>
              </a:buClr>
              <a:buSzPts val="4400"/>
              <a:buNone/>
            </a:pPr>
            <a:r>
              <a:rPr lang="en-GB" sz="4400"/>
              <a:t>One of the greatest gifts adults can give is to read to children </a:t>
            </a:r>
            <a:endParaRPr/>
          </a:p>
          <a:p>
            <a:pPr marL="0" lvl="0" indent="0" algn="ctr" rtl="0">
              <a:lnSpc>
                <a:spcPct val="120000"/>
              </a:lnSpc>
              <a:spcBef>
                <a:spcPts val="1000"/>
              </a:spcBef>
              <a:spcAft>
                <a:spcPts val="0"/>
              </a:spcAft>
              <a:buClr>
                <a:schemeClr val="lt1"/>
              </a:buClr>
              <a:buSzPts val="2600"/>
              <a:buNone/>
            </a:pPr>
            <a:r>
              <a:rPr lang="en-GB" b="0"/>
              <a:t>Carl Sagan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2644</Words>
  <Application>Microsoft Office PowerPoint</Application>
  <PresentationFormat>Widescreen</PresentationFormat>
  <Paragraphs>250</Paragraphs>
  <Slides>23</Slides>
  <Notes>23</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23</vt:i4>
      </vt:variant>
    </vt:vector>
  </HeadingPairs>
  <TitlesOfParts>
    <vt:vector size="32" baseType="lpstr">
      <vt:lpstr>Helvetica Neue</vt:lpstr>
      <vt:lpstr>Courier New</vt:lpstr>
      <vt:lpstr>Arial</vt:lpstr>
      <vt:lpstr>Calibri</vt:lpstr>
      <vt:lpstr>Presentation cover</vt:lpstr>
      <vt:lpstr>3_Normal body copy page</vt:lpstr>
      <vt:lpstr>Normal body copy page</vt:lpstr>
      <vt:lpstr>4_Normal body copy page</vt:lpstr>
      <vt:lpstr>Custom Design</vt:lpstr>
      <vt:lpstr>PowerPoint Presentation</vt:lpstr>
      <vt:lpstr>PowerPoint Presentation</vt:lpstr>
      <vt:lpstr>Little Wandle Letters and Sounds Revised</vt:lpstr>
      <vt:lpstr>Phonics is:</vt:lpstr>
      <vt:lpstr>Terminology</vt:lpstr>
      <vt:lpstr>The progression</vt:lpstr>
      <vt:lpstr>Let’s say the Phase 5 sounds</vt:lpstr>
      <vt:lpstr>This term we are teaching Phase 5 </vt:lpstr>
      <vt:lpstr>Tricky words:</vt:lpstr>
      <vt:lpstr>Phase 5 tricky words</vt:lpstr>
      <vt:lpstr>PowerPoint Presentation</vt:lpstr>
      <vt:lpstr>Spelling </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 Both Thursday</vt:lpstr>
      <vt:lpstr>Listening to your child read their phonics book</vt:lpstr>
      <vt:lpstr>Read to your child</vt:lpstr>
      <vt:lpstr>Supporting your child with phonics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Withe</dc:creator>
  <cp:lastModifiedBy>Hannah Gill</cp:lastModifiedBy>
  <cp:revision>1</cp:revision>
  <dcterms:created xsi:type="dcterms:W3CDTF">2021-09-08T19:23:47Z</dcterms:created>
  <dcterms:modified xsi:type="dcterms:W3CDTF">2024-09-17T12:55:58Z</dcterms:modified>
</cp:coreProperties>
</file>