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21"/>
  </p:notesMasterIdLst>
  <p:handoutMasterIdLst>
    <p:handoutMasterId r:id="rId22"/>
  </p:handoutMasterIdLst>
  <p:sldIdLst>
    <p:sldId id="271" r:id="rId2"/>
    <p:sldId id="257" r:id="rId3"/>
    <p:sldId id="280" r:id="rId4"/>
    <p:sldId id="258" r:id="rId5"/>
    <p:sldId id="259" r:id="rId6"/>
    <p:sldId id="260" r:id="rId7"/>
    <p:sldId id="261" r:id="rId8"/>
    <p:sldId id="279" r:id="rId9"/>
    <p:sldId id="264" r:id="rId10"/>
    <p:sldId id="263" r:id="rId11"/>
    <p:sldId id="281" r:id="rId12"/>
    <p:sldId id="276" r:id="rId13"/>
    <p:sldId id="265" r:id="rId14"/>
    <p:sldId id="267" r:id="rId15"/>
    <p:sldId id="268" r:id="rId16"/>
    <p:sldId id="269" r:id="rId17"/>
    <p:sldId id="273" r:id="rId18"/>
    <p:sldId id="282" r:id="rId19"/>
    <p:sldId id="274" r:id="rId20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F48CCC-83C9-4C76-91FF-9A7584EE7F50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248AE1-28CB-477F-A4EF-CCA9F2957B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2291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D839D-F0FE-4545-9585-F9A7E34FB5A8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3F2E07-ADB4-4BC3-86E5-CB410638A5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252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D7C87-D187-4F5D-B668-81966ACC3F3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7051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 smtClean="0"/>
              <a:t>Twinkl</a:t>
            </a:r>
            <a:r>
              <a:rPr lang="en-GB" dirty="0" smtClean="0"/>
              <a:t> songs on website, with babies in their cots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F2E07-ADB4-4BC3-86E5-CB410638A557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986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3F2E07-ADB4-4BC3-86E5-CB410638A557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81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939F56-DB87-4105-B373-D634F6DEBC9F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4463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788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220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760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51815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680520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15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51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38301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804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16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08733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477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00097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118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3811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615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5ED52-C824-4DBF-8B80-62A98F2CBAF1}" type="datetimeFigureOut">
              <a:rPr lang="en-GB" smtClean="0"/>
              <a:t>06/02/2020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34CC8A9-049D-4E70-A4CC-814034FEE6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985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4.jpg"/><Relationship Id="rId7" Type="http://schemas.openxmlformats.org/officeDocument/2006/relationships/image" Target="../media/image18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f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45.pn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3.jpg"/><Relationship Id="rId4" Type="http://schemas.openxmlformats.org/officeDocument/2006/relationships/image" Target="../media/image3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.uk/url?sa=i&amp;rct=j&amp;q=&amp;esrc=s&amp;source=images&amp;cd=&amp;cad=rja&amp;uact=8&amp;ved=0ahUKEwiu-c3_iNLTAhWmKsAKHRXiD6UQjRwIBw&amp;url=https://www.flickr.com/photos/wowdesignburnley/5323503104&amp;psig=AFQjCNH9riOu-6Fhts17ZcQnufHsXCqj6Q&amp;ust=1493844063845410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2130425"/>
            <a:ext cx="8279615" cy="1470025"/>
          </a:xfrm>
        </p:spPr>
        <p:txBody>
          <a:bodyPr>
            <a:normAutofit fontScale="90000"/>
          </a:bodyPr>
          <a:lstStyle/>
          <a:p>
            <a:r>
              <a:rPr lang="en-US" sz="5400" b="1" spc="464" dirty="0">
                <a:latin typeface="Avalon"/>
                <a:ea typeface="Avalon"/>
                <a:cs typeface="Avalon"/>
              </a:rPr>
              <a:t>EYFS </a:t>
            </a:r>
            <a:r>
              <a:rPr lang="en-US" sz="5400" b="1" spc="464" dirty="0" err="1" smtClean="0">
                <a:latin typeface="Avalon"/>
                <a:ea typeface="Avalon"/>
                <a:cs typeface="Avalon"/>
              </a:rPr>
              <a:t>Maths</a:t>
            </a:r>
            <a:r>
              <a:rPr lang="en-US" sz="5400" b="1" spc="464" dirty="0" smtClean="0">
                <a:latin typeface="Avalon"/>
                <a:ea typeface="Avalon"/>
                <a:cs typeface="Avalon"/>
              </a:rPr>
              <a:t> Stay </a:t>
            </a:r>
            <a:r>
              <a:rPr lang="en-US" sz="5400" b="1" spc="464" dirty="0">
                <a:latin typeface="Avalon"/>
                <a:ea typeface="Avalon"/>
                <a:cs typeface="Avalon"/>
              </a:rPr>
              <a:t>and </a:t>
            </a:r>
            <a:r>
              <a:rPr lang="en-US" sz="5400" b="1" spc="464" dirty="0" smtClean="0">
                <a:latin typeface="Avalon"/>
                <a:ea typeface="Avalon"/>
                <a:cs typeface="Avalon"/>
              </a:rPr>
              <a:t>Learn </a:t>
            </a:r>
            <a:endParaRPr lang="en-GB" sz="5400" b="1" spc="464" dirty="0">
              <a:latin typeface="Avalon"/>
              <a:ea typeface="Avalon"/>
              <a:cs typeface="Avalon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1560" y="3429000"/>
            <a:ext cx="6400800" cy="2016224"/>
          </a:xfrm>
        </p:spPr>
        <p:txBody>
          <a:bodyPr>
            <a:noAutofit/>
          </a:bodyPr>
          <a:lstStyle/>
          <a:p>
            <a:endParaRPr lang="en-GB" sz="2400" b="1" spc="464" dirty="0" smtClean="0">
              <a:solidFill>
                <a:schemeClr val="bg1">
                  <a:lumMod val="50000"/>
                </a:schemeClr>
              </a:solidFill>
              <a:latin typeface="Avalon"/>
              <a:ea typeface="Avalon"/>
              <a:cs typeface="Avalon"/>
            </a:endParaRPr>
          </a:p>
          <a:p>
            <a:r>
              <a:rPr lang="en-GB" sz="2400" b="1" spc="464" dirty="0" smtClean="0">
                <a:solidFill>
                  <a:schemeClr val="bg1">
                    <a:lumMod val="50000"/>
                  </a:schemeClr>
                </a:solidFill>
                <a:latin typeface="Avalon"/>
                <a:ea typeface="Avalon"/>
                <a:cs typeface="Avalon"/>
              </a:rPr>
              <a:t>Thursday 6</a:t>
            </a:r>
            <a:r>
              <a:rPr lang="en-GB" sz="2400" b="1" spc="464" baseline="30000" dirty="0" smtClean="0">
                <a:solidFill>
                  <a:schemeClr val="bg1">
                    <a:lumMod val="50000"/>
                  </a:schemeClr>
                </a:solidFill>
                <a:latin typeface="Avalon"/>
                <a:ea typeface="Avalon"/>
                <a:cs typeface="Avalon"/>
              </a:rPr>
              <a:t>th</a:t>
            </a:r>
            <a:r>
              <a:rPr lang="en-GB" sz="2400" b="1" spc="464" dirty="0" smtClean="0">
                <a:solidFill>
                  <a:schemeClr val="bg1">
                    <a:lumMod val="50000"/>
                  </a:schemeClr>
                </a:solidFill>
                <a:latin typeface="Avalon"/>
                <a:ea typeface="Avalon"/>
                <a:cs typeface="Avalon"/>
              </a:rPr>
              <a:t> February 2020</a:t>
            </a:r>
            <a:endParaRPr lang="en-GB" sz="2400" b="1" spc="464" dirty="0">
              <a:solidFill>
                <a:schemeClr val="bg1">
                  <a:lumMod val="50000"/>
                </a:schemeClr>
              </a:solidFill>
              <a:latin typeface="Avalon"/>
              <a:ea typeface="Avalon"/>
              <a:cs typeface="Avalon"/>
            </a:endParaRPr>
          </a:p>
          <a:p>
            <a:endParaRPr lang="en-GB" sz="2400" b="1" spc="464" dirty="0">
              <a:solidFill>
                <a:schemeClr val="bg1">
                  <a:lumMod val="50000"/>
                </a:schemeClr>
              </a:solidFill>
              <a:latin typeface="Avalon"/>
              <a:ea typeface="Avalon"/>
              <a:cs typeface="Avalon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3" t="7954" r="53259" b="80568"/>
          <a:stretch/>
        </p:blipFill>
        <p:spPr bwMode="auto">
          <a:xfrm>
            <a:off x="395536" y="355864"/>
            <a:ext cx="8280920" cy="1128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323528" y="1245432"/>
            <a:ext cx="720080" cy="2985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8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9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0" name="Group 9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1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2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</p:spTree>
    <p:extLst>
      <p:ext uri="{BB962C8B-B14F-4D97-AF65-F5344CB8AC3E}">
        <p14:creationId xmlns:p14="http://schemas.microsoft.com/office/powerpoint/2010/main" val="195814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do you feel about Maths?</a:t>
            </a:r>
            <a:endParaRPr lang="en-GB" sz="3200" dirty="0">
              <a:latin typeface="Avalon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12474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836782"/>
            <a:ext cx="1368152" cy="13681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4" y="1844824"/>
            <a:ext cx="2318658" cy="15121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2"/>
          <a:stretch/>
        </p:blipFill>
        <p:spPr>
          <a:xfrm>
            <a:off x="971600" y="3408835"/>
            <a:ext cx="6966444" cy="102827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679389" y="3499284"/>
            <a:ext cx="467373" cy="3851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805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9213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Objectives for the session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069160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 smtClean="0">
                <a:latin typeface="Avalon"/>
              </a:rPr>
              <a:t>Maths Curriculum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Early </a:t>
            </a:r>
            <a:r>
              <a:rPr lang="en-GB" sz="1600" dirty="0">
                <a:latin typeface="Avalon"/>
              </a:rPr>
              <a:t>Years Foundation Stage (EYFS) Maths Curriculum</a:t>
            </a:r>
          </a:p>
          <a:p>
            <a:r>
              <a:rPr lang="en-GB" sz="1800" dirty="0" smtClean="0">
                <a:latin typeface="Avalon"/>
              </a:rPr>
              <a:t>Maths in School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Daily Opportunities for Maths </a:t>
            </a:r>
            <a:r>
              <a:rPr lang="en-GB" sz="1600" dirty="0" smtClean="0">
                <a:latin typeface="Avalon"/>
              </a:rPr>
              <a:t>in Nursery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Daily Opportunities for Maths </a:t>
            </a:r>
            <a:r>
              <a:rPr lang="en-GB" sz="1600" dirty="0" smtClean="0">
                <a:latin typeface="Avalon"/>
              </a:rPr>
              <a:t>in Reception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</a:t>
            </a:r>
            <a:r>
              <a:rPr lang="en-GB" sz="1600" dirty="0">
                <a:latin typeface="Avalon"/>
              </a:rPr>
              <a:t>R</a:t>
            </a:r>
            <a:r>
              <a:rPr lang="en-GB" sz="1600" dirty="0" smtClean="0">
                <a:latin typeface="Avalon"/>
              </a:rPr>
              <a:t>esources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Recording Maths</a:t>
            </a:r>
            <a:endParaRPr lang="en-GB" sz="16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How Maths is Taught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>
                <a:latin typeface="Avalon"/>
              </a:rPr>
              <a:t>Maths </a:t>
            </a:r>
            <a:r>
              <a:rPr lang="en-GB" sz="1600" dirty="0" smtClean="0">
                <a:latin typeface="Avalon"/>
              </a:rPr>
              <a:t>Language</a:t>
            </a:r>
            <a:endParaRPr lang="en-GB" sz="16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Maths Outside of School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at Home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Out and About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valon"/>
              </a:rPr>
              <a:t>Maths in Stories and Songs</a:t>
            </a:r>
          </a:p>
          <a:p>
            <a:r>
              <a:rPr lang="en-GB" sz="1800" dirty="0" smtClean="0">
                <a:latin typeface="Avalon"/>
              </a:rPr>
              <a:t>Top </a:t>
            </a:r>
            <a:r>
              <a:rPr lang="en-GB" sz="1800" dirty="0">
                <a:latin typeface="Avalon"/>
              </a:rPr>
              <a:t>5</a:t>
            </a:r>
          </a:p>
          <a:p>
            <a:r>
              <a:rPr lang="en-GB" sz="1800" dirty="0" smtClean="0">
                <a:latin typeface="Avalon"/>
              </a:rPr>
              <a:t>Maths in Action</a:t>
            </a:r>
          </a:p>
          <a:p>
            <a:endParaRPr lang="en-GB" sz="1800" dirty="0">
              <a:latin typeface="Avalon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75071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124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352" y="241475"/>
            <a:ext cx="11233248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Objectives (number) - in Nursery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56184"/>
            <a:ext cx="4038600" cy="4853136"/>
          </a:xfrm>
        </p:spPr>
        <p:txBody>
          <a:bodyPr>
            <a:noAutofit/>
          </a:bodyPr>
          <a:lstStyle/>
          <a:p>
            <a:r>
              <a:rPr lang="en-GB" sz="1100" b="1" dirty="0">
                <a:latin typeface="Avalon"/>
              </a:rPr>
              <a:t>22 to 36 months </a:t>
            </a:r>
            <a:r>
              <a:rPr lang="en-GB" sz="1100" dirty="0">
                <a:latin typeface="Avalon"/>
              </a:rPr>
              <a:t>	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Selects a small number of objects from a group </a:t>
            </a:r>
            <a:r>
              <a:rPr lang="en-US" sz="1100" dirty="0">
                <a:latin typeface="Avalon"/>
              </a:rPr>
              <a:t>when asked, for example, </a:t>
            </a:r>
            <a:r>
              <a:rPr lang="en-US" sz="1100" i="1" dirty="0">
                <a:latin typeface="Avalon"/>
              </a:rPr>
              <a:t>‘please give me one’, ‘please give me two’. </a:t>
            </a:r>
            <a:endParaRPr lang="en-US" sz="1100" dirty="0">
              <a:latin typeface="Avalon"/>
            </a:endParaRP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Recites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some number names in sequence. </a:t>
            </a:r>
          </a:p>
          <a:p>
            <a:r>
              <a:rPr lang="en-US" sz="1100" dirty="0" smtClean="0">
                <a:latin typeface="Avalon"/>
              </a:rPr>
              <a:t>Creates </a:t>
            </a:r>
            <a:r>
              <a:rPr lang="en-US" sz="1100" dirty="0">
                <a:latin typeface="Avalon"/>
              </a:rPr>
              <a:t>and experiments with symbols and marks representing ideas of number. </a:t>
            </a:r>
          </a:p>
          <a:p>
            <a:r>
              <a:rPr lang="en-US" sz="1100" dirty="0" smtClean="0">
                <a:latin typeface="Avalon"/>
              </a:rPr>
              <a:t>Begins </a:t>
            </a:r>
            <a:r>
              <a:rPr lang="en-US" sz="1100" dirty="0">
                <a:latin typeface="Avalon"/>
              </a:rPr>
              <a:t>to make comparisons between quantities. </a:t>
            </a:r>
          </a:p>
          <a:p>
            <a:r>
              <a:rPr lang="en-US" sz="1100" dirty="0" smtClean="0">
                <a:latin typeface="Avalon"/>
              </a:rPr>
              <a:t>Uses </a:t>
            </a:r>
            <a:r>
              <a:rPr lang="en-US" sz="1100" dirty="0">
                <a:latin typeface="Avalon"/>
              </a:rPr>
              <a:t>some language of quantities, such as </a:t>
            </a:r>
            <a:r>
              <a:rPr lang="en-US" sz="1100" b="1" i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‘more’ </a:t>
            </a:r>
            <a:r>
              <a:rPr lang="en-US" sz="1100" dirty="0">
                <a:latin typeface="Avalon"/>
              </a:rPr>
              <a:t>and </a:t>
            </a:r>
            <a:r>
              <a:rPr lang="en-US" sz="1100" b="1" i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‘a lot’. </a:t>
            </a:r>
          </a:p>
          <a:p>
            <a:r>
              <a:rPr lang="en-US" sz="1100" dirty="0" smtClean="0">
                <a:latin typeface="Avalon"/>
              </a:rPr>
              <a:t>Knows </a:t>
            </a:r>
            <a:r>
              <a:rPr lang="en-US" sz="1100" dirty="0">
                <a:latin typeface="Avalon"/>
              </a:rPr>
              <a:t>that a group of things changes in quantity when something is added or taken away. </a:t>
            </a:r>
          </a:p>
          <a:p>
            <a:pPr marL="0" indent="0">
              <a:buNone/>
            </a:pPr>
            <a:r>
              <a:rPr lang="en-GB" sz="1100" dirty="0">
                <a:latin typeface="Avalon"/>
              </a:rPr>
              <a:t>	</a:t>
            </a:r>
          </a:p>
          <a:p>
            <a:endParaRPr lang="en-GB" sz="1100" dirty="0">
              <a:latin typeface="Avalon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56184"/>
            <a:ext cx="4038600" cy="4525963"/>
          </a:xfrm>
        </p:spPr>
        <p:txBody>
          <a:bodyPr>
            <a:noAutofit/>
          </a:bodyPr>
          <a:lstStyle/>
          <a:p>
            <a:r>
              <a:rPr lang="en-GB" sz="1100" b="1" dirty="0" smtClean="0">
                <a:latin typeface="Avalon"/>
              </a:rPr>
              <a:t>30 to 50 months </a:t>
            </a:r>
            <a:r>
              <a:rPr lang="en-GB" sz="1100" dirty="0" smtClean="0">
                <a:latin typeface="Avalon"/>
              </a:rPr>
              <a:t>	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Uses some number names and number language spontaneously. </a:t>
            </a:r>
          </a:p>
          <a:p>
            <a:r>
              <a:rPr lang="en-US" sz="1100" dirty="0" smtClean="0">
                <a:latin typeface="Avalon"/>
              </a:rPr>
              <a:t>Uses some number names accurately in play. 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Recites numbers in order to 10.</a:t>
            </a:r>
            <a:r>
              <a:rPr lang="en-GB" sz="1100" dirty="0" smtClean="0">
                <a:latin typeface="Avalon"/>
              </a:rPr>
              <a:t>	</a:t>
            </a:r>
          </a:p>
          <a:p>
            <a:r>
              <a:rPr lang="en-US" sz="1100" dirty="0" smtClean="0">
                <a:latin typeface="Avalon"/>
              </a:rPr>
              <a:t>Knows that numbers identify how many objects are in a set. </a:t>
            </a:r>
          </a:p>
          <a:p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Beginning to represent numbers using fingers, marks on paper or pictures. </a:t>
            </a:r>
          </a:p>
          <a:p>
            <a:r>
              <a:rPr lang="en-US" sz="1100" dirty="0" smtClean="0">
                <a:latin typeface="Avalon"/>
              </a:rPr>
              <a:t>Sometimes matches numeral and quantity correctly. </a:t>
            </a:r>
          </a:p>
          <a:p>
            <a:r>
              <a:rPr lang="en-US" sz="1100" dirty="0" smtClean="0">
                <a:latin typeface="Avalon"/>
              </a:rPr>
              <a:t>Shows curiosity about numbers by offering comments or asking questions. </a:t>
            </a:r>
          </a:p>
          <a:p>
            <a:r>
              <a:rPr lang="en-US" sz="1100" dirty="0" smtClean="0">
                <a:latin typeface="Avalon"/>
              </a:rPr>
              <a:t>Compares two groups of objects, saying when they have the same number. </a:t>
            </a:r>
          </a:p>
          <a:p>
            <a:r>
              <a:rPr lang="en-US" sz="1100" dirty="0" smtClean="0">
                <a:latin typeface="Avalon"/>
              </a:rPr>
              <a:t>Shows an interest in number problems. </a:t>
            </a:r>
          </a:p>
          <a:p>
            <a:r>
              <a:rPr lang="en-US" sz="1100" dirty="0" smtClean="0">
                <a:latin typeface="Avalon"/>
              </a:rPr>
              <a:t>Separates a group of three or four objects in different ways, beginning to </a:t>
            </a:r>
            <a:r>
              <a:rPr lang="en-US" sz="1100" b="1" dirty="0" err="1">
                <a:solidFill>
                  <a:schemeClr val="accent5">
                    <a:lumMod val="75000"/>
                  </a:schemeClr>
                </a:solidFill>
                <a:latin typeface="Avalon"/>
              </a:rPr>
              <a:t>recognise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 that the total is still the same. </a:t>
            </a:r>
          </a:p>
          <a:p>
            <a:r>
              <a:rPr lang="en-US" sz="1100" dirty="0" smtClean="0">
                <a:latin typeface="Avalon"/>
              </a:rPr>
              <a:t>Shows an interest in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numerals in the environment</a:t>
            </a:r>
            <a:r>
              <a:rPr lang="en-US" sz="1100" dirty="0" smtClean="0">
                <a:latin typeface="Avalon"/>
              </a:rPr>
              <a:t>. </a:t>
            </a:r>
          </a:p>
          <a:p>
            <a:r>
              <a:rPr lang="en-US" sz="1100" dirty="0" smtClean="0">
                <a:latin typeface="Avalon"/>
              </a:rPr>
              <a:t>Shows an interest in representing numbers. </a:t>
            </a:r>
          </a:p>
          <a:p>
            <a:r>
              <a:rPr lang="en-US" sz="1100" b="1" dirty="0" err="1">
                <a:solidFill>
                  <a:schemeClr val="accent5">
                    <a:lumMod val="75000"/>
                  </a:schemeClr>
                </a:solidFill>
                <a:latin typeface="Avalon"/>
              </a:rPr>
              <a:t>Realises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 not only objects, but anything can be counted, including steps, claps or jumps. </a:t>
            </a:r>
            <a:endParaRPr lang="en-GB" sz="1100" b="1" dirty="0">
              <a:solidFill>
                <a:schemeClr val="accent5">
                  <a:lumMod val="75000"/>
                </a:schemeClr>
              </a:solidFill>
              <a:latin typeface="Avalon"/>
            </a:endParaRPr>
          </a:p>
          <a:p>
            <a:endParaRPr lang="en-GB" sz="1100" dirty="0">
              <a:latin typeface="Avalon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2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0400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Objectives (number) in Reception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35893"/>
            <a:ext cx="5184576" cy="485740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100" b="1" dirty="0">
                <a:latin typeface="Avalon"/>
              </a:rPr>
              <a:t>40 to 60+ months </a:t>
            </a:r>
            <a:r>
              <a:rPr lang="en-GB" sz="1100" dirty="0">
                <a:latin typeface="Avalon"/>
              </a:rPr>
              <a:t>	</a:t>
            </a:r>
          </a:p>
          <a:p>
            <a:r>
              <a:rPr lang="en-US" sz="1100" b="1" dirty="0" err="1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Recognise</a:t>
            </a:r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some numerals of personal significance. </a:t>
            </a:r>
          </a:p>
          <a:p>
            <a:r>
              <a:rPr lang="en-US" sz="1100" dirty="0" err="1" smtClean="0">
                <a:latin typeface="Avalon"/>
              </a:rPr>
              <a:t>Recognises</a:t>
            </a:r>
            <a:r>
              <a:rPr lang="en-US" sz="1100" dirty="0" smtClean="0">
                <a:latin typeface="Avalon"/>
              </a:rPr>
              <a:t> </a:t>
            </a:r>
            <a:r>
              <a:rPr lang="en-US" sz="1100" dirty="0">
                <a:latin typeface="Avalon"/>
              </a:rPr>
              <a:t>numerals 1 to 5.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up to three or four objects by saying one number name for each item.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Counts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actions or objects which cannot be moved.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objects to 10, and beginning to count beyond 10.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out up to six objects from a larger group.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Selects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the correct numeral to represent 1 to 5, then 1 to 10 objects. </a:t>
            </a:r>
          </a:p>
          <a:p>
            <a:r>
              <a:rPr lang="en-US" sz="1100" dirty="0" smtClean="0">
                <a:latin typeface="Avalon"/>
              </a:rPr>
              <a:t>Counts </a:t>
            </a:r>
            <a:r>
              <a:rPr lang="en-US" sz="1100" dirty="0">
                <a:latin typeface="Avalon"/>
              </a:rPr>
              <a:t>an irregular arrangement of up to ten objects.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Estimates</a:t>
            </a:r>
            <a:r>
              <a:rPr lang="en-US" sz="1100" dirty="0" smtClean="0">
                <a:latin typeface="Avalon"/>
              </a:rPr>
              <a:t> </a:t>
            </a:r>
            <a:r>
              <a:rPr lang="en-US" sz="1100" dirty="0">
                <a:latin typeface="Avalon"/>
              </a:rPr>
              <a:t>how many objects they can see and checks by counting them. </a:t>
            </a:r>
          </a:p>
          <a:p>
            <a:r>
              <a:rPr lang="en-US" sz="1100" dirty="0" smtClean="0">
                <a:latin typeface="Avalon"/>
              </a:rPr>
              <a:t>Uses </a:t>
            </a:r>
            <a:r>
              <a:rPr lang="en-US" sz="1100" dirty="0">
                <a:latin typeface="Avalon"/>
              </a:rPr>
              <a:t>the language of ‘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more</a:t>
            </a:r>
            <a:r>
              <a:rPr lang="en-US" sz="1100" dirty="0">
                <a:latin typeface="Avalon"/>
              </a:rPr>
              <a:t>’ and ‘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fewer</a:t>
            </a:r>
            <a:r>
              <a:rPr lang="en-US" sz="1100" dirty="0">
                <a:latin typeface="Avalon"/>
              </a:rPr>
              <a:t>’ to compare two sets of objects. </a:t>
            </a:r>
          </a:p>
          <a:p>
            <a:r>
              <a:rPr lang="en-US" sz="1100" dirty="0" smtClean="0">
                <a:latin typeface="Avalon"/>
              </a:rPr>
              <a:t>Finds </a:t>
            </a:r>
            <a:r>
              <a:rPr lang="en-US" sz="1100" dirty="0">
                <a:latin typeface="Avalon"/>
              </a:rPr>
              <a:t>the total number of items in two groups by counting all of them. </a:t>
            </a:r>
          </a:p>
          <a:p>
            <a:r>
              <a:rPr lang="en-US" sz="1100" dirty="0" smtClean="0">
                <a:latin typeface="Avalon"/>
              </a:rPr>
              <a:t>Says </a:t>
            </a:r>
            <a:r>
              <a:rPr lang="en-US" sz="1100" dirty="0">
                <a:latin typeface="Avalon"/>
              </a:rPr>
              <a:t>the number that is one more than a given number.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Finds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one more or one less from a group of up to five objects, then ten objects. </a:t>
            </a:r>
          </a:p>
          <a:p>
            <a:r>
              <a:rPr lang="en-US" sz="1100" dirty="0" smtClean="0">
                <a:latin typeface="Avalon"/>
              </a:rPr>
              <a:t>In </a:t>
            </a:r>
            <a:r>
              <a:rPr lang="en-US" sz="1100" dirty="0">
                <a:latin typeface="Avalon"/>
              </a:rPr>
              <a:t>practical activities and discussion, beginning to use the vocabulary involved in adding and subtracting. </a:t>
            </a:r>
          </a:p>
          <a:p>
            <a:r>
              <a:rPr lang="en-US" sz="1100" b="1" dirty="0" smtClean="0">
                <a:solidFill>
                  <a:schemeClr val="accent5">
                    <a:lumMod val="75000"/>
                  </a:schemeClr>
                </a:solidFill>
                <a:latin typeface="Avalon"/>
              </a:rPr>
              <a:t>Records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, using marks that they can interpret and explain. </a:t>
            </a:r>
          </a:p>
          <a:p>
            <a:r>
              <a:rPr lang="en-US" sz="1100" dirty="0" smtClean="0">
                <a:latin typeface="Avalon"/>
              </a:rPr>
              <a:t>Begins </a:t>
            </a:r>
            <a:r>
              <a:rPr lang="en-US" sz="1100" dirty="0">
                <a:latin typeface="Avalon"/>
              </a:rPr>
              <a:t>to identify own mathematical problems based on own interests and fascinations</a:t>
            </a:r>
            <a:r>
              <a:rPr lang="en-US" sz="1100" dirty="0" smtClean="0">
                <a:latin typeface="Avalon"/>
              </a:rPr>
              <a:t>.</a:t>
            </a:r>
            <a:endParaRPr lang="en-US" sz="1100" dirty="0">
              <a:latin typeface="Avalon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7760" y="1235893"/>
            <a:ext cx="339472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100" b="1" dirty="0">
                <a:latin typeface="Avalon"/>
              </a:rPr>
              <a:t>Early learning </a:t>
            </a:r>
            <a:r>
              <a:rPr lang="en-GB" sz="1100" b="1" dirty="0" smtClean="0">
                <a:latin typeface="Avalon"/>
              </a:rPr>
              <a:t>goal</a:t>
            </a:r>
            <a:endParaRPr lang="en-GB" sz="1100" dirty="0">
              <a:latin typeface="Avalon"/>
            </a:endParaRPr>
          </a:p>
          <a:p>
            <a:r>
              <a:rPr lang="en-US" sz="1100" dirty="0">
                <a:latin typeface="Avalon"/>
              </a:rPr>
              <a:t>Children count reliably with numbers from one to 20, place them in order and say which number is one more or one less than a given number.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Using quantities and objects</a:t>
            </a:r>
            <a:r>
              <a:rPr lang="en-US" sz="1100" dirty="0">
                <a:latin typeface="Avalon"/>
              </a:rPr>
              <a:t>, they add and subtract two single-digit numbers and </a:t>
            </a:r>
            <a:r>
              <a:rPr lang="en-US" sz="1100" b="1" dirty="0">
                <a:solidFill>
                  <a:schemeClr val="accent5">
                    <a:lumMod val="75000"/>
                  </a:schemeClr>
                </a:solidFill>
                <a:latin typeface="Avalon"/>
              </a:rPr>
              <a:t>count on or back to find the answer</a:t>
            </a:r>
            <a:r>
              <a:rPr lang="en-US" sz="1100" dirty="0">
                <a:latin typeface="Avalon"/>
              </a:rPr>
              <a:t>. They solve problems, including doubling, halving and sharing.	</a:t>
            </a:r>
          </a:p>
          <a:p>
            <a:endParaRPr lang="en-GB" sz="1100" dirty="0" smtClean="0">
              <a:latin typeface="Avalon"/>
            </a:endParaRPr>
          </a:p>
          <a:p>
            <a:pPr marL="0" indent="0">
              <a:buNone/>
            </a:pPr>
            <a:r>
              <a:rPr lang="en-GB" sz="1100" b="1" dirty="0" smtClean="0">
                <a:latin typeface="Avalon"/>
              </a:rPr>
              <a:t>Exceeding Early Learning Goal</a:t>
            </a:r>
          </a:p>
          <a:p>
            <a:r>
              <a:rPr lang="en-US" sz="1100" dirty="0">
                <a:latin typeface="Avalon"/>
              </a:rPr>
              <a:t>Children estimate a number of objects and check quantities by counting up to 20. They solve practical problems that involve combining groups of 2, 5 or 10, or sharing into equal groups. 	</a:t>
            </a:r>
          </a:p>
          <a:p>
            <a:endParaRPr lang="en-GB" sz="1100" b="1" dirty="0">
              <a:latin typeface="Avalon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2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7237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760" y="223221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Daily Opportunities for Maths in Nursery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40160"/>
            <a:ext cx="8229600" cy="4637112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 smtClean="0">
                <a:latin typeface="Avalon"/>
              </a:rPr>
              <a:t>Self register - group totals</a:t>
            </a:r>
            <a:endParaRPr lang="en-GB" sz="1800" dirty="0" smtClean="0">
              <a:solidFill>
                <a:srgbClr val="FF0000"/>
              </a:solidFill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Daily calendar</a:t>
            </a:r>
          </a:p>
          <a:p>
            <a:endParaRPr lang="en-GB" sz="1100" dirty="0">
              <a:solidFill>
                <a:srgbClr val="FF0000"/>
              </a:solidFill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songs and rhymes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Adult directed activities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Numicon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Sorting, patterns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Preparing snack time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Fun, hands on and in a meaningful context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107651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44" r="18165"/>
          <a:stretch/>
        </p:blipFill>
        <p:spPr>
          <a:xfrm rot="5400000">
            <a:off x="7199556" y="661515"/>
            <a:ext cx="1617505" cy="16132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20784" y="4641269"/>
            <a:ext cx="2360367" cy="176299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70"/>
          <a:stretch/>
        </p:blipFill>
        <p:spPr>
          <a:xfrm>
            <a:off x="6798200" y="2852417"/>
            <a:ext cx="2248227" cy="12246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9490" y="2409050"/>
            <a:ext cx="2132856" cy="15930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55507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968" y="223220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valon"/>
              </a:rPr>
              <a:t>Daily Opportunities for Maths </a:t>
            </a:r>
            <a:r>
              <a:rPr lang="en-GB" sz="3200" dirty="0" smtClean="0">
                <a:latin typeface="Avalon"/>
              </a:rPr>
              <a:t>in Reception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600200"/>
            <a:ext cx="4032448" cy="4525963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Adult directed activities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Learning choices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maths apparatus in number rich environment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rhymes and songs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Daily routine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Self register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8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9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0" name="Group 9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1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2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3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0217" y="3032922"/>
            <a:ext cx="1751261" cy="15168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51" b="12045"/>
          <a:stretch/>
        </p:blipFill>
        <p:spPr>
          <a:xfrm>
            <a:off x="4644008" y="4723564"/>
            <a:ext cx="3874576" cy="1800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00869" y="2041026"/>
            <a:ext cx="2636914" cy="19695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49" b="8880"/>
          <a:stretch/>
        </p:blipFill>
        <p:spPr>
          <a:xfrm rot="10800000">
            <a:off x="6695637" y="1600200"/>
            <a:ext cx="2438908" cy="97951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4337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885" y="362264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Maths is Taught</a:t>
            </a:r>
            <a:endParaRPr lang="en-GB" sz="3200" dirty="0">
              <a:latin typeface="Avalon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200" y="1456185"/>
            <a:ext cx="8147248" cy="4493095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Learning number names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Songs, nursery rhymes</a:t>
            </a: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Using concrete objects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One to one correspondence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Counting fingers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>
                <a:latin typeface="Avalon"/>
              </a:rPr>
              <a:t>Numicon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22" y="3398078"/>
            <a:ext cx="1739162" cy="10540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398078"/>
            <a:ext cx="1584176" cy="105403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4" t="15809" b="50000"/>
          <a:stretch/>
        </p:blipFill>
        <p:spPr>
          <a:xfrm>
            <a:off x="4355976" y="2565585"/>
            <a:ext cx="2025341" cy="3813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58" r="3082" b="19775"/>
          <a:stretch/>
        </p:blipFill>
        <p:spPr>
          <a:xfrm>
            <a:off x="6525334" y="2417066"/>
            <a:ext cx="2303044" cy="59333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87"/>
          <a:stretch/>
        </p:blipFill>
        <p:spPr>
          <a:xfrm>
            <a:off x="5954681" y="4542027"/>
            <a:ext cx="2641221" cy="119122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645" y="4542027"/>
            <a:ext cx="1224136" cy="119122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422" y="1360690"/>
            <a:ext cx="1656184" cy="98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24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664" y="438703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Maths is Taught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147248" cy="4493095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>
                <a:latin typeface="Avalon"/>
              </a:rPr>
              <a:t>Number fans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line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Bead bar</a:t>
            </a: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Tens frame</a:t>
            </a:r>
            <a:endParaRPr lang="en-GB" sz="1800" dirty="0">
              <a:latin typeface="Avalon"/>
            </a:endParaRPr>
          </a:p>
          <a:p>
            <a:endParaRPr lang="en-GB" sz="1800" dirty="0" smtClean="0">
              <a:latin typeface="Avalon"/>
            </a:endParaRPr>
          </a:p>
          <a:p>
            <a:endParaRPr lang="en-GB" sz="1800" dirty="0">
              <a:latin typeface="Avalon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" t="8721" r="3800" b="68074"/>
          <a:stretch/>
        </p:blipFill>
        <p:spPr>
          <a:xfrm>
            <a:off x="2623559" y="2726108"/>
            <a:ext cx="3965248" cy="7438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836" b="37914"/>
          <a:stretch/>
        </p:blipFill>
        <p:spPr>
          <a:xfrm>
            <a:off x="2641613" y="3837062"/>
            <a:ext cx="3226531" cy="63236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9" b="11655"/>
          <a:stretch/>
        </p:blipFill>
        <p:spPr>
          <a:xfrm>
            <a:off x="2555776" y="4775158"/>
            <a:ext cx="1800200" cy="98548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196752"/>
            <a:ext cx="1248192" cy="124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38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4999" y="366378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Recording Maths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5365"/>
            <a:ext cx="8229600" cy="4525963"/>
          </a:xfrm>
        </p:spPr>
        <p:txBody>
          <a:bodyPr>
            <a:normAutofit/>
          </a:bodyPr>
          <a:lstStyle/>
          <a:p>
            <a:r>
              <a:rPr lang="en-GB" sz="1800" dirty="0">
                <a:latin typeface="Avalon"/>
              </a:rPr>
              <a:t>Emergent marks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Representing numbers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Pictures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>
                <a:latin typeface="Avalon"/>
              </a:rPr>
              <a:t>Photographs</a:t>
            </a:r>
            <a:endParaRPr lang="en-GB" sz="1800" dirty="0" smtClean="0"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End of Reception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W</a:t>
            </a:r>
            <a:r>
              <a:rPr lang="en-GB" sz="1800" dirty="0" smtClean="0">
                <a:latin typeface="Avalon"/>
              </a:rPr>
              <a:t>riting numerals</a:t>
            </a:r>
            <a:endParaRPr lang="en-GB" sz="1800" dirty="0">
              <a:latin typeface="Avalon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28800"/>
            <a:ext cx="2157145" cy="1645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0" t="8001" r="20485" b="15350"/>
          <a:stretch/>
        </p:blipFill>
        <p:spPr>
          <a:xfrm>
            <a:off x="6007911" y="3733841"/>
            <a:ext cx="1342303" cy="22787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63" t="57350" r="31729" b="20600"/>
          <a:stretch/>
        </p:blipFill>
        <p:spPr>
          <a:xfrm>
            <a:off x="3203847" y="3850001"/>
            <a:ext cx="2736304" cy="15121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29" t="19551" r="31729" b="27950"/>
          <a:stretch/>
        </p:blipFill>
        <p:spPr>
          <a:xfrm>
            <a:off x="7614444" y="3145675"/>
            <a:ext cx="1336586" cy="257035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38" t="25850" b="45800"/>
          <a:stretch/>
        </p:blipFill>
        <p:spPr>
          <a:xfrm>
            <a:off x="6807809" y="715070"/>
            <a:ext cx="2057648" cy="194421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9576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Language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Number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Digit </a:t>
            </a:r>
            <a:r>
              <a:rPr lang="en-GB" sz="1800" dirty="0">
                <a:latin typeface="Avalon"/>
              </a:rPr>
              <a:t>and </a:t>
            </a:r>
            <a:r>
              <a:rPr lang="en-GB" sz="1800" dirty="0" smtClean="0">
                <a:latin typeface="Avalon"/>
              </a:rPr>
              <a:t>number/numeral</a:t>
            </a:r>
            <a:endParaRPr lang="en-GB" sz="18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More, less for addition and subtraction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1 more, 2 more </a:t>
            </a:r>
            <a:r>
              <a:rPr lang="en-GB" sz="1800" dirty="0" err="1" smtClean="0">
                <a:latin typeface="Avalon"/>
              </a:rPr>
              <a:t>etc</a:t>
            </a:r>
            <a:endParaRPr lang="en-GB" sz="1800" dirty="0" smtClean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1 less, 2 less </a:t>
            </a:r>
            <a:r>
              <a:rPr lang="en-GB" sz="1800" dirty="0" err="1" smtClean="0">
                <a:latin typeface="Avalon"/>
              </a:rPr>
              <a:t>etc</a:t>
            </a:r>
            <a:endParaRPr lang="en-GB" sz="1800" dirty="0" smtClean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More, fewer for comparison of amounts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Equals – makes, total, same as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Estimate – Have your best guess</a:t>
            </a:r>
            <a:endParaRPr lang="en-GB" sz="18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Addition – add, more, plus, make, total, altogether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Subtraction – subtract, minus, less, take away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1800" dirty="0" smtClean="0">
              <a:latin typeface="Avalon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7" t="48064" r="33551" b="24610"/>
          <a:stretch/>
        </p:blipFill>
        <p:spPr>
          <a:xfrm>
            <a:off x="6885530" y="1268760"/>
            <a:ext cx="1600933" cy="85906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693" y="2204864"/>
            <a:ext cx="1162715" cy="1773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96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392336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at Home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1800" dirty="0" smtClean="0">
                <a:latin typeface="Avalon"/>
              </a:rPr>
              <a:t>Count everything! You can not count enough.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S</a:t>
            </a:r>
            <a:r>
              <a:rPr lang="en-GB" sz="1800" dirty="0" smtClean="0">
                <a:latin typeface="Avalon"/>
              </a:rPr>
              <a:t>tairs, steps (estimate), doors, people </a:t>
            </a:r>
            <a:r>
              <a:rPr lang="en-GB" sz="1800" dirty="0" err="1" smtClean="0">
                <a:latin typeface="Avalon"/>
              </a:rPr>
              <a:t>etc</a:t>
            </a:r>
            <a:endParaRPr lang="en-GB" sz="1800" dirty="0" smtClean="0">
              <a:latin typeface="Avalon"/>
            </a:endParaRP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Comparison at mealtimes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M</a:t>
            </a:r>
            <a:r>
              <a:rPr lang="en-GB" sz="1800" dirty="0" smtClean="0">
                <a:latin typeface="Avalon"/>
              </a:rPr>
              <a:t>ore/less/the same, shapes, temperature, time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Sorting washing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 smtClean="0">
                <a:latin typeface="Avalon"/>
              </a:rPr>
              <a:t>Socks, counting in pairs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Games - (Orchard toys)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Number songs</a:t>
            </a:r>
          </a:p>
          <a:p>
            <a:endParaRPr lang="en-GB" sz="1800" dirty="0">
              <a:latin typeface="Avalon"/>
            </a:endParaRPr>
          </a:p>
        </p:txBody>
      </p:sp>
      <p:pic>
        <p:nvPicPr>
          <p:cNvPr id="6148" name="Picture 4" descr="C:\Users\sgardiner\AppData\Local\Microsoft\Windows\Temporary Internet Files\Content.IE5\3W24ZWBU\1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993" y="3306383"/>
            <a:ext cx="1347053" cy="1347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sgardiner\AppData\Local\Microsoft\Windows\Temporary Internet Files\Content.IE5\J9SWP5X1\LSAT_Blog_Same_Answer_Choice_Row_Chance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4550884"/>
            <a:ext cx="951703" cy="1268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6446" y="4550884"/>
            <a:ext cx="1818600" cy="129584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800" y="1196752"/>
            <a:ext cx="1473246" cy="210963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6619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52015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Out and About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>
                <a:latin typeface="Avalon"/>
              </a:rPr>
              <a:t>Recognising door numbers or numerals on registration plates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Recognising numbers on road signs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Going shopping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Following a </a:t>
            </a:r>
            <a:r>
              <a:rPr lang="en-GB" sz="1800" dirty="0" smtClean="0">
                <a:latin typeface="Avalon"/>
              </a:rPr>
              <a:t>list (Order, 1</a:t>
            </a:r>
            <a:r>
              <a:rPr lang="en-GB" sz="1800" baseline="30000" dirty="0" smtClean="0">
                <a:latin typeface="Avalon"/>
              </a:rPr>
              <a:t>st</a:t>
            </a:r>
            <a:r>
              <a:rPr lang="en-GB" sz="1800" dirty="0" smtClean="0">
                <a:latin typeface="Avalon"/>
              </a:rPr>
              <a:t>, 2</a:t>
            </a:r>
            <a:r>
              <a:rPr lang="en-GB" sz="1800" baseline="30000" dirty="0" smtClean="0">
                <a:latin typeface="Avalon"/>
              </a:rPr>
              <a:t>nd</a:t>
            </a:r>
            <a:r>
              <a:rPr lang="en-GB" sz="1800" dirty="0" smtClean="0">
                <a:latin typeface="Avalon"/>
              </a:rPr>
              <a:t>, 3</a:t>
            </a:r>
            <a:r>
              <a:rPr lang="en-GB" sz="1800" baseline="30000" dirty="0" smtClean="0">
                <a:latin typeface="Avalon"/>
              </a:rPr>
              <a:t>rd</a:t>
            </a:r>
            <a:r>
              <a:rPr lang="en-GB" sz="1800" dirty="0" smtClean="0">
                <a:latin typeface="Avalon"/>
              </a:rPr>
              <a:t>)</a:t>
            </a:r>
            <a:endParaRPr lang="en-GB" sz="1800" dirty="0">
              <a:latin typeface="Avalon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Recognising numerals on price labels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Comparing sizes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1800" dirty="0">
                <a:latin typeface="Avalon"/>
              </a:rPr>
              <a:t>Exploring coins and money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sz="1800" dirty="0">
              <a:latin typeface="Avalon"/>
            </a:endParaRPr>
          </a:p>
        </p:txBody>
      </p:sp>
      <p:pic>
        <p:nvPicPr>
          <p:cNvPr id="7170" name="Picture 2" descr="C:\Users\sgardiner\AppData\Local\Microsoft\Windows\Temporary Internet Files\Content.IE5\OPBCRA47\France_Speed_Limit_5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369" y="3166478"/>
            <a:ext cx="1558666" cy="155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sgardiner\AppData\Local\Microsoft\Windows\Temporary Internet Files\Content.IE5\OPBCRA47\Coins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881" y="4673573"/>
            <a:ext cx="1287165" cy="845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sgardiner\AppData\Local\Microsoft\Windows\Temporary Internet Files\Content.IE5\OPBCRA47\Icon-Ecommerce-price-tag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62773">
            <a:off x="7299719" y="4378625"/>
            <a:ext cx="1435224" cy="1435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4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2326" y="1772815"/>
            <a:ext cx="1322720" cy="88181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358" y="2780928"/>
            <a:ext cx="1346688" cy="33667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1465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996" y="462467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in Stories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1 is a snail, 10 is a crab - April Pulley Sayre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None the number - Oliver Jeffries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10 little series – Mike Brownlow </a:t>
            </a:r>
          </a:p>
          <a:p>
            <a:endParaRPr lang="en-GB" sz="11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How many legs?- </a:t>
            </a:r>
            <a:r>
              <a:rPr lang="en-GB" sz="1800" dirty="0" err="1" smtClean="0">
                <a:latin typeface="Avalon"/>
              </a:rPr>
              <a:t>Kes</a:t>
            </a:r>
            <a:r>
              <a:rPr lang="en-GB" sz="1800" dirty="0" smtClean="0">
                <a:latin typeface="Avalon"/>
              </a:rPr>
              <a:t> </a:t>
            </a:r>
            <a:r>
              <a:rPr lang="en-GB" sz="1800" dirty="0" err="1" smtClean="0">
                <a:latin typeface="Avalon"/>
              </a:rPr>
              <a:t>Gray</a:t>
            </a:r>
            <a:endParaRPr lang="en-GB" sz="1800" dirty="0">
              <a:latin typeface="Avalon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41" t="2981" r="7053" b="4594"/>
          <a:stretch/>
        </p:blipFill>
        <p:spPr bwMode="auto">
          <a:xfrm>
            <a:off x="611596" y="4783769"/>
            <a:ext cx="2503918" cy="18715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508" y="4783769"/>
            <a:ext cx="2006981" cy="20159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9" name="Group 8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2" name="Group 11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3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4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5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555" y="4197848"/>
            <a:ext cx="1857375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52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818" y="438948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Maths in Songs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1412776"/>
            <a:ext cx="6347714" cy="4628587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1,2, buckle my shoe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5 currant buns in a bakers shop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5 green and speckled frogs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5 little men in a flying saucer</a:t>
            </a:r>
          </a:p>
          <a:p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10 green bottles</a:t>
            </a:r>
          </a:p>
          <a:p>
            <a:endParaRPr lang="en-GB" dirty="0">
              <a:latin typeface="Avalon"/>
            </a:endParaRPr>
          </a:p>
          <a:p>
            <a:r>
              <a:rPr lang="en-GB" dirty="0" err="1" smtClean="0">
                <a:latin typeface="Avalon"/>
              </a:rPr>
              <a:t>Youtube</a:t>
            </a:r>
            <a:r>
              <a:rPr lang="en-GB" dirty="0" smtClean="0">
                <a:latin typeface="Avalon"/>
              </a:rPr>
              <a:t> – search Jack Hartmann </a:t>
            </a:r>
          </a:p>
          <a:p>
            <a:endParaRPr lang="en-GB" sz="1800" dirty="0">
              <a:latin typeface="Avalon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12474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4377172"/>
            <a:ext cx="2304256" cy="137487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792996"/>
            <a:ext cx="2304256" cy="129038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268760"/>
            <a:ext cx="2304256" cy="1290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78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136" y="308000"/>
            <a:ext cx="6347713" cy="1320800"/>
          </a:xfrm>
        </p:spPr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Useful websites</a:t>
            </a:r>
            <a:endParaRPr lang="en-GB" sz="3200" dirty="0">
              <a:latin typeface="Avalo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97152"/>
          </a:xfrm>
        </p:spPr>
        <p:txBody>
          <a:bodyPr>
            <a:normAutofit/>
          </a:bodyPr>
          <a:lstStyle/>
          <a:p>
            <a:r>
              <a:rPr lang="en-GB" sz="1800" dirty="0" smtClean="0">
                <a:latin typeface="Avalon"/>
              </a:rPr>
              <a:t>http</a:t>
            </a:r>
            <a:r>
              <a:rPr lang="en-GB" sz="1800" dirty="0">
                <a:latin typeface="Avalon"/>
              </a:rPr>
              <a:t>://</a:t>
            </a:r>
            <a:r>
              <a:rPr lang="en-GB" sz="1800" dirty="0" smtClean="0">
                <a:latin typeface="Avalon"/>
              </a:rPr>
              <a:t>amathsdictionaryforkids.com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www.bbc.co.uk/bitesize/ks1/maths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www.bbc.co.uk/bitesize/ks2/maths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www.ictgames.com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www.ilovemathsgames.com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www.mathsisfun.com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http://www.mathszone.co.uk</a:t>
            </a:r>
            <a:r>
              <a:rPr lang="en-GB" sz="1800" dirty="0" smtClean="0">
                <a:latin typeface="Avalon"/>
              </a:rPr>
              <a:t>/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http://www.multiplication.com</a:t>
            </a:r>
            <a:r>
              <a:rPr lang="en-GB" sz="1800" dirty="0" smtClean="0">
                <a:latin typeface="Avalon"/>
              </a:rPr>
              <a:t>/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www.primarygames.co.uk</a:t>
            </a:r>
            <a:r>
              <a:rPr lang="en-GB" sz="1800" dirty="0">
                <a:latin typeface="Avalon"/>
              </a:rPr>
              <a:t> </a:t>
            </a: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resources.woodlands-junior.kent.sch.uk/maths  </a:t>
            </a:r>
            <a:endParaRPr lang="en-GB" sz="1800" dirty="0">
              <a:latin typeface="Avalon"/>
            </a:endParaRPr>
          </a:p>
          <a:p>
            <a:r>
              <a:rPr lang="en-GB" sz="1800" dirty="0">
                <a:latin typeface="Avalon"/>
              </a:rPr>
              <a:t>http://</a:t>
            </a:r>
            <a:r>
              <a:rPr lang="en-GB" sz="1800" dirty="0" smtClean="0">
                <a:latin typeface="Avalon"/>
              </a:rPr>
              <a:t>www.topmarks.co.uk</a:t>
            </a:r>
            <a:r>
              <a:rPr lang="en-GB" sz="1800" dirty="0">
                <a:latin typeface="Avalon"/>
              </a:rPr>
              <a:t> </a:t>
            </a:r>
            <a:endParaRPr lang="en-GB" sz="1800" dirty="0" smtClean="0">
              <a:latin typeface="Avalon"/>
            </a:endParaRPr>
          </a:p>
          <a:p>
            <a:r>
              <a:rPr lang="en-GB" sz="1800" dirty="0" smtClean="0">
                <a:latin typeface="Avalon"/>
              </a:rPr>
              <a:t>http://www.twinkl.co.uk </a:t>
            </a:r>
            <a:endParaRPr lang="en-GB" sz="1800" dirty="0">
              <a:latin typeface="Avalon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052736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6119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4311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b="1" spc="959" dirty="0" smtClean="0">
                <a:latin typeface="+mn-lt"/>
                <a:ea typeface="+mn-ea"/>
                <a:cs typeface="+mn-cs"/>
              </a:rPr>
              <a:t>The </a:t>
            </a:r>
            <a:r>
              <a:rPr lang="en-GB" sz="3200" b="1" spc="959" dirty="0" smtClean="0">
                <a:latin typeface="Avalon"/>
                <a:ea typeface="+mn-ea"/>
                <a:cs typeface="+mn-cs"/>
              </a:rPr>
              <a:t>Top</a:t>
            </a:r>
            <a:r>
              <a:rPr lang="en-GB" sz="3200" b="1" spc="959" dirty="0" smtClean="0">
                <a:latin typeface="+mn-lt"/>
                <a:ea typeface="+mn-ea"/>
                <a:cs typeface="+mn-cs"/>
              </a:rPr>
              <a:t> 5</a:t>
            </a:r>
            <a:endParaRPr lang="en-GB" sz="3200" b="1" spc="959" dirty="0">
              <a:latin typeface="+mn-lt"/>
              <a:ea typeface="+mn-ea"/>
              <a:cs typeface="+mn-cs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7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8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9" name="Group 8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0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1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6" name="Shape 138"/>
          <p:cNvSpPr/>
          <p:nvPr/>
        </p:nvSpPr>
        <p:spPr>
          <a:xfrm>
            <a:off x="2297553" y="908720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57200" y="984096"/>
            <a:ext cx="8229600" cy="4389120"/>
          </a:xfrm>
          <a:prstGeom prst="rect">
            <a:avLst/>
          </a:prstGeom>
        </p:spPr>
        <p:txBody>
          <a:bodyPr/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Maths is EVERYWHERE! 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Count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 things around you 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spc="464" dirty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Cut vegetables in </a:t>
            </a:r>
            <a:r>
              <a:rPr lang="en-GB" sz="1600" b="1" spc="464" dirty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half</a:t>
            </a:r>
            <a:endParaRPr lang="en-GB" sz="16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Share</a:t>
            </a:r>
            <a:r>
              <a:rPr lang="en-GB" sz="1600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 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out fruit</a:t>
            </a:r>
          </a:p>
          <a:p>
            <a:pPr lvl="1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Have </a:t>
            </a: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one more 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sweet</a:t>
            </a:r>
          </a:p>
          <a:p>
            <a:pPr lvl="1">
              <a:buClr>
                <a:schemeClr val="tx1"/>
              </a:buClr>
            </a:pP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Find </a:t>
            </a:r>
            <a:r>
              <a:rPr lang="en-GB" sz="1600" b="1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shapes</a:t>
            </a:r>
            <a:r>
              <a:rPr lang="en-GB" sz="1600" spc="464" dirty="0" smtClean="0">
                <a:solidFill>
                  <a:schemeClr val="accent5">
                    <a:lumMod val="75000"/>
                  </a:schemeClr>
                </a:solidFill>
                <a:latin typeface="Avalon"/>
                <a:ea typeface="Avalon"/>
                <a:cs typeface="Avalon"/>
              </a:rPr>
              <a:t> </a:t>
            </a: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in your home and town </a:t>
            </a:r>
          </a:p>
          <a:p>
            <a:pPr lvl="1">
              <a:buClr>
                <a:schemeClr val="tx1"/>
              </a:buClr>
            </a:pPr>
            <a:r>
              <a:rPr lang="en-GB" sz="16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Maths in the car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sz="14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Practice counting daily.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sz="14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Use concrete resources for counting, addition, subtraction, sharing and grouping.</a:t>
            </a: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altLang="en-US" sz="18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altLang="en-US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Use their interests to motivate and inspire.</a:t>
            </a:r>
            <a:endParaRPr lang="en-GB" sz="1800" spc="464" dirty="0" smtClean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GB" sz="14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  <a:p>
            <a:pPr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1800" spc="464" dirty="0" smtClean="0">
                <a:solidFill>
                  <a:srgbClr val="212121"/>
                </a:solidFill>
                <a:latin typeface="Avalon"/>
                <a:ea typeface="Avalon"/>
                <a:cs typeface="Avalon"/>
              </a:rPr>
              <a:t>Maths is fun. Make it into a game. </a:t>
            </a:r>
            <a:endParaRPr lang="en-GB" sz="1800" spc="464" dirty="0">
              <a:solidFill>
                <a:srgbClr val="212121"/>
              </a:solidFill>
              <a:latin typeface="Avalon"/>
              <a:ea typeface="Avalon"/>
              <a:cs typeface="Avalon"/>
            </a:endParaRPr>
          </a:p>
        </p:txBody>
      </p:sp>
      <p:pic>
        <p:nvPicPr>
          <p:cNvPr id="12" name="Picture 2" descr="C:\Users\sgardiner\AppData\Local\Microsoft\Windows\Temporary Internet Files\Content.IE5\OPBCRA47\France_Speed_Limit_5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9783" y="2007614"/>
            <a:ext cx="1002958" cy="1002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908" y="1772816"/>
            <a:ext cx="866556" cy="21663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094" y="3093572"/>
            <a:ext cx="1266334" cy="76747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058" r="3082" b="19775"/>
          <a:stretch/>
        </p:blipFill>
        <p:spPr>
          <a:xfrm>
            <a:off x="7643159" y="4365104"/>
            <a:ext cx="1336205" cy="3442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4828065"/>
            <a:ext cx="782993" cy="112121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538" y="1048246"/>
            <a:ext cx="870831" cy="58055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3876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>
                <a:latin typeface="Avalon"/>
              </a:rPr>
              <a:t>How do you feel about Maths now?</a:t>
            </a:r>
            <a:endParaRPr lang="en-GB" sz="3200" dirty="0">
              <a:latin typeface="Avalon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6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7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8" name="Group 7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11" name="Shape 138"/>
          <p:cNvSpPr/>
          <p:nvPr/>
        </p:nvSpPr>
        <p:spPr>
          <a:xfrm>
            <a:off x="2297553" y="1124743"/>
            <a:ext cx="4548893" cy="1"/>
          </a:xfrm>
          <a:prstGeom prst="line">
            <a:avLst/>
          </a:prstGeom>
          <a:ln w="12700">
            <a:solidFill>
              <a:srgbClr val="42424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 spc="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1836782"/>
            <a:ext cx="1368152" cy="136815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814" y="1844824"/>
            <a:ext cx="2318658" cy="151216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632"/>
          <a:stretch/>
        </p:blipFill>
        <p:spPr>
          <a:xfrm>
            <a:off x="971600" y="3408835"/>
            <a:ext cx="6966444" cy="1028277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679389" y="3499284"/>
            <a:ext cx="467373" cy="3851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654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Image result for lomeshaye village day nursery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72" t="34757" r="19798" b="50767"/>
          <a:stretch/>
        </p:blipFill>
        <p:spPr bwMode="auto">
          <a:xfrm>
            <a:off x="278335" y="4006182"/>
            <a:ext cx="8641887" cy="197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63688" y="30689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174968" y="188641"/>
            <a:ext cx="1410036" cy="1335360"/>
            <a:chOff x="776240" y="690349"/>
            <a:chExt cx="3546903" cy="1934529"/>
          </a:xfrm>
        </p:grpSpPr>
        <p:sp>
          <p:nvSpPr>
            <p:cNvPr id="9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0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1" name="Group 10"/>
          <p:cNvGrpSpPr/>
          <p:nvPr/>
        </p:nvGrpSpPr>
        <p:grpSpPr>
          <a:xfrm flipH="1">
            <a:off x="7491017" y="208661"/>
            <a:ext cx="1414089" cy="1335360"/>
            <a:chOff x="776240" y="690349"/>
            <a:chExt cx="3546903" cy="1934529"/>
          </a:xfrm>
        </p:grpSpPr>
        <p:sp>
          <p:nvSpPr>
            <p:cNvPr id="12" name="Shape 129"/>
            <p:cNvSpPr/>
            <p:nvPr/>
          </p:nvSpPr>
          <p:spPr>
            <a:xfrm flipV="1">
              <a:off x="776240" y="690349"/>
              <a:ext cx="1" cy="1934529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  <p:sp>
          <p:nvSpPr>
            <p:cNvPr id="13" name="Shape 130"/>
            <p:cNvSpPr/>
            <p:nvPr/>
          </p:nvSpPr>
          <p:spPr>
            <a:xfrm flipH="1" flipV="1">
              <a:off x="785338" y="719351"/>
              <a:ext cx="3537805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-863545" y="2420888"/>
            <a:ext cx="10871090" cy="1456809"/>
            <a:chOff x="-863545" y="2548817"/>
            <a:chExt cx="10871090" cy="1456809"/>
          </a:xfrm>
        </p:grpSpPr>
        <p:sp>
          <p:nvSpPr>
            <p:cNvPr id="15" name="Shape 135"/>
            <p:cNvSpPr/>
            <p:nvPr/>
          </p:nvSpPr>
          <p:spPr>
            <a:xfrm>
              <a:off x="-863545" y="2548817"/>
              <a:ext cx="10871090" cy="145680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50800" tIns="50800" rIns="50800" bIns="50800">
              <a:spAutoFit/>
            </a:bodyPr>
            <a:lstStyle>
              <a:lvl1pPr>
                <a:defRPr sz="6000" b="1" spc="959"/>
              </a:lvl1pPr>
            </a:lstStyle>
            <a:p>
              <a:pPr algn="ctr"/>
              <a:r>
                <a:rPr lang="en-GB" sz="4400" i="1" dirty="0" smtClean="0"/>
                <a:t>Thank you for Listening</a:t>
              </a:r>
            </a:p>
            <a:p>
              <a:pPr algn="ctr"/>
              <a:r>
                <a:rPr lang="en-GB" sz="4400" i="1" dirty="0" smtClean="0"/>
                <a:t>Lets see Maths in action</a:t>
              </a:r>
            </a:p>
          </p:txBody>
        </p:sp>
        <p:sp>
          <p:nvSpPr>
            <p:cNvPr id="16" name="Shape 138"/>
            <p:cNvSpPr/>
            <p:nvPr/>
          </p:nvSpPr>
          <p:spPr>
            <a:xfrm>
              <a:off x="2286005" y="3988977"/>
              <a:ext cx="4548893" cy="1"/>
            </a:xfrm>
            <a:prstGeom prst="line">
              <a:avLst/>
            </a:prstGeom>
            <a:ln w="12700">
              <a:solidFill>
                <a:srgbClr val="424242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>
                <a:defRPr sz="3200" spc="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/>
            </a:p>
          </p:txBody>
        </p:sp>
      </p:grpSp>
      <p:sp>
        <p:nvSpPr>
          <p:cNvPr id="2" name="Rectangle 1"/>
          <p:cNvSpPr/>
          <p:nvPr/>
        </p:nvSpPr>
        <p:spPr>
          <a:xfrm>
            <a:off x="4029668" y="3889044"/>
            <a:ext cx="897828" cy="5346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7710548" y="3825719"/>
            <a:ext cx="1236762" cy="4673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" descr="Image result for lomeshaye village day nursery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57" t="17942" r="22519" b="69846"/>
          <a:stretch/>
        </p:blipFill>
        <p:spPr bwMode="auto">
          <a:xfrm>
            <a:off x="899592" y="548680"/>
            <a:ext cx="7387133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/>
          <p:cNvSpPr/>
          <p:nvPr/>
        </p:nvSpPr>
        <p:spPr>
          <a:xfrm>
            <a:off x="6804248" y="2081560"/>
            <a:ext cx="1191585" cy="267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657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1911</TotalTime>
  <Words>1128</Words>
  <Application>Microsoft Office PowerPoint</Application>
  <PresentationFormat>On-screen Show (4:3)</PresentationFormat>
  <Paragraphs>221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Avalon</vt:lpstr>
      <vt:lpstr>Calibri</vt:lpstr>
      <vt:lpstr>Helvetica Light</vt:lpstr>
      <vt:lpstr>Trebuchet MS</vt:lpstr>
      <vt:lpstr>Wingdings 2</vt:lpstr>
      <vt:lpstr>Wingdings 3</vt:lpstr>
      <vt:lpstr>Facet</vt:lpstr>
      <vt:lpstr>EYFS Maths Stay and Learn </vt:lpstr>
      <vt:lpstr>How do you feel about Maths?</vt:lpstr>
      <vt:lpstr>Objectives for the session</vt:lpstr>
      <vt:lpstr>Maths Objectives (number) - in Nursery</vt:lpstr>
      <vt:lpstr>Maths Objectives (number) in Reception</vt:lpstr>
      <vt:lpstr>Daily Opportunities for Maths in Nursery</vt:lpstr>
      <vt:lpstr>Daily Opportunities for Maths in Reception</vt:lpstr>
      <vt:lpstr>How Maths is Taught</vt:lpstr>
      <vt:lpstr>How Maths is Taught</vt:lpstr>
      <vt:lpstr>Recording Maths</vt:lpstr>
      <vt:lpstr>Maths Language</vt:lpstr>
      <vt:lpstr>Maths at Home</vt:lpstr>
      <vt:lpstr>Maths Out and About</vt:lpstr>
      <vt:lpstr>Maths in Stories</vt:lpstr>
      <vt:lpstr>Maths in Songs</vt:lpstr>
      <vt:lpstr>Useful websites</vt:lpstr>
      <vt:lpstr>The Top 5</vt:lpstr>
      <vt:lpstr>How do you feel about Maths now?</vt:lpstr>
      <vt:lpstr>PowerPoint Presentation</vt:lpstr>
    </vt:vector>
  </TitlesOfParts>
  <Company>HCC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EYFS Stay and Learn- Maths</dc:title>
  <dc:creator>Sian Gardiner</dc:creator>
  <cp:lastModifiedBy>Jade Maidman</cp:lastModifiedBy>
  <cp:revision>68</cp:revision>
  <cp:lastPrinted>2019-01-29T16:59:06Z</cp:lastPrinted>
  <dcterms:created xsi:type="dcterms:W3CDTF">2019-01-26T20:21:49Z</dcterms:created>
  <dcterms:modified xsi:type="dcterms:W3CDTF">2020-02-06T08:00:59Z</dcterms:modified>
</cp:coreProperties>
</file>