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y="6858000" cx="9144000"/>
  <p:notesSz cx="6858000" cy="9144000"/>
  <p:embeddedFontLst>
    <p:embeddedFont>
      <p:font typeface="Quintessential"/>
      <p:regular r:id="rId20"/>
    </p:embeddedFont>
    <p:embeddedFont>
      <p:font typeface="Arial Black"/>
      <p:regular r:id="rId21"/>
    </p:embeddedFont>
    <p:embeddedFont>
      <p:font typeface="Gill Sans"/>
      <p:regular r:id="rId22"/>
      <p:bold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24" roundtripDataSignature="AMtx7minae4ohBMLmsKb7qWSQ9a18ipM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Quintessential-regular.fntdata"/><Relationship Id="rId11" Type="http://schemas.openxmlformats.org/officeDocument/2006/relationships/slide" Target="slides/slide7.xml"/><Relationship Id="rId22" Type="http://schemas.openxmlformats.org/officeDocument/2006/relationships/font" Target="fonts/GillSans-regular.fntdata"/><Relationship Id="rId10" Type="http://schemas.openxmlformats.org/officeDocument/2006/relationships/slide" Target="slides/slide6.xml"/><Relationship Id="rId21" Type="http://schemas.openxmlformats.org/officeDocument/2006/relationships/font" Target="fonts/ArialBlack-regular.fntdata"/><Relationship Id="rId13" Type="http://schemas.openxmlformats.org/officeDocument/2006/relationships/slide" Target="slides/slide9.xml"/><Relationship Id="rId24" Type="http://customschemas.google.com/relationships/presentationmetadata" Target="metadata"/><Relationship Id="rId12" Type="http://schemas.openxmlformats.org/officeDocument/2006/relationships/slide" Target="slides/slide8.xml"/><Relationship Id="rId23" Type="http://schemas.openxmlformats.org/officeDocument/2006/relationships/font" Target="fonts/GillSans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103" name="Google Shape;103;p1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110" name="Google Shape;110;p2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" name="Google Shape;117;p3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18" name="Google Shape;118;p3:notes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133" name="Google Shape;133;p4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146" name="Google Shape;146;p8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153" name="Google Shape;153;p5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6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159" name="Google Shape;159;p6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7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169" name="Google Shape;169;p7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9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177" name="Google Shape;177;p9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0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183" name="Google Shape;183;p10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190" name="Google Shape;190;p11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2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196" name="Google Shape;196;p12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3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209" name="Google Shape;209;p13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4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217" name="Google Shape;217;p14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5:notes"/>
          <p:cNvSpPr txBox="1"/>
          <p:nvPr>
            <p:ph idx="1" type="body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/>
          </a:p>
        </p:txBody>
      </p:sp>
      <p:sp>
        <p:nvSpPr>
          <p:cNvPr id="228" name="Google Shape;228;p15:notes"/>
          <p:cNvSpPr/>
          <p:nvPr>
            <p:ph idx="2" type="sldImg"/>
          </p:nvPr>
        </p:nvSpPr>
        <p:spPr>
          <a:xfrm>
            <a:off x="1371600" y="1143000"/>
            <a:ext cx="4114800" cy="3086099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bg>
      <p:bgPr>
        <a:solidFill>
          <a:srgbClr val="E32D91"/>
        </a:solid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7" title="scalloped circle"/>
          <p:cNvSpPr/>
          <p:nvPr/>
        </p:nvSpPr>
        <p:spPr>
          <a:xfrm>
            <a:off x="2063114" y="630936"/>
            <a:ext cx="5230368" cy="5229225"/>
          </a:xfrm>
          <a:custGeom>
            <a:rect b="b" l="l" r="r" t="t"/>
            <a:pathLst>
              <a:path extrusionOk="0" h="3294" w="3298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rgbClr val="D8D9DC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7"/>
          <p:cNvSpPr txBox="1"/>
          <p:nvPr>
            <p:ph type="ctrTitle"/>
          </p:nvPr>
        </p:nvSpPr>
        <p:spPr>
          <a:xfrm>
            <a:off x="808896" y="1098386"/>
            <a:ext cx="7738814" cy="439499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7500"/>
              <a:buFont typeface="Impact"/>
              <a:buNone/>
              <a:defRPr sz="7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7"/>
          <p:cNvSpPr txBox="1"/>
          <p:nvPr>
            <p:ph idx="1" type="subTitle"/>
          </p:nvPr>
        </p:nvSpPr>
        <p:spPr>
          <a:xfrm>
            <a:off x="1661281" y="5979197"/>
            <a:ext cx="6034034" cy="742282"/>
          </a:xfrm>
          <a:prstGeom prst="rect">
            <a:avLst/>
          </a:prstGeom>
          <a:noFill/>
          <a:ln>
            <a:noFill/>
          </a:ln>
        </p:spPr>
        <p:txBody>
          <a:bodyPr anchorCtr="1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500"/>
              <a:buNone/>
              <a:defRPr b="1" sz="1500" cap="none">
                <a:solidFill>
                  <a:srgbClr val="454551"/>
                </a:solidFill>
              </a:defRPr>
            </a:lvl1pPr>
            <a:lvl2pPr lvl="1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lvl="2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lvl="3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lvl="4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" name="Google Shape;22;p17"/>
          <p:cNvSpPr txBox="1"/>
          <p:nvPr>
            <p:ph idx="10" type="dt"/>
          </p:nvPr>
        </p:nvSpPr>
        <p:spPr>
          <a:xfrm>
            <a:off x="808896" y="6375681"/>
            <a:ext cx="1747290" cy="3484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1049"/>
              </a:buClr>
              <a:buSzPts val="1000"/>
              <a:buFont typeface="Gill Sans"/>
              <a:buNone/>
              <a:defRPr>
                <a:solidFill>
                  <a:srgbClr val="78104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7"/>
          <p:cNvSpPr txBox="1"/>
          <p:nvPr>
            <p:ph idx="11" type="ftr"/>
          </p:nvPr>
        </p:nvSpPr>
        <p:spPr>
          <a:xfrm>
            <a:off x="3135249" y="6375681"/>
            <a:ext cx="3086099" cy="345798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1049"/>
              </a:buClr>
              <a:buSzPts val="1000"/>
              <a:buFont typeface="Gill Sans"/>
              <a:buNone/>
              <a:defRPr>
                <a:solidFill>
                  <a:srgbClr val="78104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7"/>
          <p:cNvSpPr txBox="1"/>
          <p:nvPr>
            <p:ph idx="12" type="sldNum"/>
          </p:nvPr>
        </p:nvSpPr>
        <p:spPr>
          <a:xfrm>
            <a:off x="6800411" y="6375681"/>
            <a:ext cx="1747290" cy="3457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104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78104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104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78104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104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78104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104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78104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104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78104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104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78104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104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78104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104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78104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104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78104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5" name="Google Shape;25;p1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rgbClr val="45455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17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rgbClr val="45455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8"/>
          <p:cNvSpPr txBox="1"/>
          <p:nvPr>
            <p:ph type="title"/>
          </p:nvPr>
        </p:nvSpPr>
        <p:spPr>
          <a:xfrm>
            <a:off x="938759" y="382383"/>
            <a:ext cx="7633740" cy="1492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5100"/>
              <a:buFont typeface="Impact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8"/>
          <p:cNvSpPr txBox="1"/>
          <p:nvPr>
            <p:ph idx="1" type="body"/>
          </p:nvPr>
        </p:nvSpPr>
        <p:spPr>
          <a:xfrm>
            <a:off x="938759" y="2286000"/>
            <a:ext cx="7633740" cy="35935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302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Char char="•"/>
              <a:defRPr/>
            </a:lvl3pPr>
            <a:lvl4pPr indent="-31750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–"/>
              <a:defRPr/>
            </a:lvl4pPr>
            <a:lvl5pPr indent="-31750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18"/>
          <p:cNvSpPr txBox="1"/>
          <p:nvPr>
            <p:ph idx="10" type="dt"/>
          </p:nvPr>
        </p:nvSpPr>
        <p:spPr>
          <a:xfrm>
            <a:off x="938759" y="6375681"/>
            <a:ext cx="1747290" cy="3484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8"/>
          <p:cNvSpPr txBox="1"/>
          <p:nvPr>
            <p:ph idx="11" type="ftr"/>
          </p:nvPr>
        </p:nvSpPr>
        <p:spPr>
          <a:xfrm>
            <a:off x="3028949" y="6375681"/>
            <a:ext cx="3086099" cy="345798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8"/>
          <p:cNvSpPr txBox="1"/>
          <p:nvPr>
            <p:ph idx="12" type="sldNum"/>
          </p:nvPr>
        </p:nvSpPr>
        <p:spPr>
          <a:xfrm>
            <a:off x="6457949" y="6375681"/>
            <a:ext cx="2114549" cy="3457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9"/>
          <p:cNvSpPr txBox="1"/>
          <p:nvPr>
            <p:ph idx="10" type="dt"/>
          </p:nvPr>
        </p:nvSpPr>
        <p:spPr>
          <a:xfrm>
            <a:off x="938759" y="6375681"/>
            <a:ext cx="1747290" cy="3484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9"/>
          <p:cNvSpPr txBox="1"/>
          <p:nvPr>
            <p:ph idx="11" type="ftr"/>
          </p:nvPr>
        </p:nvSpPr>
        <p:spPr>
          <a:xfrm>
            <a:off x="3028949" y="6375681"/>
            <a:ext cx="3086099" cy="345798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9"/>
          <p:cNvSpPr txBox="1"/>
          <p:nvPr>
            <p:ph idx="12" type="sldNum"/>
          </p:nvPr>
        </p:nvSpPr>
        <p:spPr>
          <a:xfrm>
            <a:off x="6457949" y="6375681"/>
            <a:ext cx="2114549" cy="3457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0"/>
          <p:cNvSpPr txBox="1"/>
          <p:nvPr>
            <p:ph type="title"/>
          </p:nvPr>
        </p:nvSpPr>
        <p:spPr>
          <a:xfrm>
            <a:off x="938759" y="382383"/>
            <a:ext cx="7633740" cy="1492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5100"/>
              <a:buFont typeface="Impact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0"/>
          <p:cNvSpPr txBox="1"/>
          <p:nvPr>
            <p:ph idx="1" type="body"/>
          </p:nvPr>
        </p:nvSpPr>
        <p:spPr>
          <a:xfrm>
            <a:off x="942975" y="2286000"/>
            <a:ext cx="3593591" cy="36194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302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Char char="•"/>
              <a:defRPr/>
            </a:lvl3pPr>
            <a:lvl4pPr indent="-31750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–"/>
              <a:defRPr/>
            </a:lvl4pPr>
            <a:lvl5pPr indent="-31750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20"/>
          <p:cNvSpPr txBox="1"/>
          <p:nvPr>
            <p:ph idx="2" type="body"/>
          </p:nvPr>
        </p:nvSpPr>
        <p:spPr>
          <a:xfrm>
            <a:off x="4985848" y="2286000"/>
            <a:ext cx="3593591" cy="36194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302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Char char="•"/>
              <a:defRPr/>
            </a:lvl3pPr>
            <a:lvl4pPr indent="-31750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–"/>
              <a:defRPr/>
            </a:lvl4pPr>
            <a:lvl5pPr indent="-31750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20"/>
          <p:cNvSpPr txBox="1"/>
          <p:nvPr>
            <p:ph idx="10" type="dt"/>
          </p:nvPr>
        </p:nvSpPr>
        <p:spPr>
          <a:xfrm>
            <a:off x="938759" y="6375681"/>
            <a:ext cx="1747290" cy="3484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0"/>
          <p:cNvSpPr txBox="1"/>
          <p:nvPr>
            <p:ph idx="11" type="ftr"/>
          </p:nvPr>
        </p:nvSpPr>
        <p:spPr>
          <a:xfrm>
            <a:off x="3028949" y="6375681"/>
            <a:ext cx="3086099" cy="345798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0"/>
          <p:cNvSpPr txBox="1"/>
          <p:nvPr>
            <p:ph idx="12" type="sldNum"/>
          </p:nvPr>
        </p:nvSpPr>
        <p:spPr>
          <a:xfrm>
            <a:off x="6457949" y="6375681"/>
            <a:ext cx="2114549" cy="3457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bg>
      <p:bgPr>
        <a:solidFill>
          <a:srgbClr val="454551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1"/>
          <p:cNvSpPr/>
          <p:nvPr/>
        </p:nvSpPr>
        <p:spPr>
          <a:xfrm>
            <a:off x="0" y="0"/>
            <a:ext cx="2110974" cy="6858000"/>
          </a:xfrm>
          <a:custGeom>
            <a:rect b="b" l="l" r="r" t="t"/>
            <a:pathLst>
              <a:path extrusionOk="0" h="4320" w="1773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rgbClr val="45455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1"/>
          <p:cNvSpPr txBox="1"/>
          <p:nvPr>
            <p:ph type="title"/>
          </p:nvPr>
        </p:nvSpPr>
        <p:spPr>
          <a:xfrm>
            <a:off x="2432194" y="1073889"/>
            <a:ext cx="6140305" cy="406462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8D9DC"/>
              </a:buClr>
              <a:buSzPts val="6300"/>
              <a:buFont typeface="Impact"/>
              <a:buNone/>
              <a:defRPr sz="6300">
                <a:solidFill>
                  <a:srgbClr val="D8D9DC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1"/>
          <p:cNvSpPr txBox="1"/>
          <p:nvPr>
            <p:ph idx="1" type="body"/>
          </p:nvPr>
        </p:nvSpPr>
        <p:spPr>
          <a:xfrm>
            <a:off x="2432194" y="5159785"/>
            <a:ext cx="5263112" cy="9511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500"/>
              <a:buNone/>
              <a:defRPr b="1" sz="1500" cap="none">
                <a:solidFill>
                  <a:srgbClr val="E32D91"/>
                </a:solidFill>
              </a:defRPr>
            </a:lvl1pPr>
            <a:lvl2pPr indent="-34290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21"/>
          <p:cNvSpPr txBox="1"/>
          <p:nvPr>
            <p:ph idx="10" type="dt"/>
          </p:nvPr>
        </p:nvSpPr>
        <p:spPr>
          <a:xfrm>
            <a:off x="2427411" y="6375681"/>
            <a:ext cx="1120460" cy="3484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D9DC"/>
              </a:buClr>
              <a:buSzPts val="1000"/>
              <a:buFont typeface="Gill Sans"/>
              <a:buNone/>
              <a:defRPr>
                <a:solidFill>
                  <a:srgbClr val="D8D9DC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1"/>
          <p:cNvSpPr txBox="1"/>
          <p:nvPr>
            <p:ph idx="11" type="ftr"/>
          </p:nvPr>
        </p:nvSpPr>
        <p:spPr>
          <a:xfrm>
            <a:off x="3959297" y="6375681"/>
            <a:ext cx="3086099" cy="345798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D9DC"/>
              </a:buClr>
              <a:buSzPts val="1000"/>
              <a:buFont typeface="Gill Sans"/>
              <a:buNone/>
              <a:defRPr>
                <a:solidFill>
                  <a:srgbClr val="D8D9DC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21"/>
          <p:cNvSpPr txBox="1"/>
          <p:nvPr>
            <p:ph idx="12" type="sldNum"/>
          </p:nvPr>
        </p:nvSpPr>
        <p:spPr>
          <a:xfrm>
            <a:off x="7456822" y="6375681"/>
            <a:ext cx="1115677" cy="3457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D9DC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D8D9DC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D9DC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D8D9DC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D9DC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D8D9DC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D9DC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D8D9DC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D9DC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D8D9DC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D9DC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D8D9DC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D9DC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D8D9DC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D9DC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D8D9DC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D9DC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D8D9DC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1" name="Google Shape;51;p21"/>
          <p:cNvSpPr/>
          <p:nvPr/>
        </p:nvSpPr>
        <p:spPr>
          <a:xfrm>
            <a:off x="655789" y="0"/>
            <a:ext cx="1234677" cy="6858000"/>
          </a:xfrm>
          <a:custGeom>
            <a:rect b="b" l="l" r="r" t="t"/>
            <a:pathLst>
              <a:path extrusionOk="0" h="4320" w="1037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E32D9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2" name="Google Shape;52;p21" title="left scallop shape"/>
          <p:cNvGrpSpPr/>
          <p:nvPr/>
        </p:nvGrpSpPr>
        <p:grpSpPr>
          <a:xfrm>
            <a:off x="0" y="0"/>
            <a:ext cx="2110974" cy="6858000"/>
            <a:chOff x="0" y="0"/>
            <a:chExt cx="2110974" cy="6858000"/>
          </a:xfrm>
        </p:grpSpPr>
        <p:sp>
          <p:nvSpPr>
            <p:cNvPr id="53" name="Google Shape;53;p21" title="left scallop shape"/>
            <p:cNvSpPr/>
            <p:nvPr/>
          </p:nvSpPr>
          <p:spPr>
            <a:xfrm>
              <a:off x="0" y="0"/>
              <a:ext cx="2110974" cy="6858000"/>
            </a:xfrm>
            <a:custGeom>
              <a:rect b="b" l="l" r="r" t="t"/>
              <a:pathLst>
                <a:path extrusionOk="0" h="4320" w="1773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8D9DC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21" title="left scallop inline"/>
            <p:cNvSpPr/>
            <p:nvPr/>
          </p:nvSpPr>
          <p:spPr>
            <a:xfrm>
              <a:off x="655789" y="0"/>
              <a:ext cx="1234677" cy="6858000"/>
            </a:xfrm>
            <a:custGeom>
              <a:rect b="b" l="l" r="r" t="t"/>
              <a:pathLst>
                <a:path extrusionOk="0" h="4320" w="1037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2D91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22"/>
          <p:cNvSpPr txBox="1"/>
          <p:nvPr>
            <p:ph type="title"/>
          </p:nvPr>
        </p:nvSpPr>
        <p:spPr>
          <a:xfrm>
            <a:off x="942975" y="381003"/>
            <a:ext cx="7629525" cy="14935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5100"/>
              <a:buFont typeface="Impact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2"/>
          <p:cNvSpPr txBox="1"/>
          <p:nvPr>
            <p:ph idx="1" type="body"/>
          </p:nvPr>
        </p:nvSpPr>
        <p:spPr>
          <a:xfrm>
            <a:off x="941832" y="2199634"/>
            <a:ext cx="3611879" cy="63252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800"/>
              <a:buNone/>
              <a:defRPr b="1" sz="1800" cap="none">
                <a:solidFill>
                  <a:srgbClr val="454551"/>
                </a:solidFill>
              </a:defRPr>
            </a:lvl1pPr>
            <a:lvl2pPr indent="-34290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22"/>
          <p:cNvSpPr txBox="1"/>
          <p:nvPr>
            <p:ph idx="2" type="body"/>
          </p:nvPr>
        </p:nvSpPr>
        <p:spPr>
          <a:xfrm>
            <a:off x="941832" y="2909099"/>
            <a:ext cx="3611879" cy="29963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302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Char char="•"/>
              <a:defRPr/>
            </a:lvl3pPr>
            <a:lvl4pPr indent="-31750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–"/>
              <a:defRPr/>
            </a:lvl4pPr>
            <a:lvl5pPr indent="-31750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9" name="Google Shape;59;p22"/>
          <p:cNvSpPr txBox="1"/>
          <p:nvPr>
            <p:ph idx="3" type="body"/>
          </p:nvPr>
        </p:nvSpPr>
        <p:spPr>
          <a:xfrm>
            <a:off x="4975396" y="2199634"/>
            <a:ext cx="3611879" cy="63252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800"/>
              <a:buNone/>
              <a:defRPr b="1" sz="1800" cap="none">
                <a:solidFill>
                  <a:srgbClr val="454551"/>
                </a:solidFill>
              </a:defRPr>
            </a:lvl1pPr>
            <a:lvl2pPr indent="-34290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22"/>
          <p:cNvSpPr txBox="1"/>
          <p:nvPr>
            <p:ph idx="4" type="body"/>
          </p:nvPr>
        </p:nvSpPr>
        <p:spPr>
          <a:xfrm>
            <a:off x="4975396" y="2909099"/>
            <a:ext cx="3611879" cy="29963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302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Char char="•"/>
              <a:defRPr/>
            </a:lvl3pPr>
            <a:lvl4pPr indent="-31750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–"/>
              <a:defRPr/>
            </a:lvl4pPr>
            <a:lvl5pPr indent="-31750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1" name="Google Shape;61;p22"/>
          <p:cNvSpPr txBox="1"/>
          <p:nvPr>
            <p:ph idx="10" type="dt"/>
          </p:nvPr>
        </p:nvSpPr>
        <p:spPr>
          <a:xfrm>
            <a:off x="938759" y="6375681"/>
            <a:ext cx="1747290" cy="3484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2"/>
          <p:cNvSpPr txBox="1"/>
          <p:nvPr>
            <p:ph idx="11" type="ftr"/>
          </p:nvPr>
        </p:nvSpPr>
        <p:spPr>
          <a:xfrm>
            <a:off x="3028949" y="6375681"/>
            <a:ext cx="3086099" cy="345798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 txBox="1"/>
          <p:nvPr>
            <p:ph idx="12" type="sldNum"/>
          </p:nvPr>
        </p:nvSpPr>
        <p:spPr>
          <a:xfrm>
            <a:off x="6457949" y="6375681"/>
            <a:ext cx="2114549" cy="3457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3"/>
          <p:cNvSpPr txBox="1"/>
          <p:nvPr>
            <p:ph type="title"/>
          </p:nvPr>
        </p:nvSpPr>
        <p:spPr>
          <a:xfrm>
            <a:off x="938759" y="382383"/>
            <a:ext cx="7633740" cy="1492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5100"/>
              <a:buFont typeface="Impact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3"/>
          <p:cNvSpPr txBox="1"/>
          <p:nvPr>
            <p:ph idx="10" type="dt"/>
          </p:nvPr>
        </p:nvSpPr>
        <p:spPr>
          <a:xfrm>
            <a:off x="938759" y="6375681"/>
            <a:ext cx="1747290" cy="3484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3"/>
          <p:cNvSpPr txBox="1"/>
          <p:nvPr>
            <p:ph idx="11" type="ftr"/>
          </p:nvPr>
        </p:nvSpPr>
        <p:spPr>
          <a:xfrm>
            <a:off x="3028949" y="6375681"/>
            <a:ext cx="3086099" cy="345798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23"/>
          <p:cNvSpPr txBox="1"/>
          <p:nvPr>
            <p:ph idx="12" type="sldNum"/>
          </p:nvPr>
        </p:nvSpPr>
        <p:spPr>
          <a:xfrm>
            <a:off x="6457949" y="6375681"/>
            <a:ext cx="2114549" cy="3457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24" title="right scallop background shape"/>
          <p:cNvSpPr/>
          <p:nvPr/>
        </p:nvSpPr>
        <p:spPr>
          <a:xfrm>
            <a:off x="5542361" y="0"/>
            <a:ext cx="3601638" cy="6858000"/>
          </a:xfrm>
          <a:custGeom>
            <a:rect b="b" l="l" r="r" t="t"/>
            <a:pathLst>
              <a:path extrusionOk="0" h="4320" w="3025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rgbClr val="45455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24"/>
          <p:cNvSpPr txBox="1"/>
          <p:nvPr>
            <p:ph type="title"/>
          </p:nvPr>
        </p:nvSpPr>
        <p:spPr>
          <a:xfrm>
            <a:off x="6253417" y="457200"/>
            <a:ext cx="2319082" cy="11966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32D91"/>
              </a:buClr>
              <a:buSzPts val="1800"/>
              <a:buFont typeface="Gill Sans"/>
              <a:buNone/>
              <a:defRPr b="1" sz="1800">
                <a:solidFill>
                  <a:srgbClr val="E32D9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4"/>
          <p:cNvSpPr txBox="1"/>
          <p:nvPr>
            <p:ph idx="1" type="body"/>
          </p:nvPr>
        </p:nvSpPr>
        <p:spPr>
          <a:xfrm>
            <a:off x="573786" y="920380"/>
            <a:ext cx="4618817" cy="498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400"/>
              <a:buChar char="•"/>
              <a:defRPr sz="2400"/>
            </a:lvl1pPr>
            <a:lvl2pPr indent="-36195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100"/>
              <a:buChar char="–"/>
              <a:defRPr sz="2100"/>
            </a:lvl2pPr>
            <a:lvl3pPr indent="-3429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 sz="1800"/>
            </a:lvl3pPr>
            <a:lvl4pPr indent="-32385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500"/>
              <a:buChar char="–"/>
              <a:defRPr sz="1500"/>
            </a:lvl4pPr>
            <a:lvl5pPr indent="-32385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500"/>
              <a:buChar char="•"/>
              <a:defRPr sz="15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3" name="Google Shape;73;p24"/>
          <p:cNvSpPr txBox="1"/>
          <p:nvPr>
            <p:ph idx="2" type="body"/>
          </p:nvPr>
        </p:nvSpPr>
        <p:spPr>
          <a:xfrm>
            <a:off x="6253417" y="1741337"/>
            <a:ext cx="2319082" cy="4164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D8D9DC"/>
                </a:solidFill>
              </a:defRPr>
            </a:lvl1pPr>
            <a:lvl2pPr indent="-34290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4" name="Google Shape;74;p24"/>
          <p:cNvSpPr txBox="1"/>
          <p:nvPr>
            <p:ph idx="10" type="dt"/>
          </p:nvPr>
        </p:nvSpPr>
        <p:spPr>
          <a:xfrm>
            <a:off x="573786" y="6375681"/>
            <a:ext cx="925016" cy="3484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24"/>
          <p:cNvSpPr txBox="1"/>
          <p:nvPr>
            <p:ph idx="11" type="ftr"/>
          </p:nvPr>
        </p:nvSpPr>
        <p:spPr>
          <a:xfrm>
            <a:off x="1577714" y="6375681"/>
            <a:ext cx="2611636" cy="345798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2" type="sldNum"/>
          </p:nvPr>
        </p:nvSpPr>
        <p:spPr>
          <a:xfrm>
            <a:off x="4268263" y="6375681"/>
            <a:ext cx="924339" cy="3457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7" name="Google Shape;77;p24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rgbClr val="E32D9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24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rgbClr val="E32D9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5"/>
          <p:cNvSpPr/>
          <p:nvPr>
            <p:ph idx="2" type="pic"/>
          </p:nvPr>
        </p:nvSpPr>
        <p:spPr>
          <a:xfrm>
            <a:off x="212598" y="0"/>
            <a:ext cx="5516684" cy="6858000"/>
          </a:xfrm>
          <a:prstGeom prst="rect">
            <a:avLst/>
          </a:prstGeom>
          <a:noFill/>
          <a:ln>
            <a:noFill/>
          </a:ln>
        </p:spPr>
      </p:sp>
      <p:sp>
        <p:nvSpPr>
          <p:cNvPr id="81" name="Google Shape;81;p25" title="right scallop background shape"/>
          <p:cNvSpPr/>
          <p:nvPr/>
        </p:nvSpPr>
        <p:spPr>
          <a:xfrm>
            <a:off x="5542361" y="0"/>
            <a:ext cx="3601638" cy="6858000"/>
          </a:xfrm>
          <a:custGeom>
            <a:rect b="b" l="l" r="r" t="t"/>
            <a:pathLst>
              <a:path extrusionOk="0" h="4320" w="3025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rgbClr val="45455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25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rgbClr val="E32D9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25"/>
          <p:cNvSpPr txBox="1"/>
          <p:nvPr>
            <p:ph type="title"/>
          </p:nvPr>
        </p:nvSpPr>
        <p:spPr>
          <a:xfrm>
            <a:off x="6253417" y="457200"/>
            <a:ext cx="2319092" cy="11966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32D91"/>
              </a:buClr>
              <a:buSzPts val="1800"/>
              <a:buFont typeface="Gill Sans"/>
              <a:buNone/>
              <a:defRPr b="1" sz="1800">
                <a:solidFill>
                  <a:srgbClr val="E32D9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5"/>
          <p:cNvSpPr txBox="1"/>
          <p:nvPr>
            <p:ph idx="1" type="body"/>
          </p:nvPr>
        </p:nvSpPr>
        <p:spPr>
          <a:xfrm>
            <a:off x="6253417" y="1741337"/>
            <a:ext cx="2319092" cy="4164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D8D9DC"/>
                </a:solidFill>
              </a:defRPr>
            </a:lvl1pPr>
            <a:lvl2pPr indent="-34290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5" name="Google Shape;85;p25"/>
          <p:cNvSpPr txBox="1"/>
          <p:nvPr>
            <p:ph idx="10" type="dt"/>
          </p:nvPr>
        </p:nvSpPr>
        <p:spPr>
          <a:xfrm>
            <a:off x="574462" y="6375681"/>
            <a:ext cx="924339" cy="3484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5"/>
          <p:cNvSpPr txBox="1"/>
          <p:nvPr>
            <p:ph idx="11" type="ftr"/>
          </p:nvPr>
        </p:nvSpPr>
        <p:spPr>
          <a:xfrm>
            <a:off x="1577714" y="6375681"/>
            <a:ext cx="2611636" cy="345798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5"/>
          <p:cNvSpPr txBox="1"/>
          <p:nvPr>
            <p:ph idx="12" type="sldNum"/>
          </p:nvPr>
        </p:nvSpPr>
        <p:spPr>
          <a:xfrm>
            <a:off x="4256157" y="6375681"/>
            <a:ext cx="947455" cy="3457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8" name="Google Shape;88;p25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rgbClr val="E32D9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6"/>
          <p:cNvSpPr txBox="1"/>
          <p:nvPr>
            <p:ph type="title"/>
          </p:nvPr>
        </p:nvSpPr>
        <p:spPr>
          <a:xfrm>
            <a:off x="938759" y="382383"/>
            <a:ext cx="7633740" cy="1492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5100"/>
              <a:buFont typeface="Impact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6"/>
          <p:cNvSpPr txBox="1"/>
          <p:nvPr>
            <p:ph idx="1" type="body"/>
          </p:nvPr>
        </p:nvSpPr>
        <p:spPr>
          <a:xfrm rot="5400000">
            <a:off x="2958833" y="265926"/>
            <a:ext cx="3593591" cy="76337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302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Char char="•"/>
              <a:defRPr/>
            </a:lvl3pPr>
            <a:lvl4pPr indent="-31750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–"/>
              <a:defRPr/>
            </a:lvl4pPr>
            <a:lvl5pPr indent="-31750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2" name="Google Shape;92;p26"/>
          <p:cNvSpPr txBox="1"/>
          <p:nvPr>
            <p:ph idx="10" type="dt"/>
          </p:nvPr>
        </p:nvSpPr>
        <p:spPr>
          <a:xfrm>
            <a:off x="938759" y="6375681"/>
            <a:ext cx="1747290" cy="3484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26"/>
          <p:cNvSpPr txBox="1"/>
          <p:nvPr>
            <p:ph idx="11" type="ftr"/>
          </p:nvPr>
        </p:nvSpPr>
        <p:spPr>
          <a:xfrm>
            <a:off x="3028949" y="6375681"/>
            <a:ext cx="3086099" cy="345798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26"/>
          <p:cNvSpPr txBox="1"/>
          <p:nvPr>
            <p:ph idx="12" type="sldNum"/>
          </p:nvPr>
        </p:nvSpPr>
        <p:spPr>
          <a:xfrm>
            <a:off x="6457949" y="6375681"/>
            <a:ext cx="2114549" cy="3457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7"/>
          <p:cNvSpPr txBox="1"/>
          <p:nvPr>
            <p:ph type="title"/>
          </p:nvPr>
        </p:nvSpPr>
        <p:spPr>
          <a:xfrm rot="5400000">
            <a:off x="4982670" y="2296620"/>
            <a:ext cx="5600407" cy="17719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5100"/>
              <a:buFont typeface="Impact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7"/>
          <p:cNvSpPr txBox="1"/>
          <p:nvPr>
            <p:ph idx="1" type="body"/>
          </p:nvPr>
        </p:nvSpPr>
        <p:spPr>
          <a:xfrm rot="5400000">
            <a:off x="1047532" y="277826"/>
            <a:ext cx="5600407" cy="58095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30200" lvl="2" marL="1371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Char char="•"/>
              <a:defRPr/>
            </a:lvl3pPr>
            <a:lvl4pPr indent="-317500" lvl="3" marL="1828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–"/>
              <a:defRPr/>
            </a:lvl4pPr>
            <a:lvl5pPr indent="-317500" lvl="4" marL="2286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8" name="Google Shape;98;p27"/>
          <p:cNvSpPr txBox="1"/>
          <p:nvPr>
            <p:ph idx="10" type="dt"/>
          </p:nvPr>
        </p:nvSpPr>
        <p:spPr>
          <a:xfrm>
            <a:off x="938759" y="6375681"/>
            <a:ext cx="1747290" cy="3484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27"/>
          <p:cNvSpPr txBox="1"/>
          <p:nvPr>
            <p:ph idx="11" type="ftr"/>
          </p:nvPr>
        </p:nvSpPr>
        <p:spPr>
          <a:xfrm>
            <a:off x="3028949" y="6375681"/>
            <a:ext cx="3086099" cy="345798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27"/>
          <p:cNvSpPr txBox="1"/>
          <p:nvPr>
            <p:ph idx="12" type="sldNum"/>
          </p:nvPr>
        </p:nvSpPr>
        <p:spPr>
          <a:xfrm>
            <a:off x="6457949" y="6375681"/>
            <a:ext cx="2114549" cy="3457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8D9DC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6"/>
          <p:cNvSpPr txBox="1"/>
          <p:nvPr>
            <p:ph type="title"/>
          </p:nvPr>
        </p:nvSpPr>
        <p:spPr>
          <a:xfrm>
            <a:off x="938759" y="382383"/>
            <a:ext cx="7633740" cy="1492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5100"/>
              <a:buFont typeface="Impact"/>
              <a:buNone/>
              <a:defRPr b="0" i="0" sz="5100" u="none" cap="none" strike="noStrike">
                <a:solidFill>
                  <a:srgbClr val="454551"/>
                </a:solidFill>
                <a:latin typeface="Impact"/>
                <a:ea typeface="Impact"/>
                <a:cs typeface="Impact"/>
                <a:sym typeface="Impact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6"/>
          <p:cNvSpPr txBox="1"/>
          <p:nvPr>
            <p:ph idx="1" type="body"/>
          </p:nvPr>
        </p:nvSpPr>
        <p:spPr>
          <a:xfrm>
            <a:off x="938759" y="2286000"/>
            <a:ext cx="7633740" cy="35935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rgbClr val="45455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-342900" lvl="1" marL="914400" marR="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rgbClr val="454551"/>
              </a:buClr>
              <a:buSzPts val="1800"/>
              <a:buFont typeface="Gill Sans"/>
              <a:buChar char="–"/>
              <a:defRPr b="0" i="0" sz="18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-330200" lvl="2" marL="1371600" marR="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rgbClr val="45455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-317500" lvl="3" marL="1828800" marR="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rgbClr val="454551"/>
              </a:buClr>
              <a:buSzPts val="1400"/>
              <a:buFont typeface="Gill Sans"/>
              <a:buChar char="–"/>
              <a:defRPr b="0" i="0" sz="14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-317500" lvl="4" marL="2286000" marR="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rgbClr val="45455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6"/>
          <p:cNvSpPr txBox="1"/>
          <p:nvPr>
            <p:ph idx="10" type="dt"/>
          </p:nvPr>
        </p:nvSpPr>
        <p:spPr>
          <a:xfrm>
            <a:off x="938759" y="6375681"/>
            <a:ext cx="1747290" cy="3484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6"/>
          <p:cNvSpPr txBox="1"/>
          <p:nvPr>
            <p:ph idx="11" type="ftr"/>
          </p:nvPr>
        </p:nvSpPr>
        <p:spPr>
          <a:xfrm>
            <a:off x="3028949" y="6375681"/>
            <a:ext cx="3086099" cy="345798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6"/>
          <p:cNvSpPr txBox="1"/>
          <p:nvPr>
            <p:ph idx="12" type="sldNum"/>
          </p:nvPr>
        </p:nvSpPr>
        <p:spPr>
          <a:xfrm>
            <a:off x="6457949" y="6375681"/>
            <a:ext cx="2114549" cy="3457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Gill Sans"/>
              <a:buNone/>
              <a:defRPr b="0" i="0" sz="1000" u="none" cap="none" strike="noStrik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5" name="Google Shape;15;p16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rgbClr val="E32D9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16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rgbClr val="E32D9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6"/>
          <p:cNvSpPr/>
          <p:nvPr/>
        </p:nvSpPr>
        <p:spPr>
          <a:xfrm>
            <a:off x="0" y="0"/>
            <a:ext cx="679088" cy="6858000"/>
          </a:xfrm>
          <a:custGeom>
            <a:rect b="b" l="l" r="r" t="t"/>
            <a:pathLst>
              <a:path extrusionOk="0" h="2160" w="211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rgbClr val="454551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Relationship Id="rId4" Type="http://schemas.openxmlformats.org/officeDocument/2006/relationships/image" Target="../media/image2.png"/><Relationship Id="rId5" Type="http://schemas.openxmlformats.org/officeDocument/2006/relationships/image" Target="../media/image9.png"/><Relationship Id="rId6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665D3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"/>
          <p:cNvSpPr txBox="1"/>
          <p:nvPr>
            <p:ph type="ctrTitle"/>
          </p:nvPr>
        </p:nvSpPr>
        <p:spPr>
          <a:xfrm>
            <a:off x="1765560" y="1328394"/>
            <a:ext cx="5917676" cy="2550874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3200"/>
              <a:buFont typeface="Impact"/>
              <a:buNone/>
            </a:pPr>
            <a:r>
              <a:rPr lang="en-GB" sz="3200"/>
              <a:t>EARLY YEARS &amp; </a:t>
            </a:r>
            <a:r>
              <a:rPr lang="en-GB" sz="3200"/>
              <a:t>KEY STAGE ONE</a:t>
            </a:r>
            <a:br>
              <a:rPr lang="en-GB"/>
            </a:br>
            <a:r>
              <a:rPr lang="en-GB"/>
              <a:t>STAY AND LEARN</a:t>
            </a:r>
            <a:endParaRPr/>
          </a:p>
        </p:txBody>
      </p:sp>
      <p:sp>
        <p:nvSpPr>
          <p:cNvPr id="106" name="Google Shape;106;p1"/>
          <p:cNvSpPr txBox="1"/>
          <p:nvPr>
            <p:ph idx="1" type="subTitle"/>
          </p:nvPr>
        </p:nvSpPr>
        <p:spPr>
          <a:xfrm>
            <a:off x="1407791" y="5459580"/>
            <a:ext cx="6275435" cy="1191490"/>
          </a:xfrm>
          <a:prstGeom prst="rect">
            <a:avLst/>
          </a:prstGeom>
          <a:noFill/>
          <a:ln>
            <a:noFill/>
          </a:ln>
        </p:spPr>
        <p:txBody>
          <a:bodyPr anchorCtr="1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>
              <a:solidFill>
                <a:srgbClr val="F9D5E9"/>
              </a:solidFill>
            </a:endParaRPr>
          </a:p>
          <a:p>
            <a:pPr indent="0" lvl="0" marL="0" rtl="0" algn="ctr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400"/>
              <a:buNone/>
            </a:pPr>
            <a:r>
              <a:rPr lang="en-GB" sz="2400">
                <a:solidFill>
                  <a:srgbClr val="F9D5E9"/>
                </a:solidFill>
              </a:rPr>
              <a:t>NOVEMBER 2023                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>
              <a:solidFill>
                <a:srgbClr val="F9D5E9"/>
              </a:solidFill>
            </a:endParaRPr>
          </a:p>
        </p:txBody>
      </p:sp>
      <p:sp>
        <p:nvSpPr>
          <p:cNvPr id="107" name="Google Shape;107;p1"/>
          <p:cNvSpPr txBox="1"/>
          <p:nvPr/>
        </p:nvSpPr>
        <p:spPr>
          <a:xfrm>
            <a:off x="2618512" y="3879268"/>
            <a:ext cx="4211781" cy="590931"/>
          </a:xfrm>
          <a:prstGeom prst="rect">
            <a:avLst/>
          </a:prstGeom>
          <a:noFill/>
          <a:ln>
            <a:noFill/>
          </a:ln>
        </p:spPr>
        <p:txBody>
          <a:bodyPr anchorCtr="1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81049"/>
              </a:buClr>
              <a:buSzPts val="3600"/>
              <a:buFont typeface="Gill Sans"/>
              <a:buNone/>
            </a:pPr>
            <a:r>
              <a:rPr b="0" i="0" lang="en-GB" sz="3600" u="none" cap="none" strike="noStrike">
                <a:solidFill>
                  <a:srgbClr val="781049"/>
                </a:solidFill>
                <a:latin typeface="Gill Sans"/>
                <a:ea typeface="Gill Sans"/>
                <a:cs typeface="Gill Sans"/>
                <a:sym typeface="Gill Sans"/>
              </a:rPr>
              <a:t>Reading</a:t>
            </a:r>
            <a:endParaRPr b="0" i="0" sz="3600" u="none" cap="none" strike="noStrike">
              <a:solidFill>
                <a:srgbClr val="781049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"/>
          <p:cNvSpPr txBox="1"/>
          <p:nvPr>
            <p:ph type="title"/>
          </p:nvPr>
        </p:nvSpPr>
        <p:spPr>
          <a:xfrm>
            <a:off x="717374" y="350553"/>
            <a:ext cx="7239003" cy="7326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4100"/>
              <a:buFont typeface="Impact"/>
              <a:buNone/>
            </a:pPr>
            <a:r>
              <a:rPr lang="en-GB" sz="4100"/>
              <a:t>READING IN THE EYFS AND KS1</a:t>
            </a:r>
            <a:endParaRPr/>
          </a:p>
        </p:txBody>
      </p:sp>
      <p:sp>
        <p:nvSpPr>
          <p:cNvPr id="113" name="Google Shape;113;p2"/>
          <p:cNvSpPr txBox="1"/>
          <p:nvPr>
            <p:ph idx="1" type="body"/>
          </p:nvPr>
        </p:nvSpPr>
        <p:spPr>
          <a:xfrm>
            <a:off x="717374" y="1083253"/>
            <a:ext cx="8191094" cy="39342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sz="2400">
                <a:latin typeface="Quintessential"/>
                <a:ea typeface="Quintessential"/>
                <a:cs typeface="Quintessential"/>
                <a:sym typeface="Quintessential"/>
              </a:rPr>
              <a:t>Nurturing a love of reading from a young age builds the foundations for every child’s development, giving them a head start in their learning journey.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>
              <a:latin typeface="Quintessential"/>
              <a:ea typeface="Quintessential"/>
              <a:cs typeface="Quintessential"/>
              <a:sym typeface="Quintessential"/>
            </a:endParaRPr>
          </a:p>
          <a:p>
            <a:pPr indent="0" lvl="0" marL="0" rtl="0" algn="ctr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800"/>
              <a:buNone/>
            </a:pPr>
            <a:r>
              <a:rPr b="1" lang="en-GB" sz="2800">
                <a:solidFill>
                  <a:srgbClr val="CC00CC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‘</a:t>
            </a:r>
            <a:r>
              <a:rPr b="1" lang="en-GB" sz="3300">
                <a:solidFill>
                  <a:srgbClr val="CC00CC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A love of reading is the biggest indicator of future academic success’    ( OECD)</a:t>
            </a:r>
            <a:endParaRPr sz="2500"/>
          </a:p>
        </p:txBody>
      </p:sp>
      <p:sp>
        <p:nvSpPr>
          <p:cNvPr id="114" name="Google Shape;114;p2"/>
          <p:cNvSpPr txBox="1"/>
          <p:nvPr/>
        </p:nvSpPr>
        <p:spPr>
          <a:xfrm>
            <a:off x="444764" y="4839855"/>
            <a:ext cx="8354287" cy="19389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AIMS OF STAY and LEARN for READING in EYFS and KS1</a:t>
            </a:r>
            <a:endParaRPr b="1" i="0" sz="2400" u="none" cap="none" strike="noStrike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t/>
            </a:r>
            <a:endParaRPr b="1" i="0" sz="2400" u="none" cap="none" strike="noStrike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To gain an understanding of how we develop reading in school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 To promote the importance of reading regularly at home.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 txBox="1"/>
          <p:nvPr>
            <p:ph idx="4294967295" type="title"/>
          </p:nvPr>
        </p:nvSpPr>
        <p:spPr>
          <a:xfrm>
            <a:off x="727341" y="382584"/>
            <a:ext cx="8416658" cy="9302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2900"/>
              <a:buFont typeface="Impact"/>
              <a:buNone/>
            </a:pPr>
            <a:r>
              <a:rPr lang="en-GB" sz="2900"/>
              <a:t>DEVELOPING A LOVE OF READING AT APPLECROFT - </a:t>
            </a:r>
            <a:endParaRPr/>
          </a:p>
        </p:txBody>
      </p:sp>
      <p:sp>
        <p:nvSpPr>
          <p:cNvPr id="121" name="Google Shape;121;p3"/>
          <p:cNvSpPr/>
          <p:nvPr/>
        </p:nvSpPr>
        <p:spPr>
          <a:xfrm>
            <a:off x="911766" y="1000298"/>
            <a:ext cx="1982711" cy="1928149"/>
          </a:xfrm>
          <a:custGeom>
            <a:rect b="b" l="l" r="r" t="t"/>
            <a:pathLst>
              <a:path extrusionOk="0" h="120000" w="120000">
                <a:moveTo>
                  <a:pt x="60000" y="30000"/>
                </a:moveTo>
                <a:cubicBezTo>
                  <a:pt x="85000" y="-40000"/>
                  <a:pt x="182500" y="30000"/>
                  <a:pt x="60000" y="120000"/>
                </a:cubicBezTo>
                <a:cubicBezTo>
                  <a:pt x="-62500" y="30000"/>
                  <a:pt x="35000" y="-40000"/>
                  <a:pt x="60000" y="30000"/>
                </a:cubicBezTo>
                <a:close/>
              </a:path>
            </a:pathLst>
          </a:custGeom>
          <a:solidFill>
            <a:srgbClr val="FF66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Reading to children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3"/>
          <p:cNvSpPr/>
          <p:nvPr/>
        </p:nvSpPr>
        <p:spPr>
          <a:xfrm>
            <a:off x="3078903" y="958931"/>
            <a:ext cx="1982711" cy="1774475"/>
          </a:xfrm>
          <a:custGeom>
            <a:rect b="b" l="l" r="r" t="t"/>
            <a:pathLst>
              <a:path extrusionOk="0" h="120000" w="120000">
                <a:moveTo>
                  <a:pt x="60000" y="30000"/>
                </a:moveTo>
                <a:cubicBezTo>
                  <a:pt x="85000" y="-40000"/>
                  <a:pt x="182500" y="30000"/>
                  <a:pt x="60000" y="120000"/>
                </a:cubicBezTo>
                <a:cubicBezTo>
                  <a:pt x="-62500" y="30000"/>
                  <a:pt x="35000" y="-40000"/>
                  <a:pt x="60000" y="30000"/>
                </a:cubicBezTo>
                <a:close/>
              </a:path>
            </a:pathLst>
          </a:custGeom>
          <a:solidFill>
            <a:srgbClr val="FF66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Class libraries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3"/>
          <p:cNvSpPr/>
          <p:nvPr/>
        </p:nvSpPr>
        <p:spPr>
          <a:xfrm>
            <a:off x="3434779" y="3188549"/>
            <a:ext cx="1927893" cy="1894975"/>
          </a:xfrm>
          <a:custGeom>
            <a:rect b="b" l="l" r="r" t="t"/>
            <a:pathLst>
              <a:path extrusionOk="0" h="120000" w="120000">
                <a:moveTo>
                  <a:pt x="60000" y="30000"/>
                </a:moveTo>
                <a:cubicBezTo>
                  <a:pt x="85000" y="-40000"/>
                  <a:pt x="182500" y="30000"/>
                  <a:pt x="60000" y="120000"/>
                </a:cubicBezTo>
                <a:cubicBezTo>
                  <a:pt x="-62500" y="30000"/>
                  <a:pt x="35000" y="-40000"/>
                  <a:pt x="60000" y="30000"/>
                </a:cubicBezTo>
                <a:close/>
              </a:path>
            </a:pathLst>
          </a:custGeom>
          <a:solidFill>
            <a:srgbClr val="FF66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Calibri"/>
              <a:buNone/>
            </a:pPr>
            <a:r>
              <a:rPr b="1" i="0" lang="en-GB" sz="20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Discussing books together</a:t>
            </a:r>
            <a:endParaRPr b="1" i="0" sz="2000" u="none" cap="none" strike="noStrike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3"/>
          <p:cNvSpPr/>
          <p:nvPr/>
        </p:nvSpPr>
        <p:spPr>
          <a:xfrm>
            <a:off x="865077" y="5083524"/>
            <a:ext cx="2226874" cy="1774475"/>
          </a:xfrm>
          <a:custGeom>
            <a:rect b="b" l="l" r="r" t="t"/>
            <a:pathLst>
              <a:path extrusionOk="0" h="120000" w="120000">
                <a:moveTo>
                  <a:pt x="60000" y="30000"/>
                </a:moveTo>
                <a:cubicBezTo>
                  <a:pt x="85000" y="-40000"/>
                  <a:pt x="182500" y="30000"/>
                  <a:pt x="60000" y="120000"/>
                </a:cubicBezTo>
                <a:cubicBezTo>
                  <a:pt x="-62500" y="30000"/>
                  <a:pt x="35000" y="-40000"/>
                  <a:pt x="60000" y="30000"/>
                </a:cubicBezTo>
                <a:close/>
              </a:path>
            </a:pathLst>
          </a:custGeom>
          <a:solidFill>
            <a:srgbClr val="FF66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1800"/>
              <a:buFont typeface="Calibri"/>
              <a:buNone/>
            </a:pPr>
            <a:r>
              <a:rPr b="1" i="0" lang="en-GB" sz="18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Reading Events e.g.World Book Day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3"/>
          <p:cNvSpPr/>
          <p:nvPr/>
        </p:nvSpPr>
        <p:spPr>
          <a:xfrm>
            <a:off x="4467429" y="4976658"/>
            <a:ext cx="2338669" cy="1922992"/>
          </a:xfrm>
          <a:custGeom>
            <a:rect b="b" l="l" r="r" t="t"/>
            <a:pathLst>
              <a:path extrusionOk="0" h="120000" w="120000">
                <a:moveTo>
                  <a:pt x="60000" y="30000"/>
                </a:moveTo>
                <a:cubicBezTo>
                  <a:pt x="85000" y="-40000"/>
                  <a:pt x="182500" y="30000"/>
                  <a:pt x="60000" y="120000"/>
                </a:cubicBezTo>
                <a:cubicBezTo>
                  <a:pt x="-62500" y="30000"/>
                  <a:pt x="35000" y="-40000"/>
                  <a:pt x="60000" y="30000"/>
                </a:cubicBezTo>
                <a:close/>
              </a:path>
            </a:pathLst>
          </a:custGeom>
          <a:solidFill>
            <a:srgbClr val="FFCC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1800"/>
              <a:buFont typeface="Calibri"/>
              <a:buNone/>
            </a:pPr>
            <a:r>
              <a:rPr b="1" i="0" lang="en-GB" sz="18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Campus West Library Links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3"/>
          <p:cNvSpPr/>
          <p:nvPr/>
        </p:nvSpPr>
        <p:spPr>
          <a:xfrm>
            <a:off x="563215" y="2654603"/>
            <a:ext cx="2830589" cy="2493897"/>
          </a:xfrm>
          <a:custGeom>
            <a:rect b="b" l="l" r="r" t="t"/>
            <a:pathLst>
              <a:path extrusionOk="0" h="120000" w="120000">
                <a:moveTo>
                  <a:pt x="60000" y="30000"/>
                </a:moveTo>
                <a:cubicBezTo>
                  <a:pt x="85000" y="-40000"/>
                  <a:pt x="182500" y="30000"/>
                  <a:pt x="60000" y="120000"/>
                </a:cubicBezTo>
                <a:cubicBezTo>
                  <a:pt x="-62500" y="30000"/>
                  <a:pt x="35000" y="-40000"/>
                  <a:pt x="60000" y="30000"/>
                </a:cubicBezTo>
                <a:close/>
              </a:path>
            </a:pathLst>
          </a:custGeom>
          <a:solidFill>
            <a:srgbClr val="FFCC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Calibri"/>
              <a:buNone/>
            </a:pPr>
            <a:r>
              <a:rPr b="1" i="0" lang="en-GB" sz="20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Engaging and diverse texts as spine of reading curriculum</a:t>
            </a:r>
            <a:endParaRPr b="1" i="0" sz="2000" u="none" cap="none" strike="noStrike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3"/>
          <p:cNvSpPr/>
          <p:nvPr/>
        </p:nvSpPr>
        <p:spPr>
          <a:xfrm>
            <a:off x="6849322" y="4860749"/>
            <a:ext cx="1982711" cy="1774475"/>
          </a:xfrm>
          <a:custGeom>
            <a:rect b="b" l="l" r="r" t="t"/>
            <a:pathLst>
              <a:path extrusionOk="0" h="120000" w="120000">
                <a:moveTo>
                  <a:pt x="60000" y="30000"/>
                </a:moveTo>
                <a:cubicBezTo>
                  <a:pt x="85000" y="-40000"/>
                  <a:pt x="182500" y="30000"/>
                  <a:pt x="60000" y="120000"/>
                </a:cubicBezTo>
                <a:cubicBezTo>
                  <a:pt x="-62500" y="30000"/>
                  <a:pt x="35000" y="-40000"/>
                  <a:pt x="60000" y="30000"/>
                </a:cubicBezTo>
                <a:close/>
              </a:path>
            </a:pathLst>
          </a:custGeom>
          <a:solidFill>
            <a:srgbClr val="FF66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Birthday Books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3"/>
          <p:cNvSpPr/>
          <p:nvPr/>
        </p:nvSpPr>
        <p:spPr>
          <a:xfrm>
            <a:off x="6446263" y="1031726"/>
            <a:ext cx="2297311" cy="1774475"/>
          </a:xfrm>
          <a:custGeom>
            <a:rect b="b" l="l" r="r" t="t"/>
            <a:pathLst>
              <a:path extrusionOk="0" h="120000" w="120000">
                <a:moveTo>
                  <a:pt x="60000" y="30000"/>
                </a:moveTo>
                <a:cubicBezTo>
                  <a:pt x="85000" y="-40000"/>
                  <a:pt x="182500" y="30000"/>
                  <a:pt x="60000" y="120000"/>
                </a:cubicBezTo>
                <a:cubicBezTo>
                  <a:pt x="-62500" y="30000"/>
                  <a:pt x="35000" y="-40000"/>
                  <a:pt x="60000" y="30000"/>
                </a:cubicBezTo>
                <a:close/>
              </a:path>
            </a:pathLst>
          </a:custGeom>
          <a:solidFill>
            <a:srgbClr val="FFCC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Secret storyteller</a:t>
            </a:r>
            <a:endParaRPr b="1" i="0" sz="2400" u="none" cap="none" strike="noStrike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3"/>
          <p:cNvSpPr/>
          <p:nvPr/>
        </p:nvSpPr>
        <p:spPr>
          <a:xfrm>
            <a:off x="6980346" y="3049277"/>
            <a:ext cx="1763237" cy="1704551"/>
          </a:xfrm>
          <a:custGeom>
            <a:rect b="b" l="l" r="r" t="t"/>
            <a:pathLst>
              <a:path extrusionOk="0" h="120000" w="120000">
                <a:moveTo>
                  <a:pt x="60000" y="30000"/>
                </a:moveTo>
                <a:cubicBezTo>
                  <a:pt x="85000" y="-40000"/>
                  <a:pt x="182500" y="30000"/>
                  <a:pt x="60000" y="120000"/>
                </a:cubicBezTo>
                <a:cubicBezTo>
                  <a:pt x="-62500" y="30000"/>
                  <a:pt x="35000" y="-40000"/>
                  <a:pt x="60000" y="30000"/>
                </a:cubicBezTo>
                <a:close/>
              </a:path>
            </a:pathLst>
          </a:custGeom>
          <a:solidFill>
            <a:srgbClr val="FFCC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Calibri"/>
              <a:buNone/>
            </a:pPr>
            <a:r>
              <a:rPr b="1" i="0" lang="en-GB" sz="20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EY KS1 Library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3"/>
          <p:cNvSpPr/>
          <p:nvPr/>
        </p:nvSpPr>
        <p:spPr>
          <a:xfrm>
            <a:off x="5011716" y="2066873"/>
            <a:ext cx="1811097" cy="1723141"/>
          </a:xfrm>
          <a:custGeom>
            <a:rect b="b" l="l" r="r" t="t"/>
            <a:pathLst>
              <a:path extrusionOk="0" h="120000" w="120000">
                <a:moveTo>
                  <a:pt x="60000" y="30000"/>
                </a:moveTo>
                <a:cubicBezTo>
                  <a:pt x="85000" y="-40000"/>
                  <a:pt x="182500" y="30000"/>
                  <a:pt x="60000" y="120000"/>
                </a:cubicBezTo>
                <a:cubicBezTo>
                  <a:pt x="-62500" y="30000"/>
                  <a:pt x="35000" y="-40000"/>
                  <a:pt x="60000" y="30000"/>
                </a:cubicBezTo>
                <a:close/>
              </a:path>
            </a:pathLst>
          </a:custGeom>
          <a:solidFill>
            <a:srgbClr val="FF66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Phonics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and fluency </a:t>
            </a:r>
            <a:endParaRPr b="1" i="0" sz="2400" u="none" cap="none" strike="noStrike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5" name="Google Shape;135;p4"/>
          <p:cNvCxnSpPr/>
          <p:nvPr/>
        </p:nvCxnSpPr>
        <p:spPr>
          <a:xfrm rot="10800000">
            <a:off x="2855844" y="4389430"/>
            <a:ext cx="1860859" cy="1536229"/>
          </a:xfrm>
          <a:prstGeom prst="straightConnector1">
            <a:avLst/>
          </a:prstGeom>
          <a:noFill/>
          <a:ln cap="flat" cmpd="sng" w="34900">
            <a:solidFill>
              <a:srgbClr val="5B9BD5"/>
            </a:solidFill>
            <a:prstDash val="solid"/>
            <a:miter lim="8000"/>
            <a:headEnd len="sm" w="sm" type="none"/>
            <a:tailEnd len="sm" w="sm" type="none"/>
          </a:ln>
        </p:spPr>
      </p:cxnSp>
      <p:cxnSp>
        <p:nvCxnSpPr>
          <p:cNvPr id="136" name="Google Shape;136;p4"/>
          <p:cNvCxnSpPr/>
          <p:nvPr/>
        </p:nvCxnSpPr>
        <p:spPr>
          <a:xfrm flipH="1" rot="10800000">
            <a:off x="5056394" y="4087651"/>
            <a:ext cx="1391113" cy="1604132"/>
          </a:xfrm>
          <a:prstGeom prst="straightConnector1">
            <a:avLst/>
          </a:prstGeom>
          <a:noFill/>
          <a:ln cap="flat" cmpd="sng" w="34900">
            <a:solidFill>
              <a:srgbClr val="5B9BD5"/>
            </a:solidFill>
            <a:prstDash val="solid"/>
            <a:miter lim="8000"/>
            <a:headEnd len="sm" w="sm" type="none"/>
            <a:tailEnd len="sm" w="sm" type="none"/>
          </a:ln>
        </p:spPr>
      </p:cxnSp>
      <p:cxnSp>
        <p:nvCxnSpPr>
          <p:cNvPr id="137" name="Google Shape;137;p4"/>
          <p:cNvCxnSpPr/>
          <p:nvPr/>
        </p:nvCxnSpPr>
        <p:spPr>
          <a:xfrm>
            <a:off x="4947224" y="2668932"/>
            <a:ext cx="1415436" cy="1203533"/>
          </a:xfrm>
          <a:prstGeom prst="straightConnector1">
            <a:avLst/>
          </a:prstGeom>
          <a:noFill/>
          <a:ln cap="flat" cmpd="sng" w="34900">
            <a:solidFill>
              <a:srgbClr val="5B9BD5"/>
            </a:solidFill>
            <a:prstDash val="solid"/>
            <a:miter lim="8000"/>
            <a:headEnd len="sm" w="sm" type="none"/>
            <a:tailEnd len="sm" w="sm" type="none"/>
          </a:ln>
        </p:spPr>
      </p:cxnSp>
      <p:cxnSp>
        <p:nvCxnSpPr>
          <p:cNvPr id="138" name="Google Shape;138;p4"/>
          <p:cNvCxnSpPr/>
          <p:nvPr/>
        </p:nvCxnSpPr>
        <p:spPr>
          <a:xfrm flipH="1" rot="10800000">
            <a:off x="2873584" y="2668932"/>
            <a:ext cx="1317897" cy="1394414"/>
          </a:xfrm>
          <a:prstGeom prst="straightConnector1">
            <a:avLst/>
          </a:prstGeom>
          <a:noFill/>
          <a:ln cap="flat" cmpd="sng" w="34900">
            <a:solidFill>
              <a:srgbClr val="5B9BD5"/>
            </a:solidFill>
            <a:prstDash val="solid"/>
            <a:miter lim="8000"/>
            <a:headEnd len="sm" w="sm" type="none"/>
            <a:tailEnd len="sm" w="sm" type="none"/>
          </a:ln>
        </p:spPr>
      </p:cxnSp>
      <p:sp>
        <p:nvSpPr>
          <p:cNvPr id="139" name="Google Shape;139;p4"/>
          <p:cNvSpPr/>
          <p:nvPr/>
        </p:nvSpPr>
        <p:spPr>
          <a:xfrm>
            <a:off x="3114473" y="340239"/>
            <a:ext cx="3054114" cy="2859895"/>
          </a:xfrm>
          <a:custGeom>
            <a:rect b="b" l="l" r="r" t="t"/>
            <a:pathLst>
              <a:path extrusionOk="0" h="120000" w="120000">
                <a:moveTo>
                  <a:pt x="60000" y="30000"/>
                </a:moveTo>
                <a:cubicBezTo>
                  <a:pt x="85000" y="-40000"/>
                  <a:pt x="182500" y="30000"/>
                  <a:pt x="60000" y="120000"/>
                </a:cubicBezTo>
                <a:cubicBezTo>
                  <a:pt x="-62500" y="30000"/>
                  <a:pt x="35000" y="-40000"/>
                  <a:pt x="60000" y="30000"/>
                </a:cubicBezTo>
                <a:close/>
              </a:path>
            </a:pathLst>
          </a:custGeom>
          <a:solidFill>
            <a:srgbClr val="FFCC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Develop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 love of Reading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4"/>
          <p:cNvSpPr/>
          <p:nvPr/>
        </p:nvSpPr>
        <p:spPr>
          <a:xfrm>
            <a:off x="617558" y="3120801"/>
            <a:ext cx="3168716" cy="1674888"/>
          </a:xfrm>
          <a:custGeom>
            <a:rect b="b" l="l" r="r" t="t"/>
            <a:pathLst>
              <a:path extrusionOk="0" h="120000" w="120000">
                <a:moveTo>
                  <a:pt x="0" y="60000"/>
                </a:moveTo>
                <a:lnTo>
                  <a:pt x="0" y="60000"/>
                </a:lnTo>
                <a:cubicBezTo>
                  <a:pt x="0" y="26863"/>
                  <a:pt x="26863" y="0"/>
                  <a:pt x="60000" y="0"/>
                </a:cubicBezTo>
                <a:cubicBezTo>
                  <a:pt x="93137" y="0"/>
                  <a:pt x="120000" y="26863"/>
                  <a:pt x="120000" y="60000"/>
                </a:cubicBezTo>
                <a:cubicBezTo>
                  <a:pt x="120000" y="93137"/>
                  <a:pt x="93137" y="120000"/>
                  <a:pt x="60000" y="120000"/>
                </a:cubicBezTo>
                <a:cubicBezTo>
                  <a:pt x="26863" y="120000"/>
                  <a:pt x="0" y="93137"/>
                  <a:pt x="0" y="60000"/>
                </a:cubicBezTo>
                <a:close/>
              </a:path>
            </a:pathLst>
          </a:custGeom>
          <a:solidFill>
            <a:srgbClr val="E2F0D9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Language  Comprehension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(vocabulary)</a:t>
            </a:r>
            <a:endParaRPr b="1" i="0" sz="2400" u="none" cap="none" strike="noStrike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4"/>
          <p:cNvSpPr/>
          <p:nvPr/>
        </p:nvSpPr>
        <p:spPr>
          <a:xfrm>
            <a:off x="5439454" y="3120801"/>
            <a:ext cx="3431011" cy="1674888"/>
          </a:xfrm>
          <a:custGeom>
            <a:rect b="b" l="l" r="r" t="t"/>
            <a:pathLst>
              <a:path extrusionOk="0" h="120000" w="120000">
                <a:moveTo>
                  <a:pt x="0" y="60000"/>
                </a:moveTo>
                <a:lnTo>
                  <a:pt x="0" y="60000"/>
                </a:lnTo>
                <a:cubicBezTo>
                  <a:pt x="0" y="26863"/>
                  <a:pt x="26863" y="0"/>
                  <a:pt x="60000" y="0"/>
                </a:cubicBezTo>
                <a:cubicBezTo>
                  <a:pt x="93137" y="0"/>
                  <a:pt x="120000" y="26863"/>
                  <a:pt x="120000" y="60000"/>
                </a:cubicBezTo>
                <a:cubicBezTo>
                  <a:pt x="120000" y="93137"/>
                  <a:pt x="93137" y="120000"/>
                  <a:pt x="60000" y="120000"/>
                </a:cubicBezTo>
                <a:cubicBezTo>
                  <a:pt x="26863" y="120000"/>
                  <a:pt x="0" y="93137"/>
                  <a:pt x="0" y="60000"/>
                </a:cubicBezTo>
                <a:close/>
              </a:path>
            </a:pathLst>
          </a:custGeom>
          <a:solidFill>
            <a:srgbClr val="FFF2CC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Word  Reading </a:t>
            </a:r>
            <a:r>
              <a:rPr b="1" i="0" lang="en-GB" sz="22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(phonics decoding)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4"/>
          <p:cNvSpPr/>
          <p:nvPr/>
        </p:nvSpPr>
        <p:spPr>
          <a:xfrm>
            <a:off x="4083618" y="3572633"/>
            <a:ext cx="1185620" cy="1139461"/>
          </a:xfrm>
          <a:custGeom>
            <a:rect b="b" l="l" r="r" t="t"/>
            <a:pathLst>
              <a:path extrusionOk="0" h="120000" w="120000">
                <a:moveTo>
                  <a:pt x="0" y="30000"/>
                </a:moveTo>
                <a:lnTo>
                  <a:pt x="28832" y="30000"/>
                </a:lnTo>
                <a:lnTo>
                  <a:pt x="28832" y="0"/>
                </a:lnTo>
                <a:lnTo>
                  <a:pt x="91168" y="0"/>
                </a:lnTo>
                <a:lnTo>
                  <a:pt x="91168" y="30000"/>
                </a:lnTo>
                <a:lnTo>
                  <a:pt x="120000" y="30000"/>
                </a:lnTo>
                <a:lnTo>
                  <a:pt x="120000" y="90000"/>
                </a:lnTo>
                <a:lnTo>
                  <a:pt x="91168" y="90000"/>
                </a:lnTo>
                <a:lnTo>
                  <a:pt x="91168" y="120000"/>
                </a:lnTo>
                <a:lnTo>
                  <a:pt x="28832" y="120000"/>
                </a:lnTo>
                <a:lnTo>
                  <a:pt x="28832" y="90000"/>
                </a:lnTo>
                <a:lnTo>
                  <a:pt x="0" y="90000"/>
                </a:lnTo>
                <a:close/>
              </a:path>
            </a:pathLst>
          </a:custGeom>
          <a:solidFill>
            <a:srgbClr val="FBE5D6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/>
          <p:nvPr/>
        </p:nvSpPr>
        <p:spPr>
          <a:xfrm>
            <a:off x="2475638" y="5287325"/>
            <a:ext cx="4401600" cy="1139400"/>
          </a:xfrm>
          <a:prstGeom prst="rect">
            <a:avLst/>
          </a:prstGeom>
          <a:solidFill>
            <a:srgbClr val="CCFF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800"/>
              <a:buFont typeface="Calibri"/>
              <a:buNone/>
            </a:pPr>
            <a:r>
              <a:rPr b="1" i="0" lang="en-GB" sz="28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Fluency - Reading Comprehension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8"/>
          <p:cNvSpPr txBox="1"/>
          <p:nvPr>
            <p:ph type="title"/>
          </p:nvPr>
        </p:nvSpPr>
        <p:spPr>
          <a:xfrm>
            <a:off x="938759" y="382383"/>
            <a:ext cx="7633740" cy="1492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4400"/>
              <a:buFont typeface="Impact"/>
              <a:buNone/>
            </a:pPr>
            <a:r>
              <a:rPr lang="en-GB" sz="4400"/>
              <a:t>READING IN SCHOOL - PHONICS</a:t>
            </a:r>
            <a:endParaRPr/>
          </a:p>
        </p:txBody>
      </p:sp>
      <p:pic>
        <p:nvPicPr>
          <p:cNvPr id="149" name="Google Shape;14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21080" y="1345749"/>
            <a:ext cx="3408416" cy="3038834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8"/>
          <p:cNvSpPr txBox="1"/>
          <p:nvPr/>
        </p:nvSpPr>
        <p:spPr>
          <a:xfrm>
            <a:off x="1128250" y="4660486"/>
            <a:ext cx="7197214" cy="1200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Applecroft has chosen Little Wandle Letters and Sounds as our systematic, synthetic phonics (SSP) programme to teach early reading and spelling.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5"/>
          <p:cNvSpPr txBox="1"/>
          <p:nvPr>
            <p:ph type="title"/>
          </p:nvPr>
        </p:nvSpPr>
        <p:spPr>
          <a:xfrm>
            <a:off x="938759" y="382383"/>
            <a:ext cx="7633740" cy="1492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5100"/>
              <a:buFont typeface="Impact"/>
              <a:buNone/>
            </a:pPr>
            <a:r>
              <a:rPr lang="en-GB"/>
              <a:t>READING IN SCHOOL - EYFS</a:t>
            </a:r>
            <a:endParaRPr/>
          </a:p>
        </p:txBody>
      </p:sp>
      <p:sp>
        <p:nvSpPr>
          <p:cNvPr id="156" name="Google Shape;156;p5"/>
          <p:cNvSpPr txBox="1"/>
          <p:nvPr>
            <p:ph idx="1" type="body"/>
          </p:nvPr>
        </p:nvSpPr>
        <p:spPr>
          <a:xfrm>
            <a:off x="938759" y="2286000"/>
            <a:ext cx="7633740" cy="35935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4400"/>
              <a:buChar char="•"/>
            </a:pPr>
            <a:r>
              <a:rPr lang="en-GB" sz="4400"/>
              <a:t>Little Wandle Foundations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4400"/>
              <a:buChar char="•"/>
            </a:pPr>
            <a:r>
              <a:rPr lang="en-GB" sz="4400"/>
              <a:t>Structured Story Time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"/>
          <p:cNvSpPr txBox="1"/>
          <p:nvPr>
            <p:ph type="title"/>
          </p:nvPr>
        </p:nvSpPr>
        <p:spPr>
          <a:xfrm>
            <a:off x="623525" y="335500"/>
            <a:ext cx="8196900" cy="68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2800"/>
              <a:buFont typeface="Impact"/>
              <a:buNone/>
            </a:pPr>
            <a:r>
              <a:rPr lang="en-GB" sz="2600"/>
              <a:t>STRUCTURED STORYTIME- CORE LITERATURE SPINE (25 TEXTS)</a:t>
            </a:r>
            <a:endParaRPr sz="2600"/>
          </a:p>
        </p:txBody>
      </p:sp>
      <p:sp>
        <p:nvSpPr>
          <p:cNvPr id="162" name="Google Shape;162;p6"/>
          <p:cNvSpPr txBox="1"/>
          <p:nvPr>
            <p:ph idx="2" type="body"/>
          </p:nvPr>
        </p:nvSpPr>
        <p:spPr>
          <a:xfrm>
            <a:off x="707034" y="1123039"/>
            <a:ext cx="4962768" cy="40600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GB" sz="2800"/>
              <a:t>Revisiting Authors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800"/>
              <a:buChar char="•"/>
            </a:pPr>
            <a:r>
              <a:rPr lang="en-GB" sz="2800"/>
              <a:t>Heritage texts/traditional tales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800"/>
              <a:buChar char="•"/>
            </a:pPr>
            <a:r>
              <a:rPr lang="en-GB" sz="2800"/>
              <a:t>Diversity of representation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800"/>
              <a:buChar char="•"/>
            </a:pPr>
            <a:r>
              <a:rPr lang="en-GB" sz="2800"/>
              <a:t>Strong female role model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800"/>
              <a:buChar char="•"/>
            </a:pPr>
            <a:r>
              <a:rPr lang="en-GB" sz="2800"/>
              <a:t>Social Ethical and moral issues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800"/>
              <a:buChar char="•"/>
            </a:pPr>
            <a:r>
              <a:rPr lang="en-GB" sz="2800"/>
              <a:t>Curriculum Links</a:t>
            </a:r>
            <a:endParaRPr/>
          </a:p>
          <a:p>
            <a:pPr indent="-101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101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101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-101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</p:txBody>
      </p:sp>
      <p:pic>
        <p:nvPicPr>
          <p:cNvPr id="163" name="Google Shape;163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80678" y="1123039"/>
            <a:ext cx="2057415" cy="19145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81825" y="3389940"/>
            <a:ext cx="2038479" cy="1944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87224" y="4326609"/>
            <a:ext cx="1984678" cy="2322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453133" y="4638675"/>
            <a:ext cx="2475548" cy="20106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"/>
          <p:cNvSpPr txBox="1"/>
          <p:nvPr>
            <p:ph type="title"/>
          </p:nvPr>
        </p:nvSpPr>
        <p:spPr>
          <a:xfrm>
            <a:off x="938750" y="382380"/>
            <a:ext cx="7633800" cy="5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2800"/>
              <a:buFont typeface="Impact"/>
              <a:buNone/>
            </a:pPr>
            <a:r>
              <a:rPr lang="en-GB" sz="2800"/>
              <a:t>STRUCTURED STORYTIME – 25 TEXTS</a:t>
            </a:r>
            <a:endParaRPr sz="2800"/>
          </a:p>
        </p:txBody>
      </p:sp>
      <p:sp>
        <p:nvSpPr>
          <p:cNvPr id="172" name="Google Shape;172;p7"/>
          <p:cNvSpPr txBox="1"/>
          <p:nvPr>
            <p:ph idx="1" type="body"/>
          </p:nvPr>
        </p:nvSpPr>
        <p:spPr>
          <a:xfrm>
            <a:off x="696475" y="1128450"/>
            <a:ext cx="5604000" cy="561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GB"/>
              <a:t>Importance of all pupils having access to </a:t>
            </a:r>
            <a:r>
              <a:rPr b="1" lang="en-GB"/>
              <a:t>rich language</a:t>
            </a:r>
            <a:r>
              <a:rPr lang="en-GB"/>
              <a:t> from the earliest possible stage. 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</a:pPr>
            <a:r>
              <a:rPr lang="en-GB"/>
              <a:t>CUSP EYFS Core Literature Spine sets out twenty-five core texts with key themes, ideas to </a:t>
            </a:r>
            <a:r>
              <a:rPr b="1" lang="en-GB"/>
              <a:t>lay strong foundations in the EYFS </a:t>
            </a:r>
            <a:r>
              <a:rPr lang="en-GB"/>
              <a:t>and beyond. 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</a:pPr>
            <a:r>
              <a:rPr lang="en-GB"/>
              <a:t>This leaves space in the academic year for us to select key texts based on the cohorts we are teaching. 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</a:pPr>
            <a:r>
              <a:rPr lang="en-GB"/>
              <a:t>Each core text has a </a:t>
            </a:r>
            <a:r>
              <a:rPr b="1" lang="en-GB"/>
              <a:t>Structured Story Time </a:t>
            </a:r>
            <a:r>
              <a:rPr lang="en-GB"/>
              <a:t>plan, including </a:t>
            </a:r>
            <a:r>
              <a:rPr b="1" lang="en-GB"/>
              <a:t>vocabulary instruction, fluency and oracy opportunities and ‘thinking hard’ questions. </a:t>
            </a:r>
            <a:endParaRPr/>
          </a:p>
          <a:p>
            <a:pPr indent="-101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</p:txBody>
      </p:sp>
      <p:pic>
        <p:nvPicPr>
          <p:cNvPr id="173" name="Google Shape;17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59731" y="867028"/>
            <a:ext cx="2013504" cy="2349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00485" y="3996331"/>
            <a:ext cx="2151314" cy="22486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9"/>
          <p:cNvSpPr txBox="1"/>
          <p:nvPr>
            <p:ph type="title"/>
          </p:nvPr>
        </p:nvSpPr>
        <p:spPr>
          <a:xfrm>
            <a:off x="942106" y="320040"/>
            <a:ext cx="7550731" cy="8046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3600"/>
              <a:buFont typeface="Impact"/>
              <a:buNone/>
            </a:pPr>
            <a:r>
              <a:rPr lang="en-GB" sz="3600"/>
              <a:t>READING IN SCHOOL - KS1</a:t>
            </a:r>
            <a:endParaRPr sz="3600">
              <a:solidFill>
                <a:srgbClr val="7030A0"/>
              </a:solidFill>
            </a:endParaRPr>
          </a:p>
        </p:txBody>
      </p:sp>
      <p:sp>
        <p:nvSpPr>
          <p:cNvPr id="180" name="Google Shape;180;p9"/>
          <p:cNvSpPr txBox="1"/>
          <p:nvPr>
            <p:ph idx="1" type="body"/>
          </p:nvPr>
        </p:nvSpPr>
        <p:spPr>
          <a:xfrm>
            <a:off x="749835" y="1839224"/>
            <a:ext cx="8073292" cy="42366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rPr b="1" lang="en-GB" sz="2200"/>
              <a:t>Phonics &amp; Reading Practice </a:t>
            </a:r>
            <a:r>
              <a:rPr lang="en-GB" sz="2200"/>
              <a:t>– Little Wandle:  phonics and fluency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 sz="2200"/>
          </a:p>
          <a:p>
            <a:pPr indent="0" lvl="0" marL="0" rtl="0" algn="l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SzPts val="2200"/>
              <a:buNone/>
            </a:pPr>
            <a:r>
              <a:rPr b="1" lang="en-GB" sz="2200"/>
              <a:t>Whole Class Reading </a:t>
            </a:r>
            <a:r>
              <a:rPr lang="en-GB" sz="2200"/>
              <a:t>– CUSP shared text, vocabulary, fluency and reading comprehension skills.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 sz="2200"/>
          </a:p>
          <a:p>
            <a:pPr indent="0" lvl="0" marL="0" rtl="0" algn="l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SzPts val="2200"/>
              <a:buNone/>
            </a:pPr>
            <a:r>
              <a:rPr b="1" lang="en-GB" sz="2200"/>
              <a:t>Library Time </a:t>
            </a:r>
            <a:r>
              <a:rPr lang="en-GB" sz="2200"/>
              <a:t>– Reading for pleasure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 sz="2200"/>
          </a:p>
          <a:p>
            <a:pPr indent="0" lvl="0" marL="0" rtl="0" algn="l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SzPts val="2200"/>
              <a:buNone/>
            </a:pPr>
            <a:r>
              <a:rPr b="1" lang="en-GB" sz="2200"/>
              <a:t>Class Read Aloud </a:t>
            </a:r>
            <a:r>
              <a:rPr lang="en-GB" sz="2200"/>
              <a:t>– Daily reading to children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 sz="2200"/>
          </a:p>
          <a:p>
            <a:pPr indent="0" lvl="0" marL="0" rtl="0" algn="l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SzPts val="2200"/>
              <a:buNone/>
            </a:pPr>
            <a:r>
              <a:rPr b="1" lang="en-GB" sz="2200"/>
              <a:t>Additional Reading </a:t>
            </a:r>
            <a:r>
              <a:rPr lang="en-GB" sz="2200"/>
              <a:t>– 1:1 or in groups e.g. phonics, fluency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0"/>
          <p:cNvSpPr txBox="1"/>
          <p:nvPr>
            <p:ph type="title"/>
          </p:nvPr>
        </p:nvSpPr>
        <p:spPr>
          <a:xfrm>
            <a:off x="938759" y="382383"/>
            <a:ext cx="7633740" cy="1492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5400"/>
              <a:buFont typeface="Impact"/>
              <a:buNone/>
            </a:pPr>
            <a:r>
              <a:rPr b="1" lang="en-GB" sz="5400"/>
              <a:t>READING SPINE Y1</a:t>
            </a:r>
            <a:endParaRPr/>
          </a:p>
        </p:txBody>
      </p:sp>
      <p:sp>
        <p:nvSpPr>
          <p:cNvPr id="186" name="Google Shape;186;p10"/>
          <p:cNvSpPr txBox="1"/>
          <p:nvPr>
            <p:ph idx="1" type="body"/>
          </p:nvPr>
        </p:nvSpPr>
        <p:spPr>
          <a:xfrm>
            <a:off x="938759" y="1484921"/>
            <a:ext cx="7633740" cy="48924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01600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</p:txBody>
      </p:sp>
      <p:pic>
        <p:nvPicPr>
          <p:cNvPr id="187" name="Google Shape;187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8759" y="1314980"/>
            <a:ext cx="7867634" cy="45778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1"/>
          <p:cNvSpPr txBox="1"/>
          <p:nvPr>
            <p:ph type="title"/>
          </p:nvPr>
        </p:nvSpPr>
        <p:spPr>
          <a:xfrm>
            <a:off x="938759" y="382383"/>
            <a:ext cx="7633740" cy="1492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5100"/>
              <a:buFont typeface="Impact"/>
              <a:buNone/>
            </a:pPr>
            <a:r>
              <a:rPr lang="en-GB"/>
              <a:t>READING SPINE Y2</a:t>
            </a:r>
            <a:endParaRPr/>
          </a:p>
        </p:txBody>
      </p:sp>
      <p:pic>
        <p:nvPicPr>
          <p:cNvPr id="193" name="Google Shape;193;p1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7640" y="1703755"/>
            <a:ext cx="8177058" cy="49158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2"/>
          <p:cNvSpPr txBox="1"/>
          <p:nvPr>
            <p:ph type="title"/>
          </p:nvPr>
        </p:nvSpPr>
        <p:spPr>
          <a:xfrm>
            <a:off x="938759" y="382383"/>
            <a:ext cx="7633740" cy="883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5400"/>
              <a:buFont typeface="Impact"/>
              <a:buNone/>
            </a:pPr>
            <a:r>
              <a:rPr b="1" lang="en-GB" sz="5400"/>
              <a:t>WHOLE CLASS READING KS1</a:t>
            </a:r>
            <a:endParaRPr/>
          </a:p>
        </p:txBody>
      </p:sp>
      <p:sp>
        <p:nvSpPr>
          <p:cNvPr id="199" name="Google Shape;199;p12"/>
          <p:cNvSpPr txBox="1"/>
          <p:nvPr>
            <p:ph idx="1" type="body"/>
          </p:nvPr>
        </p:nvSpPr>
        <p:spPr>
          <a:xfrm>
            <a:off x="986957" y="1096649"/>
            <a:ext cx="7537344" cy="44127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b="1" lang="en-GB"/>
              <a:t>High Quality Texts </a:t>
            </a:r>
            <a:r>
              <a:rPr lang="en-GB"/>
              <a:t>– classic texts, contemporary, diverse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</a:pPr>
            <a:r>
              <a:rPr b="1" lang="en-GB"/>
              <a:t>Reading Fluency </a:t>
            </a:r>
            <a:r>
              <a:rPr lang="en-GB"/>
              <a:t>– modelled, children read aloud, repeated reading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</a:pPr>
            <a:r>
              <a:rPr b="1" lang="en-GB"/>
              <a:t>Vocabulary</a:t>
            </a:r>
            <a:endParaRPr/>
          </a:p>
          <a:p>
            <a:pPr indent="-228600" lvl="0" marL="22860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</a:pPr>
            <a:r>
              <a:rPr b="1" lang="en-GB"/>
              <a:t>Reading Comprehension Skills </a:t>
            </a:r>
            <a:r>
              <a:rPr lang="en-GB"/>
              <a:t>e.g. retrieve, compare</a:t>
            </a:r>
            <a:endParaRPr/>
          </a:p>
        </p:txBody>
      </p:sp>
      <p:pic>
        <p:nvPicPr>
          <p:cNvPr id="200" name="Google Shape;200;p12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38253" y="3067665"/>
            <a:ext cx="2017367" cy="3428771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2"/>
          <p:cNvSpPr/>
          <p:nvPr/>
        </p:nvSpPr>
        <p:spPr>
          <a:xfrm>
            <a:off x="4755629" y="3303023"/>
            <a:ext cx="3768672" cy="428314"/>
          </a:xfrm>
          <a:prstGeom prst="rect">
            <a:avLst/>
          </a:prstGeom>
          <a:solidFill>
            <a:srgbClr val="5B9BD5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GB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Explain – Key skills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12"/>
          <p:cNvSpPr/>
          <p:nvPr/>
        </p:nvSpPr>
        <p:spPr>
          <a:xfrm>
            <a:off x="4755629" y="3752542"/>
            <a:ext cx="3768672" cy="428314"/>
          </a:xfrm>
          <a:prstGeom prst="rect">
            <a:avLst/>
          </a:prstGeom>
          <a:solidFill>
            <a:srgbClr val="41F3E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Font typeface="Calibri"/>
              <a:buNone/>
            </a:pPr>
            <a:r>
              <a:rPr b="0" i="0" lang="en-GB" sz="1800" u="none" cap="none" strike="noStrike">
                <a:solidFill>
                  <a:srgbClr val="262626"/>
                </a:solidFill>
                <a:latin typeface="Calibri"/>
                <a:ea typeface="Calibri"/>
                <a:cs typeface="Calibri"/>
                <a:sym typeface="Calibri"/>
              </a:rPr>
              <a:t>Example – Modelled by teacher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12"/>
          <p:cNvSpPr/>
          <p:nvPr/>
        </p:nvSpPr>
        <p:spPr>
          <a:xfrm>
            <a:off x="4755629" y="4202655"/>
            <a:ext cx="3768672" cy="663086"/>
          </a:xfrm>
          <a:prstGeom prst="rect">
            <a:avLst/>
          </a:prstGeom>
          <a:solidFill>
            <a:srgbClr val="5B9BD5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GB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Attempt – Teacher guides pupils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2"/>
          <p:cNvSpPr/>
          <p:nvPr/>
        </p:nvSpPr>
        <p:spPr>
          <a:xfrm>
            <a:off x="4779724" y="4865741"/>
            <a:ext cx="3768672" cy="1136846"/>
          </a:xfrm>
          <a:prstGeom prst="rect">
            <a:avLst/>
          </a:prstGeom>
          <a:solidFill>
            <a:srgbClr val="41F3E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Font typeface="Calibri"/>
              <a:buNone/>
            </a:pPr>
            <a:r>
              <a:rPr b="0" i="0" lang="en-GB" sz="1800" u="none" cap="none" strike="noStrike">
                <a:solidFill>
                  <a:srgbClr val="262626"/>
                </a:solidFill>
                <a:latin typeface="Calibri"/>
                <a:ea typeface="Calibri"/>
                <a:cs typeface="Calibri"/>
                <a:sym typeface="Calibri"/>
              </a:rPr>
              <a:t>Apply – Pupils apply skill using model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12"/>
          <p:cNvSpPr/>
          <p:nvPr/>
        </p:nvSpPr>
        <p:spPr>
          <a:xfrm>
            <a:off x="4755629" y="5980130"/>
            <a:ext cx="3768672" cy="516297"/>
          </a:xfrm>
          <a:prstGeom prst="rect">
            <a:avLst/>
          </a:prstGeom>
          <a:solidFill>
            <a:srgbClr val="5B9BD5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GB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Challenge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12"/>
          <p:cNvSpPr txBox="1"/>
          <p:nvPr/>
        </p:nvSpPr>
        <p:spPr>
          <a:xfrm>
            <a:off x="516050" y="3733800"/>
            <a:ext cx="21981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1" i="0" lang="en-GB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Knowledge Note</a:t>
            </a:r>
            <a:endParaRPr b="1" i="0" sz="1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1" i="0" lang="en-GB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Follows the same sequence in all lessons</a:t>
            </a:r>
            <a:endParaRPr b="1" i="0" sz="1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3"/>
          <p:cNvSpPr txBox="1"/>
          <p:nvPr>
            <p:ph type="title"/>
          </p:nvPr>
        </p:nvSpPr>
        <p:spPr>
          <a:xfrm>
            <a:off x="938759" y="382383"/>
            <a:ext cx="7633740" cy="1492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2800"/>
              <a:buFont typeface="Impact"/>
              <a:buNone/>
            </a:pPr>
            <a:r>
              <a:rPr lang="en-GB" sz="2800"/>
              <a:t>WHOLE CLASS READING EXAMPLE LESSON Y1</a:t>
            </a:r>
            <a:endParaRPr/>
          </a:p>
        </p:txBody>
      </p:sp>
      <p:pic>
        <p:nvPicPr>
          <p:cNvPr id="212" name="Google Shape;212;p1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85562" y="833026"/>
            <a:ext cx="2209800" cy="197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5827" y="1394850"/>
            <a:ext cx="2526751" cy="4294501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3"/>
          <p:cNvSpPr txBox="1"/>
          <p:nvPr/>
        </p:nvSpPr>
        <p:spPr>
          <a:xfrm>
            <a:off x="3282575" y="2665000"/>
            <a:ext cx="5732100" cy="39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Teacher models reading. Children read the text together, perhaps using echo reading.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Response to the text is based around a comprehension skill.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Y1 children's responses are collectively recorded in a large class floor book.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Y2 teacher’s model written responses and children have their own book for recording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4"/>
          <p:cNvSpPr txBox="1"/>
          <p:nvPr>
            <p:ph type="title"/>
          </p:nvPr>
        </p:nvSpPr>
        <p:spPr>
          <a:xfrm>
            <a:off x="938759" y="382383"/>
            <a:ext cx="7633740" cy="1492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3200"/>
              <a:buFont typeface="Impact"/>
              <a:buNone/>
            </a:pPr>
            <a:r>
              <a:rPr lang="en-GB" sz="3200"/>
              <a:t>READING AT HOME – OUR PARTNERSHIP</a:t>
            </a:r>
            <a:endParaRPr/>
          </a:p>
        </p:txBody>
      </p:sp>
      <p:pic>
        <p:nvPicPr>
          <p:cNvPr id="220" name="Google Shape;220;p1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24188" y="2598139"/>
            <a:ext cx="3571628" cy="2678725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14"/>
          <p:cNvSpPr/>
          <p:nvPr/>
        </p:nvSpPr>
        <p:spPr>
          <a:xfrm>
            <a:off x="157176" y="2079875"/>
            <a:ext cx="2880323" cy="1584179"/>
          </a:xfrm>
          <a:custGeom>
            <a:rect b="b" l="l" r="r" t="t"/>
            <a:pathLst>
              <a:path extrusionOk="0" h="120000" w="120000">
                <a:moveTo>
                  <a:pt x="0" y="20000"/>
                </a:moveTo>
                <a:lnTo>
                  <a:pt x="0" y="20000"/>
                </a:lnTo>
                <a:cubicBezTo>
                  <a:pt x="0" y="8954"/>
                  <a:pt x="4925" y="0"/>
                  <a:pt x="11000" y="0"/>
                </a:cubicBezTo>
                <a:lnTo>
                  <a:pt x="109000" y="0"/>
                </a:lnTo>
                <a:cubicBezTo>
                  <a:pt x="111917" y="0"/>
                  <a:pt x="114715" y="2107"/>
                  <a:pt x="116778" y="5858"/>
                </a:cubicBezTo>
                <a:cubicBezTo>
                  <a:pt x="118841" y="9609"/>
                  <a:pt x="120000" y="14696"/>
                  <a:pt x="120000" y="20000"/>
                </a:cubicBezTo>
                <a:lnTo>
                  <a:pt x="120000" y="100000"/>
                </a:lnTo>
                <a:cubicBezTo>
                  <a:pt x="120000" y="111046"/>
                  <a:pt x="115075" y="120000"/>
                  <a:pt x="109000" y="120000"/>
                </a:cubicBezTo>
                <a:lnTo>
                  <a:pt x="11000" y="120000"/>
                </a:lnTo>
                <a:cubicBezTo>
                  <a:pt x="4925" y="120000"/>
                  <a:pt x="0" y="111046"/>
                  <a:pt x="0" y="100000"/>
                </a:cubicBezTo>
                <a:close/>
              </a:path>
            </a:pathLst>
          </a:custGeom>
          <a:solidFill>
            <a:srgbClr val="FFCCFF"/>
          </a:solidFill>
          <a:ln cap="flat" cmpd="sng" w="25400">
            <a:solidFill>
              <a:srgbClr val="990099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04A7B"/>
              </a:buClr>
              <a:buSzPts val="1800"/>
              <a:buFont typeface="Calibri"/>
              <a:buNone/>
            </a:pPr>
            <a:r>
              <a:rPr b="1" i="0" lang="en-GB" sz="1800" u="none" cap="none" strike="noStrike">
                <a:solidFill>
                  <a:srgbClr val="604A7B"/>
                </a:solidFill>
                <a:latin typeface="Calibri"/>
                <a:ea typeface="Calibri"/>
                <a:cs typeface="Calibri"/>
                <a:sym typeface="Calibri"/>
              </a:rPr>
              <a:t>In school we have many opportunities to read but the school day is busy and sometimes reading just needs a slower pace!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14"/>
          <p:cNvSpPr/>
          <p:nvPr/>
        </p:nvSpPr>
        <p:spPr>
          <a:xfrm>
            <a:off x="4427981" y="1179777"/>
            <a:ext cx="3312368" cy="1800197"/>
          </a:xfrm>
          <a:custGeom>
            <a:rect b="b" l="l" r="r" t="t"/>
            <a:pathLst>
              <a:path extrusionOk="0" h="120000" w="120000">
                <a:moveTo>
                  <a:pt x="0" y="20000"/>
                </a:moveTo>
                <a:lnTo>
                  <a:pt x="0" y="20000"/>
                </a:lnTo>
                <a:cubicBezTo>
                  <a:pt x="0" y="8954"/>
                  <a:pt x="4867" y="0"/>
                  <a:pt x="10870" y="0"/>
                </a:cubicBezTo>
                <a:lnTo>
                  <a:pt x="109130" y="0"/>
                </a:lnTo>
                <a:cubicBezTo>
                  <a:pt x="112013" y="0"/>
                  <a:pt x="114778" y="2107"/>
                  <a:pt x="116816" y="5858"/>
                </a:cubicBezTo>
                <a:cubicBezTo>
                  <a:pt x="118855" y="9609"/>
                  <a:pt x="120000" y="14696"/>
                  <a:pt x="120000" y="20000"/>
                </a:cubicBezTo>
                <a:lnTo>
                  <a:pt x="120000" y="100000"/>
                </a:lnTo>
                <a:cubicBezTo>
                  <a:pt x="120000" y="111046"/>
                  <a:pt x="115133" y="120000"/>
                  <a:pt x="109130" y="120000"/>
                </a:cubicBezTo>
                <a:lnTo>
                  <a:pt x="10870" y="120000"/>
                </a:lnTo>
                <a:cubicBezTo>
                  <a:pt x="4867" y="120000"/>
                  <a:pt x="0" y="111046"/>
                  <a:pt x="0" y="100000"/>
                </a:cubicBezTo>
                <a:close/>
              </a:path>
            </a:pathLst>
          </a:custGeom>
          <a:solidFill>
            <a:srgbClr val="CCCCFF"/>
          </a:solidFill>
          <a:ln cap="flat" cmpd="sng" w="25400">
            <a:solidFill>
              <a:srgbClr val="CC0099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0099"/>
              </a:buClr>
              <a:buSzPts val="1800"/>
              <a:buFont typeface="Calibri"/>
              <a:buNone/>
            </a:pPr>
            <a:r>
              <a:rPr b="1" i="0" lang="en-GB" sz="1800" u="none" cap="none" strike="noStrike">
                <a:solidFill>
                  <a:srgbClr val="990099"/>
                </a:solidFill>
                <a:latin typeface="Calibri"/>
                <a:ea typeface="Calibri"/>
                <a:cs typeface="Calibri"/>
                <a:sym typeface="Calibri"/>
              </a:rPr>
              <a:t>Reading is more than learning to decode or comprehend what is being read – there is an emotional context which reading at home nurtures.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descr="FREE Reading Artwork" id="223" name="Google Shape;223;p14"/>
          <p:cNvSpPr/>
          <p:nvPr/>
        </p:nvSpPr>
        <p:spPr>
          <a:xfrm>
            <a:off x="155576" y="-144466"/>
            <a:ext cx="304796" cy="3047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14"/>
          <p:cNvSpPr/>
          <p:nvPr/>
        </p:nvSpPr>
        <p:spPr>
          <a:xfrm>
            <a:off x="307975" y="4477375"/>
            <a:ext cx="3029700" cy="2192100"/>
          </a:xfrm>
          <a:custGeom>
            <a:rect b="b" l="l" r="r" t="t"/>
            <a:pathLst>
              <a:path extrusionOk="0" h="120000" w="120000">
                <a:moveTo>
                  <a:pt x="18624" y="0"/>
                </a:moveTo>
                <a:cubicBezTo>
                  <a:pt x="18623" y="0"/>
                  <a:pt x="18623" y="0"/>
                  <a:pt x="18623" y="1"/>
                </a:cubicBezTo>
                <a:lnTo>
                  <a:pt x="0" y="100000"/>
                </a:lnTo>
                <a:cubicBezTo>
                  <a:pt x="0" y="100001"/>
                  <a:pt x="0" y="100001"/>
                  <a:pt x="1" y="100001"/>
                </a:cubicBezTo>
                <a:lnTo>
                  <a:pt x="101376" y="120000"/>
                </a:lnTo>
                <a:cubicBezTo>
                  <a:pt x="101377" y="120000"/>
                  <a:pt x="101377" y="120000"/>
                  <a:pt x="101377" y="119999"/>
                </a:cubicBezTo>
                <a:lnTo>
                  <a:pt x="120000" y="20000"/>
                </a:lnTo>
                <a:cubicBezTo>
                  <a:pt x="120000" y="19999"/>
                  <a:pt x="120000" y="19999"/>
                  <a:pt x="119999" y="19999"/>
                </a:cubicBezTo>
                <a:close/>
              </a:path>
            </a:pathLst>
          </a:custGeom>
          <a:solidFill>
            <a:srgbClr val="CCCCFF"/>
          </a:solidFill>
          <a:ln cap="flat" cmpd="sng" w="25400">
            <a:solidFill>
              <a:srgbClr val="990099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99"/>
              </a:buClr>
              <a:buSzPts val="1800"/>
              <a:buFont typeface="Calibri"/>
              <a:buNone/>
            </a:pPr>
            <a:r>
              <a:rPr b="1" i="0" lang="en-GB" sz="1800" u="none" cap="none" strike="noStrike">
                <a:solidFill>
                  <a:srgbClr val="CC0099"/>
                </a:solidFill>
                <a:latin typeface="Calibri"/>
                <a:ea typeface="Calibri"/>
                <a:cs typeface="Calibri"/>
                <a:sym typeface="Calibri"/>
              </a:rPr>
              <a:t>Becoming a good independent reader takes many, many hours of practise.  You can’t read too much!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14"/>
          <p:cNvSpPr/>
          <p:nvPr/>
        </p:nvSpPr>
        <p:spPr>
          <a:xfrm>
            <a:off x="5111258" y="3595073"/>
            <a:ext cx="3774835" cy="3262926"/>
          </a:xfrm>
          <a:custGeom>
            <a:rect b="b" l="l" r="r" t="t"/>
            <a:pathLst>
              <a:path extrusionOk="0" h="120000" w="120000">
                <a:moveTo>
                  <a:pt x="60000" y="30000"/>
                </a:moveTo>
                <a:cubicBezTo>
                  <a:pt x="85000" y="-40000"/>
                  <a:pt x="182500" y="30000"/>
                  <a:pt x="60000" y="120000"/>
                </a:cubicBezTo>
                <a:cubicBezTo>
                  <a:pt x="-62500" y="30000"/>
                  <a:pt x="35000" y="-40000"/>
                  <a:pt x="60000" y="30000"/>
                </a:cubicBezTo>
                <a:close/>
              </a:path>
            </a:pathLst>
          </a:custGeom>
          <a:solidFill>
            <a:srgbClr val="FFCCFF"/>
          </a:solidFill>
          <a:ln cap="flat" cmpd="sng" w="12700">
            <a:solidFill>
              <a:srgbClr val="41719C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0099"/>
              </a:buClr>
              <a:buSzPts val="1800"/>
              <a:buFont typeface="Calibri"/>
              <a:buNone/>
            </a:pPr>
            <a:r>
              <a:rPr b="1" i="0" lang="en-GB" sz="1800" u="none" cap="none" strike="noStrike">
                <a:solidFill>
                  <a:srgbClr val="990099"/>
                </a:solidFill>
                <a:latin typeface="Calibri"/>
                <a:ea typeface="Calibri"/>
                <a:cs typeface="Calibri"/>
                <a:sym typeface="Calibri"/>
              </a:rPr>
              <a:t>Reading with someone you love helps you to associate the emotion with reading – helps you learn to love reading.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"/>
          <p:cNvSpPr txBox="1"/>
          <p:nvPr>
            <p:ph type="title"/>
          </p:nvPr>
        </p:nvSpPr>
        <p:spPr>
          <a:xfrm>
            <a:off x="938759" y="382383"/>
            <a:ext cx="7633740" cy="1492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54551"/>
              </a:buClr>
              <a:buSzPts val="5100"/>
              <a:buFont typeface="Impact"/>
              <a:buNone/>
            </a:pPr>
            <a:r>
              <a:rPr lang="en-GB"/>
              <a:t>READING AT HOME </a:t>
            </a:r>
            <a:r>
              <a:rPr lang="en-GB" sz="1800"/>
              <a:t>(CONT.)</a:t>
            </a:r>
            <a:endParaRPr/>
          </a:p>
        </p:txBody>
      </p:sp>
      <p:pic>
        <p:nvPicPr>
          <p:cNvPr id="231" name="Google Shape;231;p1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62024" y="382383"/>
            <a:ext cx="1960500" cy="884400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15"/>
          <p:cNvSpPr txBox="1"/>
          <p:nvPr/>
        </p:nvSpPr>
        <p:spPr>
          <a:xfrm>
            <a:off x="1319350" y="1573400"/>
            <a:ext cx="6652800" cy="46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rgbClr val="8F0F4F"/>
                </a:solidFill>
                <a:latin typeface="Arial Black"/>
                <a:ea typeface="Arial Black"/>
                <a:cs typeface="Arial Black"/>
                <a:sym typeface="Arial Black"/>
              </a:rPr>
              <a:t>Record reading at home – 5 times  a week on</a:t>
            </a:r>
            <a:r>
              <a:rPr b="0" i="0" lang="en-GB" sz="3600" u="none" cap="none" strike="noStrike">
                <a:solidFill>
                  <a:srgbClr val="CC0000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endParaRPr b="0" i="0" sz="1400" u="none" cap="none" strike="noStrike">
              <a:solidFill>
                <a:srgbClr val="CC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accent6"/>
                </a:solidFill>
                <a:latin typeface="Arial Black"/>
                <a:ea typeface="Arial Black"/>
                <a:cs typeface="Arial Black"/>
                <a:sym typeface="Arial Black"/>
              </a:rPr>
              <a:t>Boom Reader</a:t>
            </a:r>
            <a:endParaRPr b="0" i="0" sz="3600" u="none" cap="none" strike="noStrike">
              <a:solidFill>
                <a:schemeClr val="accent6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t/>
            </a:r>
            <a:endParaRPr sz="3600">
              <a:solidFill>
                <a:schemeClr val="accent6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t/>
            </a:r>
            <a:endParaRPr sz="3600">
              <a:solidFill>
                <a:schemeClr val="accent6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3600">
                <a:solidFill>
                  <a:srgbClr val="3C78D8"/>
                </a:solidFill>
                <a:latin typeface="Arial Black"/>
                <a:ea typeface="Arial Black"/>
                <a:cs typeface="Arial Black"/>
                <a:sym typeface="Arial Black"/>
              </a:rPr>
              <a:t>You will also see reading in school logged on </a:t>
            </a:r>
            <a:endParaRPr sz="3600">
              <a:solidFill>
                <a:srgbClr val="3C78D8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3600">
                <a:solidFill>
                  <a:srgbClr val="3C78D8"/>
                </a:solidFill>
                <a:latin typeface="Arial Black"/>
                <a:ea typeface="Arial Black"/>
                <a:cs typeface="Arial Black"/>
                <a:sym typeface="Arial Black"/>
              </a:rPr>
              <a:t>Boom Reader</a:t>
            </a:r>
            <a:endParaRPr sz="3600">
              <a:solidFill>
                <a:srgbClr val="3C78D8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adg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2018-10-11T10:29:14Z</dcterms:created>
  <dc:creator>Sharon Boulton</dc:creator>
</cp:coreProperties>
</file>