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52" r:id="rId1"/>
  </p:sldMasterIdLst>
  <p:sldIdLst>
    <p:sldId id="256" r:id="rId2"/>
    <p:sldId id="262" r:id="rId3"/>
    <p:sldId id="264" r:id="rId4"/>
    <p:sldId id="263" r:id="rId5"/>
    <p:sldId id="260" r:id="rId6"/>
    <p:sldId id="265" r:id="rId7"/>
    <p:sldId id="261" r:id="rId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7A92D0-0EAB-4E9B-AFF5-AF7B1C189D9A}" v="85" dt="2020-05-22T13:23:06.3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4" autoAdjust="0"/>
    <p:restoredTop sz="96327"/>
  </p:normalViewPr>
  <p:slideViewPr>
    <p:cSldViewPr snapToGrid="0" snapToObjects="1">
      <p:cViewPr varScale="1">
        <p:scale>
          <a:sx n="128" d="100"/>
          <a:sy n="128" d="100"/>
        </p:scale>
        <p:origin x="174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9144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08831" y="1449146"/>
            <a:ext cx="7526338" cy="2971051"/>
          </a:xfrm>
        </p:spPr>
        <p:txBody>
          <a:bodyPr/>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808831" y="5280847"/>
            <a:ext cx="7526338"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23DDA9F4-55F9-4B4D-9F07-AC5BB7DE06F2}" type="datetimeFigureOut">
              <a:rPr lang="en-US" smtClean="0"/>
              <a:t>5/22/20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9987933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9144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a:xfrm>
            <a:off x="809997" y="2222287"/>
            <a:ext cx="7524003" cy="363651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3DDA9F4-55F9-4B4D-9F07-AC5BB7DE06F2}" type="datetimeFigureOut">
              <a:rPr lang="en-US" smtClean="0"/>
              <a:t>5/22/20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E8A14A-1CB3-4B45-9BA1-69FC6D68E5FB}" type="slidenum">
              <a:rPr lang="en-GB" smtClean="0"/>
              <a:t>‹#›</a:t>
            </a:fld>
            <a:endParaRPr lang="en-GB"/>
          </a:p>
        </p:txBody>
      </p:sp>
    </p:spTree>
    <p:extLst>
      <p:ext uri="{BB962C8B-B14F-4D97-AF65-F5344CB8AC3E}">
        <p14:creationId xmlns:p14="http://schemas.microsoft.com/office/powerpoint/2010/main" val="3796049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0"/>
            <a:ext cx="9144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04863" y="2951396"/>
            <a:ext cx="7526337" cy="1468800"/>
          </a:xfrm>
        </p:spPr>
        <p:txBody>
          <a:bodyPr anchor="b"/>
          <a:lstStyle>
            <a:lvl1pPr algn="r">
              <a:defRPr sz="4800" b="1" cap="none"/>
            </a:lvl1pPr>
          </a:lstStyle>
          <a:p>
            <a:r>
              <a:rPr lang="en-GB"/>
              <a:t>Click to edit Master title style</a:t>
            </a:r>
            <a:endParaRPr lang="en-US" dirty="0"/>
          </a:p>
        </p:txBody>
      </p:sp>
      <p:sp>
        <p:nvSpPr>
          <p:cNvPr id="3" name="Text Placeholder 2"/>
          <p:cNvSpPr>
            <a:spLocks noGrp="1"/>
          </p:cNvSpPr>
          <p:nvPr>
            <p:ph type="body" idx="1"/>
          </p:nvPr>
        </p:nvSpPr>
        <p:spPr>
          <a:xfrm>
            <a:off x="804863" y="5281200"/>
            <a:ext cx="7526337"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3DDA9F4-55F9-4B4D-9F07-AC5BB7DE06F2}" type="datetimeFigureOut">
              <a:rPr lang="en-US" smtClean="0"/>
              <a:t>5/22/20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E8A14A-1CB3-4B45-9BA1-69FC6D68E5FB}" type="slidenum">
              <a:rPr lang="en-GB" smtClean="0"/>
              <a:t>‹#›</a:t>
            </a:fld>
            <a:endParaRPr lang="en-GB"/>
          </a:p>
        </p:txBody>
      </p:sp>
    </p:spTree>
    <p:extLst>
      <p:ext uri="{BB962C8B-B14F-4D97-AF65-F5344CB8AC3E}">
        <p14:creationId xmlns:p14="http://schemas.microsoft.com/office/powerpoint/2010/main" val="3307708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9144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09996" y="2222287"/>
            <a:ext cx="3670723" cy="363876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63280" y="2222287"/>
            <a:ext cx="3670720" cy="363876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23DDA9F4-55F9-4B4D-9F07-AC5BB7DE06F2}" type="datetimeFigureOut">
              <a:rPr lang="en-US" smtClean="0"/>
              <a:t>5/22/20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E8A14A-1CB3-4B45-9BA1-69FC6D68E5FB}" type="slidenum">
              <a:rPr lang="en-GB" smtClean="0"/>
              <a:t>‹#›</a:t>
            </a:fld>
            <a:endParaRPr lang="en-GB"/>
          </a:p>
        </p:txBody>
      </p:sp>
    </p:spTree>
    <p:extLst>
      <p:ext uri="{BB962C8B-B14F-4D97-AF65-F5344CB8AC3E}">
        <p14:creationId xmlns:p14="http://schemas.microsoft.com/office/powerpoint/2010/main" val="2399567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9144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809996" y="2174875"/>
            <a:ext cx="367072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09996" y="2751137"/>
            <a:ext cx="3687391" cy="3109913"/>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63280" y="2174875"/>
            <a:ext cx="3670720"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63280" y="2751137"/>
            <a:ext cx="3670720" cy="3109913"/>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23DDA9F4-55F9-4B4D-9F07-AC5BB7DE06F2}" type="datetimeFigureOut">
              <a:rPr lang="en-US" smtClean="0"/>
              <a:t>5/22/20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EE8A14A-1CB3-4B45-9BA1-69FC6D68E5FB}" type="slidenum">
              <a:rPr lang="en-GB" smtClean="0"/>
              <a:t>‹#›</a:t>
            </a:fld>
            <a:endParaRPr lang="en-GB"/>
          </a:p>
        </p:txBody>
      </p:sp>
    </p:spTree>
    <p:extLst>
      <p:ext uri="{BB962C8B-B14F-4D97-AF65-F5344CB8AC3E}">
        <p14:creationId xmlns:p14="http://schemas.microsoft.com/office/powerpoint/2010/main" val="1123416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9144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3DDA9F4-55F9-4B4D-9F07-AC5BB7DE06F2}" type="datetimeFigureOut">
              <a:rPr lang="en-US" smtClean="0"/>
              <a:t>5/22/20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EE8A14A-1CB3-4B45-9BA1-69FC6D68E5FB}" type="slidenum">
              <a:rPr lang="en-GB" smtClean="0"/>
              <a:t>‹#›</a:t>
            </a:fld>
            <a:endParaRPr lang="en-GB"/>
          </a:p>
        </p:txBody>
      </p:sp>
    </p:spTree>
    <p:extLst>
      <p:ext uri="{BB962C8B-B14F-4D97-AF65-F5344CB8AC3E}">
        <p14:creationId xmlns:p14="http://schemas.microsoft.com/office/powerpoint/2010/main" val="3802585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DDA9F4-55F9-4B4D-9F07-AC5BB7DE06F2}" type="datetimeFigureOut">
              <a:rPr lang="en-US" smtClean="0"/>
              <a:t>5/22/20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EE8A14A-1CB3-4B45-9BA1-69FC6D68E5FB}" type="slidenum">
              <a:rPr lang="en-GB" smtClean="0"/>
              <a:t>‹#›</a:t>
            </a:fld>
            <a:endParaRPr lang="en-GB"/>
          </a:p>
        </p:txBody>
      </p:sp>
    </p:spTree>
    <p:extLst>
      <p:ext uri="{BB962C8B-B14F-4D97-AF65-F5344CB8AC3E}">
        <p14:creationId xmlns:p14="http://schemas.microsoft.com/office/powerpoint/2010/main" val="4069715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804863" y="446086"/>
            <a:ext cx="2660650"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04863" y="446088"/>
            <a:ext cx="2660650" cy="1618396"/>
          </a:xfrm>
        </p:spPr>
        <p:txBody>
          <a:bodyPr anchor="b"/>
          <a:lstStyle>
            <a:lvl1pPr algn="l">
              <a:defRPr sz="2000" b="1"/>
            </a:lvl1pPr>
          </a:lstStyle>
          <a:p>
            <a:r>
              <a:rPr lang="en-GB"/>
              <a:t>Click to edit Master title style</a:t>
            </a:r>
            <a:endParaRPr lang="en-US" dirty="0"/>
          </a:p>
        </p:txBody>
      </p:sp>
      <p:sp>
        <p:nvSpPr>
          <p:cNvPr id="3" name="Content Placeholder 2"/>
          <p:cNvSpPr>
            <a:spLocks noGrp="1"/>
          </p:cNvSpPr>
          <p:nvPr>
            <p:ph idx="1"/>
          </p:nvPr>
        </p:nvSpPr>
        <p:spPr>
          <a:xfrm>
            <a:off x="3641724" y="446087"/>
            <a:ext cx="4689475" cy="541496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04863" y="2260737"/>
            <a:ext cx="2660650"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3DDA9F4-55F9-4B4D-9F07-AC5BB7DE06F2}" type="datetimeFigureOut">
              <a:rPr lang="en-US" smtClean="0"/>
              <a:t>5/22/20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E8A14A-1CB3-4B45-9BA1-69FC6D68E5FB}" type="slidenum">
              <a:rPr lang="en-GB" smtClean="0"/>
              <a:t>‹#›</a:t>
            </a:fld>
            <a:endParaRPr lang="en-GB"/>
          </a:p>
        </p:txBody>
      </p:sp>
    </p:spTree>
    <p:extLst>
      <p:ext uri="{BB962C8B-B14F-4D97-AF65-F5344CB8AC3E}">
        <p14:creationId xmlns:p14="http://schemas.microsoft.com/office/powerpoint/2010/main" val="3433503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9996" y="727521"/>
            <a:ext cx="3501548" cy="1617163"/>
          </a:xfrm>
        </p:spPr>
        <p:txBody>
          <a:bodyPr anchor="b">
            <a:normAutofit/>
          </a:bodyPr>
          <a:lstStyle>
            <a:lvl1pPr algn="l">
              <a:defRPr sz="2400" b="0"/>
            </a:lvl1pPr>
          </a:lstStyle>
          <a:p>
            <a:r>
              <a:rPr lang="en-GB"/>
              <a:t>Click to edit Master title style</a:t>
            </a:r>
            <a:endParaRPr lang="en-US" dirty="0"/>
          </a:p>
        </p:txBody>
      </p:sp>
      <p:sp>
        <p:nvSpPr>
          <p:cNvPr id="9" name="Picture Placeholder 11"/>
          <p:cNvSpPr>
            <a:spLocks noGrp="1" noChangeAspect="1"/>
          </p:cNvSpPr>
          <p:nvPr>
            <p:ph type="pic" sz="quarter" idx="13"/>
          </p:nvPr>
        </p:nvSpPr>
        <p:spPr bwMode="auto">
          <a:xfrm>
            <a:off x="4573588" y="0"/>
            <a:ext cx="4570412"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GB"/>
              <a:t>Click icon to add picture</a:t>
            </a:r>
            <a:endParaRPr lang="en-US"/>
          </a:p>
        </p:txBody>
      </p:sp>
      <p:sp>
        <p:nvSpPr>
          <p:cNvPr id="4" name="Text Placeholder 3"/>
          <p:cNvSpPr>
            <a:spLocks noGrp="1"/>
          </p:cNvSpPr>
          <p:nvPr>
            <p:ph type="body" sz="half" idx="2"/>
          </p:nvPr>
        </p:nvSpPr>
        <p:spPr>
          <a:xfrm>
            <a:off x="809996" y="2344684"/>
            <a:ext cx="350154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2914357" y="6041361"/>
            <a:ext cx="732659" cy="365125"/>
          </a:xfrm>
        </p:spPr>
        <p:txBody>
          <a:bodyPr/>
          <a:lstStyle/>
          <a:p>
            <a:fld id="{23DDA9F4-55F9-4B4D-9F07-AC5BB7DE06F2}" type="datetimeFigureOut">
              <a:rPr lang="en-US" smtClean="0"/>
              <a:t>5/22/20</a:t>
            </a:fld>
            <a:endParaRPr lang="en-GB"/>
          </a:p>
        </p:txBody>
      </p:sp>
      <p:sp>
        <p:nvSpPr>
          <p:cNvPr id="6" name="Footer Placeholder 5"/>
          <p:cNvSpPr>
            <a:spLocks noGrp="1"/>
          </p:cNvSpPr>
          <p:nvPr>
            <p:ph type="ftr" sz="quarter" idx="11"/>
          </p:nvPr>
        </p:nvSpPr>
        <p:spPr>
          <a:xfrm>
            <a:off x="442797" y="6041361"/>
            <a:ext cx="2471560" cy="365125"/>
          </a:xfrm>
        </p:spPr>
        <p:txBody>
          <a:bodyPr/>
          <a:lstStyle/>
          <a:p>
            <a:endParaRPr lang="en-GB"/>
          </a:p>
        </p:txBody>
      </p:sp>
      <p:sp>
        <p:nvSpPr>
          <p:cNvPr id="7" name="Slide Number Placeholder 6"/>
          <p:cNvSpPr>
            <a:spLocks noGrp="1"/>
          </p:cNvSpPr>
          <p:nvPr>
            <p:ph type="sldNum" sz="quarter" idx="12"/>
          </p:nvPr>
        </p:nvSpPr>
        <p:spPr>
          <a:xfrm>
            <a:off x="3647017" y="5915887"/>
            <a:ext cx="796616" cy="490599"/>
          </a:xfrm>
        </p:spPr>
        <p:txBody>
          <a:bodyPr/>
          <a:lstStyle/>
          <a:p>
            <a:fld id="{9EE8A14A-1CB3-4B45-9BA1-69FC6D68E5FB}" type="slidenum">
              <a:rPr lang="en-GB" smtClean="0"/>
              <a:t>‹#›</a:t>
            </a:fld>
            <a:endParaRPr lang="en-GB"/>
          </a:p>
        </p:txBody>
      </p:sp>
    </p:spTree>
    <p:extLst>
      <p:ext uri="{BB962C8B-B14F-4D97-AF65-F5344CB8AC3E}">
        <p14:creationId xmlns:p14="http://schemas.microsoft.com/office/powerpoint/2010/main" val="4188685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4863" y="4800600"/>
            <a:ext cx="7526337" cy="566738"/>
          </a:xfrm>
        </p:spPr>
        <p:txBody>
          <a:bodyPr anchor="b">
            <a:normAutofit/>
          </a:bodyPr>
          <a:lstStyle>
            <a:lvl1pPr algn="l">
              <a:defRPr sz="2400" b="0"/>
            </a:lvl1pPr>
          </a:lstStyle>
          <a:p>
            <a:r>
              <a:rPr lang="en-GB"/>
              <a:t>Click to edit Master title style</a:t>
            </a:r>
            <a:endParaRPr lang="en-US" dirty="0"/>
          </a:p>
        </p:txBody>
      </p:sp>
      <p:sp>
        <p:nvSpPr>
          <p:cNvPr id="15" name="Picture Placeholder 14"/>
          <p:cNvSpPr>
            <a:spLocks noGrp="1" noChangeAspect="1"/>
          </p:cNvSpPr>
          <p:nvPr>
            <p:ph type="pic" sz="quarter" idx="13"/>
          </p:nvPr>
        </p:nvSpPr>
        <p:spPr bwMode="auto">
          <a:xfrm>
            <a:off x="0" y="0"/>
            <a:ext cx="9144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GB"/>
              <a:t>Click icon to add picture</a:t>
            </a:r>
            <a:endParaRPr lang="en-US"/>
          </a:p>
        </p:txBody>
      </p:sp>
      <p:sp>
        <p:nvSpPr>
          <p:cNvPr id="4" name="Text Placeholder 3"/>
          <p:cNvSpPr>
            <a:spLocks noGrp="1"/>
          </p:cNvSpPr>
          <p:nvPr>
            <p:ph type="body" sz="half" idx="2"/>
          </p:nvPr>
        </p:nvSpPr>
        <p:spPr>
          <a:xfrm>
            <a:off x="804863" y="5367338"/>
            <a:ext cx="7526337"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3DDA9F4-55F9-4B4D-9F07-AC5BB7DE06F2}" type="datetimeFigureOut">
              <a:rPr lang="en-US" smtClean="0"/>
              <a:t>5/22/20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E8A14A-1CB3-4B45-9BA1-69FC6D68E5FB}" type="slidenum">
              <a:rPr lang="en-GB" smtClean="0"/>
              <a:t>‹#›</a:t>
            </a:fld>
            <a:endParaRPr lang="en-GB"/>
          </a:p>
        </p:txBody>
      </p:sp>
    </p:spTree>
    <p:extLst>
      <p:ext uri="{BB962C8B-B14F-4D97-AF65-F5344CB8AC3E}">
        <p14:creationId xmlns:p14="http://schemas.microsoft.com/office/powerpoint/2010/main" val="67665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485107" y="1338479"/>
            <a:ext cx="4749312"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649573" y="1495525"/>
            <a:ext cx="4420380" cy="2645912"/>
          </a:xfrm>
        </p:spPr>
        <p:txBody>
          <a:bodyPr anchor="b"/>
          <a:lstStyle>
            <a:lvl1pPr algn="l">
              <a:defRPr sz="4200" b="1" cap="none"/>
            </a:lvl1pPr>
          </a:lstStyle>
          <a:p>
            <a:r>
              <a:rPr lang="en-GB"/>
              <a:t>Click to edit Master title style</a:t>
            </a:r>
            <a:endParaRPr lang="en-US" dirty="0"/>
          </a:p>
        </p:txBody>
      </p:sp>
      <p:sp>
        <p:nvSpPr>
          <p:cNvPr id="3" name="Text Placeholder 2"/>
          <p:cNvSpPr>
            <a:spLocks noGrp="1"/>
          </p:cNvSpPr>
          <p:nvPr>
            <p:ph type="body" idx="1"/>
          </p:nvPr>
        </p:nvSpPr>
        <p:spPr>
          <a:xfrm>
            <a:off x="651226" y="4700702"/>
            <a:ext cx="4418727"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9" name="Text Placeholder 5"/>
          <p:cNvSpPr>
            <a:spLocks noGrp="1"/>
          </p:cNvSpPr>
          <p:nvPr>
            <p:ph type="body" sz="quarter" idx="16"/>
          </p:nvPr>
        </p:nvSpPr>
        <p:spPr>
          <a:xfrm>
            <a:off x="5398884" y="1338479"/>
            <a:ext cx="3302316" cy="4075464"/>
          </a:xfrm>
        </p:spPr>
        <p:txBody>
          <a:bodyPr anchor="t"/>
          <a:lstStyle>
            <a:lvl1pPr marL="0" indent="0">
              <a:buFontTx/>
              <a:buNone/>
              <a:defRPr/>
            </a:lvl1pPr>
          </a:lstStyle>
          <a:p>
            <a:pPr lvl="0"/>
            <a:r>
              <a:rPr lang="en-GB"/>
              <a:t>Click to edit Master text styles</a:t>
            </a:r>
          </a:p>
        </p:txBody>
      </p:sp>
      <p:sp>
        <p:nvSpPr>
          <p:cNvPr id="4" name="Date Placeholder 3"/>
          <p:cNvSpPr>
            <a:spLocks noGrp="1"/>
          </p:cNvSpPr>
          <p:nvPr>
            <p:ph type="dt" sz="half" idx="10"/>
          </p:nvPr>
        </p:nvSpPr>
        <p:spPr/>
        <p:txBody>
          <a:bodyPr/>
          <a:lstStyle/>
          <a:p>
            <a:fld id="{23DDA9F4-55F9-4B4D-9F07-AC5BB7DE06F2}" type="datetimeFigureOut">
              <a:rPr lang="en-US" smtClean="0"/>
              <a:t>5/22/20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E8A14A-1CB3-4B45-9BA1-69FC6D68E5FB}" type="slidenum">
              <a:rPr lang="en-GB" smtClean="0"/>
              <a:t>‹#›</a:t>
            </a:fld>
            <a:endParaRPr lang="en-GB"/>
          </a:p>
        </p:txBody>
      </p:sp>
    </p:spTree>
    <p:extLst>
      <p:ext uri="{BB962C8B-B14F-4D97-AF65-F5344CB8AC3E}">
        <p14:creationId xmlns:p14="http://schemas.microsoft.com/office/powerpoint/2010/main" val="3436195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855663" y="2286585"/>
            <a:ext cx="3671336"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017816" y="2435956"/>
            <a:ext cx="3286891" cy="2007789"/>
          </a:xfrm>
        </p:spPr>
        <p:txBody>
          <a:bodyPr/>
          <a:lstStyle>
            <a:lvl1pPr>
              <a:defRPr sz="3200"/>
            </a:lvl1pPr>
          </a:lstStyle>
          <a:p>
            <a:r>
              <a:rPr lang="en-GB"/>
              <a:t>Click to edit Master title style</a:t>
            </a:r>
            <a:endParaRPr lang="en-US" dirty="0"/>
          </a:p>
        </p:txBody>
      </p:sp>
      <p:sp>
        <p:nvSpPr>
          <p:cNvPr id="6" name="Text Placeholder 5"/>
          <p:cNvSpPr>
            <a:spLocks noGrp="1"/>
          </p:cNvSpPr>
          <p:nvPr>
            <p:ph type="body" sz="quarter" idx="16"/>
          </p:nvPr>
        </p:nvSpPr>
        <p:spPr>
          <a:xfrm>
            <a:off x="4616450" y="2286000"/>
            <a:ext cx="3671888" cy="2300288"/>
          </a:xfrm>
        </p:spPr>
        <p:txBody>
          <a:bodyPr anchor="t"/>
          <a:lstStyle>
            <a:lvl1pPr marL="0" indent="0">
              <a:buFontTx/>
              <a:buNone/>
              <a:defRPr/>
            </a:lvl1pPr>
          </a:lstStyle>
          <a:p>
            <a:pPr lvl="0"/>
            <a:r>
              <a:rPr lang="en-GB"/>
              <a:t>Click to edit Master text styles</a:t>
            </a:r>
          </a:p>
        </p:txBody>
      </p:sp>
      <p:sp>
        <p:nvSpPr>
          <p:cNvPr id="2" name="Date Placeholder 1"/>
          <p:cNvSpPr>
            <a:spLocks noGrp="1"/>
          </p:cNvSpPr>
          <p:nvPr>
            <p:ph type="dt" sz="half" idx="10"/>
          </p:nvPr>
        </p:nvSpPr>
        <p:spPr/>
        <p:txBody>
          <a:bodyPr/>
          <a:lstStyle/>
          <a:p>
            <a:fld id="{23DDA9F4-55F9-4B4D-9F07-AC5BB7DE06F2}" type="datetimeFigureOut">
              <a:rPr lang="en-US" smtClean="0"/>
              <a:t>5/22/20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EE8A14A-1CB3-4B45-9BA1-69FC6D68E5FB}" type="slidenum">
              <a:rPr lang="en-GB" smtClean="0"/>
              <a:t>‹#›</a:t>
            </a:fld>
            <a:endParaRPr lang="en-GB"/>
          </a:p>
        </p:txBody>
      </p:sp>
    </p:spTree>
    <p:extLst>
      <p:ext uri="{BB962C8B-B14F-4D97-AF65-F5344CB8AC3E}">
        <p14:creationId xmlns:p14="http://schemas.microsoft.com/office/powerpoint/2010/main" val="33573461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9144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3DDA9F4-55F9-4B4D-9F07-AC5BB7DE06F2}" type="datetimeFigureOut">
              <a:rPr lang="en-US" smtClean="0"/>
              <a:t>5/22/20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E8A14A-1CB3-4B45-9BA1-69FC6D68E5FB}" type="slidenum">
              <a:rPr lang="en-GB" smtClean="0"/>
              <a:t>‹#›</a:t>
            </a:fld>
            <a:endParaRPr lang="en-GB"/>
          </a:p>
        </p:txBody>
      </p:sp>
    </p:spTree>
    <p:extLst>
      <p:ext uri="{BB962C8B-B14F-4D97-AF65-F5344CB8AC3E}">
        <p14:creationId xmlns:p14="http://schemas.microsoft.com/office/powerpoint/2010/main" val="5298465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5752238" y="446089"/>
            <a:ext cx="3391762"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9" name="AutoShape 4"/>
          <p:cNvSpPr>
            <a:spLocks noChangeAspect="1" noChangeArrowheads="1" noTextEdit="1"/>
          </p:cNvSpPr>
          <p:nvPr/>
        </p:nvSpPr>
        <p:spPr bwMode="auto">
          <a:xfrm>
            <a:off x="5233988" y="0"/>
            <a:ext cx="3910012" cy="586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 name="Vertical Title 1"/>
          <p:cNvSpPr>
            <a:spLocks noGrp="1"/>
          </p:cNvSpPr>
          <p:nvPr>
            <p:ph type="title" orient="vert"/>
          </p:nvPr>
        </p:nvSpPr>
        <p:spPr>
          <a:xfrm>
            <a:off x="6137655" y="586171"/>
            <a:ext cx="1701800" cy="513479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04862" y="446089"/>
            <a:ext cx="4947376" cy="5414962"/>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3DDA9F4-55F9-4B4D-9F07-AC5BB7DE06F2}" type="datetimeFigureOut">
              <a:rPr lang="en-US" smtClean="0"/>
              <a:t>5/22/20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E8A14A-1CB3-4B45-9BA1-69FC6D68E5FB}" type="slidenum">
              <a:rPr lang="en-GB" smtClean="0"/>
              <a:t>‹#›</a:t>
            </a:fld>
            <a:endParaRPr lang="en-GB"/>
          </a:p>
        </p:txBody>
      </p:sp>
    </p:spTree>
    <p:extLst>
      <p:ext uri="{BB962C8B-B14F-4D97-AF65-F5344CB8AC3E}">
        <p14:creationId xmlns:p14="http://schemas.microsoft.com/office/powerpoint/2010/main" val="2723952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09997" y="447188"/>
            <a:ext cx="7524003"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GB"/>
              <a:t>Click to edit Master title style</a:t>
            </a:r>
            <a:endParaRPr lang="en-US" dirty="0"/>
          </a:p>
        </p:txBody>
      </p:sp>
      <p:sp>
        <p:nvSpPr>
          <p:cNvPr id="3" name="Text Placeholder 2"/>
          <p:cNvSpPr>
            <a:spLocks noGrp="1"/>
          </p:cNvSpPr>
          <p:nvPr>
            <p:ph type="body" idx="1"/>
          </p:nvPr>
        </p:nvSpPr>
        <p:spPr>
          <a:xfrm>
            <a:off x="809997" y="2184400"/>
            <a:ext cx="7524003"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p:cNvSpPr>
            <a:spLocks noGrp="1"/>
          </p:cNvSpPr>
          <p:nvPr>
            <p:ph type="ftr" sz="quarter" idx="3"/>
          </p:nvPr>
        </p:nvSpPr>
        <p:spPr>
          <a:xfrm>
            <a:off x="442797" y="6041361"/>
            <a:ext cx="6289532" cy="365125"/>
          </a:xfrm>
          <a:prstGeom prst="rect">
            <a:avLst/>
          </a:prstGeom>
        </p:spPr>
        <p:txBody>
          <a:bodyPr vert="horz" lIns="91440" tIns="45720" rIns="91440" bIns="45720" rtlCol="0" anchor="b"/>
          <a:lstStyle>
            <a:lvl1pPr algn="l">
              <a:defRPr sz="900">
                <a:solidFill>
                  <a:schemeClr val="tx1"/>
                </a:solidFill>
              </a:defRPr>
            </a:lvl1pPr>
          </a:lstStyle>
          <a:p>
            <a:endParaRPr lang="en-GB"/>
          </a:p>
        </p:txBody>
      </p:sp>
      <p:sp>
        <p:nvSpPr>
          <p:cNvPr id="4" name="Date Placeholder 3"/>
          <p:cNvSpPr>
            <a:spLocks noGrp="1"/>
          </p:cNvSpPr>
          <p:nvPr>
            <p:ph type="dt" sz="half" idx="2"/>
          </p:nvPr>
        </p:nvSpPr>
        <p:spPr>
          <a:xfrm>
            <a:off x="6911422" y="6041361"/>
            <a:ext cx="993161" cy="365125"/>
          </a:xfrm>
          <a:prstGeom prst="rect">
            <a:avLst/>
          </a:prstGeom>
        </p:spPr>
        <p:txBody>
          <a:bodyPr vert="horz" lIns="91440" tIns="45720" rIns="91440" bIns="45720" rtlCol="0" anchor="b"/>
          <a:lstStyle>
            <a:lvl1pPr algn="r">
              <a:defRPr sz="900">
                <a:solidFill>
                  <a:schemeClr val="tx1"/>
                </a:solidFill>
              </a:defRPr>
            </a:lvl1pPr>
          </a:lstStyle>
          <a:p>
            <a:fld id="{23DDA9F4-55F9-4B4D-9F07-AC5BB7DE06F2}" type="datetimeFigureOut">
              <a:rPr lang="en-US" smtClean="0"/>
              <a:t>5/22/20</a:t>
            </a:fld>
            <a:endParaRPr lang="en-GB"/>
          </a:p>
        </p:txBody>
      </p:sp>
      <p:sp>
        <p:nvSpPr>
          <p:cNvPr id="6" name="Slide Number Placeholder 5"/>
          <p:cNvSpPr>
            <a:spLocks noGrp="1"/>
          </p:cNvSpPr>
          <p:nvPr>
            <p:ph type="sldNum" sz="quarter" idx="4"/>
          </p:nvPr>
        </p:nvSpPr>
        <p:spPr>
          <a:xfrm>
            <a:off x="7904584" y="5915887"/>
            <a:ext cx="796616" cy="490599"/>
          </a:xfrm>
          <a:prstGeom prst="rect">
            <a:avLst/>
          </a:prstGeom>
        </p:spPr>
        <p:txBody>
          <a:bodyPr vert="horz" lIns="91440" tIns="45720" rIns="91440" bIns="10800" rtlCol="0" anchor="b"/>
          <a:lstStyle>
            <a:lvl1pPr algn="r">
              <a:defRPr sz="2000">
                <a:solidFill>
                  <a:schemeClr val="accent1"/>
                </a:solidFill>
              </a:defRPr>
            </a:lvl1pPr>
          </a:lstStyle>
          <a:p>
            <a:fld id="{9EE8A14A-1CB3-4B45-9BA1-69FC6D68E5FB}" type="slidenum">
              <a:rPr lang="en-GB" smtClean="0"/>
              <a:t>‹#›</a:t>
            </a:fld>
            <a:endParaRPr lang="en-GB"/>
          </a:p>
        </p:txBody>
      </p:sp>
    </p:spTree>
    <p:extLst>
      <p:ext uri="{BB962C8B-B14F-4D97-AF65-F5344CB8AC3E}">
        <p14:creationId xmlns:p14="http://schemas.microsoft.com/office/powerpoint/2010/main" val="2566244945"/>
      </p:ext>
    </p:extLst>
  </p:cSld>
  <p:clrMap bg1="dk1" tx1="lt1" bg2="dk2" tx2="lt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 id="2147483864" r:id="rId12"/>
    <p:sldLayoutId id="2147483865" r:id="rId13"/>
    <p:sldLayoutId id="2147483866" r:id="rId14"/>
  </p:sldLayoutIdLst>
  <p:txStyles>
    <p:titleStyle>
      <a:lvl1pPr algn="l" defTabSz="457200" rtl="0" eaLnBrk="1" latinLnBrk="0" hangingPunct="1">
        <a:spcBef>
          <a:spcPct val="0"/>
        </a:spcBef>
        <a:buNone/>
        <a:defRPr sz="4000" b="1" kern="1200">
          <a:solidFill>
            <a:srgbClr val="FEFEFE"/>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DE2DD4A6-DC96-421E-9E1C-7CD0D26814F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bwMode="white">
          <a:xfrm>
            <a:off x="0" y="4525094"/>
            <a:ext cx="9152363" cy="2344057"/>
            <a:chOff x="0" y="4525094"/>
            <a:chExt cx="12203151" cy="2344057"/>
          </a:xfrm>
        </p:grpSpPr>
        <p:sp>
          <p:nvSpPr>
            <p:cNvPr id="17" name="Freeform 9">
              <a:extLst>
                <a:ext uri="{FF2B5EF4-FFF2-40B4-BE49-F238E27FC236}">
                  <a16:creationId xmlns:a16="http://schemas.microsoft.com/office/drawing/2014/main" id="{5E6BB74D-E85C-4CCB-90CE-0246006405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white">
            <a:xfrm>
              <a:off x="0" y="4525094"/>
              <a:ext cx="12192000" cy="2332906"/>
            </a:xfrm>
            <a:custGeom>
              <a:avLst/>
              <a:gdLst>
                <a:gd name="connsiteX0" fmla="*/ 0 w 12192000"/>
                <a:gd name="connsiteY0" fmla="*/ 0 h 2332906"/>
                <a:gd name="connsiteX1" fmla="*/ 1996017 w 12192000"/>
                <a:gd name="connsiteY1" fmla="*/ 0 h 2332906"/>
                <a:gd name="connsiteX2" fmla="*/ 2377017 w 12192000"/>
                <a:gd name="connsiteY2" fmla="*/ 263783 h 2332906"/>
                <a:gd name="connsiteX3" fmla="*/ 2385484 w 12192000"/>
                <a:gd name="connsiteY3" fmla="*/ 266713 h 2332906"/>
                <a:gd name="connsiteX4" fmla="*/ 2398184 w 12192000"/>
                <a:gd name="connsiteY4" fmla="*/ 271110 h 2332906"/>
                <a:gd name="connsiteX5" fmla="*/ 2410883 w 12192000"/>
                <a:gd name="connsiteY5" fmla="*/ 275506 h 2332906"/>
                <a:gd name="connsiteX6" fmla="*/ 2421467 w 12192000"/>
                <a:gd name="connsiteY6" fmla="*/ 275506 h 2332906"/>
                <a:gd name="connsiteX7" fmla="*/ 2434167 w 12192000"/>
                <a:gd name="connsiteY7" fmla="*/ 275506 h 2332906"/>
                <a:gd name="connsiteX8" fmla="*/ 2444750 w 12192000"/>
                <a:gd name="connsiteY8" fmla="*/ 271110 h 2332906"/>
                <a:gd name="connsiteX9" fmla="*/ 2457450 w 12192000"/>
                <a:gd name="connsiteY9" fmla="*/ 266713 h 2332906"/>
                <a:gd name="connsiteX10" fmla="*/ 2465917 w 12192000"/>
                <a:gd name="connsiteY10" fmla="*/ 263783 h 2332906"/>
                <a:gd name="connsiteX11" fmla="*/ 2846917 w 12192000"/>
                <a:gd name="connsiteY11" fmla="*/ 0 h 2332906"/>
                <a:gd name="connsiteX12" fmla="*/ 12192000 w 12192000"/>
                <a:gd name="connsiteY12" fmla="*/ 0 h 2332906"/>
                <a:gd name="connsiteX13" fmla="*/ 12192000 w 12192000"/>
                <a:gd name="connsiteY13" fmla="*/ 2332906 h 2332906"/>
                <a:gd name="connsiteX14" fmla="*/ 0 w 12192000"/>
                <a:gd name="connsiteY14" fmla="*/ 2332906 h 2332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2192000" h="2332906">
                  <a:moveTo>
                    <a:pt x="0" y="0"/>
                  </a:moveTo>
                  <a:lnTo>
                    <a:pt x="1996017" y="0"/>
                  </a:lnTo>
                  <a:lnTo>
                    <a:pt x="2377017" y="263783"/>
                  </a:lnTo>
                  <a:lnTo>
                    <a:pt x="2385484" y="266713"/>
                  </a:lnTo>
                  <a:lnTo>
                    <a:pt x="2398184" y="271110"/>
                  </a:lnTo>
                  <a:lnTo>
                    <a:pt x="2410883" y="275506"/>
                  </a:lnTo>
                  <a:lnTo>
                    <a:pt x="2421467" y="275506"/>
                  </a:lnTo>
                  <a:lnTo>
                    <a:pt x="2434167" y="275506"/>
                  </a:lnTo>
                  <a:lnTo>
                    <a:pt x="2444750" y="271110"/>
                  </a:lnTo>
                  <a:lnTo>
                    <a:pt x="2457450" y="266713"/>
                  </a:lnTo>
                  <a:lnTo>
                    <a:pt x="2465917" y="263783"/>
                  </a:lnTo>
                  <a:lnTo>
                    <a:pt x="2846917" y="0"/>
                  </a:lnTo>
                  <a:lnTo>
                    <a:pt x="12192000" y="0"/>
                  </a:lnTo>
                  <a:lnTo>
                    <a:pt x="12192000" y="2332906"/>
                  </a:lnTo>
                  <a:lnTo>
                    <a:pt x="0" y="2332906"/>
                  </a:lnTo>
                  <a:close/>
                </a:path>
              </a:pathLst>
            </a:custGeom>
            <a:solidFill>
              <a:schemeClr val="bg1">
                <a:lumMod val="85000"/>
                <a:lumOff val="15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Isosceles Triangle 17">
              <a:extLst>
                <a:ext uri="{FF2B5EF4-FFF2-40B4-BE49-F238E27FC236}">
                  <a16:creationId xmlns:a16="http://schemas.microsoft.com/office/drawing/2014/main" id="{52808592-600C-4349-9F27-EC36C0BA4C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white">
            <a:xfrm flipH="1">
              <a:off x="3820" y="4536245"/>
              <a:ext cx="5660999" cy="2332906"/>
            </a:xfrm>
            <a:prstGeom prst="triangle">
              <a:avLst>
                <a:gd name="adj" fmla="val 100000"/>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Isosceles Triangle 18">
              <a:extLst>
                <a:ext uri="{FF2B5EF4-FFF2-40B4-BE49-F238E27FC236}">
                  <a16:creationId xmlns:a16="http://schemas.microsoft.com/office/drawing/2014/main" id="{B5E00D3B-1E29-4E11-BCD3-8E3A56F4BE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white">
            <a:xfrm>
              <a:off x="4813714" y="4536245"/>
              <a:ext cx="7389437" cy="2332906"/>
            </a:xfrm>
            <a:prstGeom prst="triangle">
              <a:avLst>
                <a:gd name="adj" fmla="val 100000"/>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22D4503F-FA25-1E48-A4FE-CD7FCF2EE6A8}"/>
              </a:ext>
            </a:extLst>
          </p:cNvPr>
          <p:cNvSpPr>
            <a:spLocks noGrp="1"/>
          </p:cNvSpPr>
          <p:nvPr>
            <p:ph type="ctrTitle"/>
          </p:nvPr>
        </p:nvSpPr>
        <p:spPr>
          <a:xfrm>
            <a:off x="607500" y="4817533"/>
            <a:ext cx="7929000" cy="779529"/>
          </a:xfrm>
        </p:spPr>
        <p:txBody>
          <a:bodyPr>
            <a:normAutofit/>
          </a:bodyPr>
          <a:lstStyle/>
          <a:p>
            <a:pPr algn="ctr"/>
            <a:r>
              <a:rPr lang="en-GB" sz="3500" dirty="0"/>
              <a:t>The Nile</a:t>
            </a:r>
          </a:p>
        </p:txBody>
      </p:sp>
      <p:sp>
        <p:nvSpPr>
          <p:cNvPr id="3" name="Subtitle 2">
            <a:extLst>
              <a:ext uri="{FF2B5EF4-FFF2-40B4-BE49-F238E27FC236}">
                <a16:creationId xmlns:a16="http://schemas.microsoft.com/office/drawing/2014/main" id="{22956436-CA46-A940-AEB9-565BFF49418E}"/>
              </a:ext>
            </a:extLst>
          </p:cNvPr>
          <p:cNvSpPr>
            <a:spLocks noGrp="1"/>
          </p:cNvSpPr>
          <p:nvPr>
            <p:ph type="subTitle" idx="1"/>
          </p:nvPr>
        </p:nvSpPr>
        <p:spPr>
          <a:xfrm>
            <a:off x="607500" y="5594110"/>
            <a:ext cx="7929000" cy="434974"/>
          </a:xfrm>
        </p:spPr>
        <p:txBody>
          <a:bodyPr>
            <a:normAutofit/>
          </a:bodyPr>
          <a:lstStyle/>
          <a:p>
            <a:pPr algn="ctr"/>
            <a:r>
              <a:rPr lang="en-GB" dirty="0"/>
              <a:t>By Zac Lewis</a:t>
            </a:r>
          </a:p>
        </p:txBody>
      </p:sp>
      <p:pic>
        <p:nvPicPr>
          <p:cNvPr id="6" name="Picture 5" descr="A view of a mountain&#10;&#10;Description automatically generated">
            <a:extLst>
              <a:ext uri="{FF2B5EF4-FFF2-40B4-BE49-F238E27FC236}">
                <a16:creationId xmlns:a16="http://schemas.microsoft.com/office/drawing/2014/main" id="{645C6C45-9828-8342-9E1A-374A4AE7DEBC}"/>
              </a:ext>
            </a:extLst>
          </p:cNvPr>
          <p:cNvPicPr>
            <a:picLocks noChangeAspect="1"/>
          </p:cNvPicPr>
          <p:nvPr/>
        </p:nvPicPr>
        <p:blipFill>
          <a:blip r:embed="rId2"/>
          <a:stretch>
            <a:fillRect/>
          </a:stretch>
        </p:blipFill>
        <p:spPr>
          <a:xfrm>
            <a:off x="238436" y="1052551"/>
            <a:ext cx="4262028" cy="2936064"/>
          </a:xfrm>
          <a:prstGeom prst="roundRect">
            <a:avLst>
              <a:gd name="adj" fmla="val 3876"/>
            </a:avLst>
          </a:prstGeom>
          <a:ln w="38100">
            <a:solidFill>
              <a:schemeClr val="accent1">
                <a:lumMod val="20000"/>
                <a:lumOff val="80000"/>
              </a:schemeClr>
            </a:solidFill>
          </a:ln>
          <a:effectLst/>
        </p:spPr>
      </p:pic>
      <p:pic>
        <p:nvPicPr>
          <p:cNvPr id="5" name="Picture 4" descr="A large body of water&#10;&#10;Description automatically generated">
            <a:extLst>
              <a:ext uri="{FF2B5EF4-FFF2-40B4-BE49-F238E27FC236}">
                <a16:creationId xmlns:a16="http://schemas.microsoft.com/office/drawing/2014/main" id="{5A8F3576-D5C5-AA48-B1F0-5AA79DBF0D8F}"/>
              </a:ext>
            </a:extLst>
          </p:cNvPr>
          <p:cNvPicPr>
            <a:picLocks noChangeAspect="1"/>
          </p:cNvPicPr>
          <p:nvPr/>
        </p:nvPicPr>
        <p:blipFill>
          <a:blip r:embed="rId3"/>
          <a:stretch>
            <a:fillRect/>
          </a:stretch>
        </p:blipFill>
        <p:spPr>
          <a:xfrm>
            <a:off x="4643537" y="1052552"/>
            <a:ext cx="4412116" cy="2936063"/>
          </a:xfrm>
          <a:prstGeom prst="roundRect">
            <a:avLst>
              <a:gd name="adj" fmla="val 3876"/>
            </a:avLst>
          </a:prstGeom>
          <a:ln w="38100">
            <a:solidFill>
              <a:schemeClr val="accent1">
                <a:lumMod val="20000"/>
                <a:lumOff val="80000"/>
              </a:schemeClr>
            </a:solidFill>
          </a:ln>
          <a:effectLst/>
        </p:spPr>
      </p:pic>
    </p:spTree>
    <p:extLst>
      <p:ext uri="{BB962C8B-B14F-4D97-AF65-F5344CB8AC3E}">
        <p14:creationId xmlns:p14="http://schemas.microsoft.com/office/powerpoint/2010/main" val="17772816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64A96-5A7A-7045-8EA2-456EF18F066B}"/>
              </a:ext>
            </a:extLst>
          </p:cNvPr>
          <p:cNvSpPr>
            <a:spLocks noGrp="1"/>
          </p:cNvSpPr>
          <p:nvPr>
            <p:ph type="title"/>
          </p:nvPr>
        </p:nvSpPr>
        <p:spPr>
          <a:xfrm>
            <a:off x="607500" y="447188"/>
            <a:ext cx="7928998" cy="970450"/>
          </a:xfrm>
        </p:spPr>
        <p:txBody>
          <a:bodyPr>
            <a:normAutofit/>
          </a:bodyPr>
          <a:lstStyle/>
          <a:p>
            <a:pPr algn="ctr"/>
            <a:r>
              <a:rPr lang="en-GB" dirty="0"/>
              <a:t>Introduction</a:t>
            </a:r>
          </a:p>
        </p:txBody>
      </p:sp>
      <p:sp>
        <p:nvSpPr>
          <p:cNvPr id="3" name="Content Placeholder 2">
            <a:extLst>
              <a:ext uri="{FF2B5EF4-FFF2-40B4-BE49-F238E27FC236}">
                <a16:creationId xmlns:a16="http://schemas.microsoft.com/office/drawing/2014/main" id="{3017B783-095E-7947-B3A2-272768BE685B}"/>
              </a:ext>
            </a:extLst>
          </p:cNvPr>
          <p:cNvSpPr>
            <a:spLocks noGrp="1"/>
          </p:cNvSpPr>
          <p:nvPr>
            <p:ph idx="1"/>
          </p:nvPr>
        </p:nvSpPr>
        <p:spPr>
          <a:xfrm>
            <a:off x="614034" y="2413000"/>
            <a:ext cx="4546339" cy="4216400"/>
          </a:xfrm>
        </p:spPr>
        <p:txBody>
          <a:bodyPr>
            <a:normAutofit/>
          </a:bodyPr>
          <a:lstStyle/>
          <a:p>
            <a:pPr marL="0" indent="0">
              <a:buNone/>
            </a:pPr>
            <a:endParaRPr lang="en-GB"/>
          </a:p>
          <a:p>
            <a:pPr marL="0" indent="0">
              <a:buNone/>
            </a:pPr>
            <a:endParaRPr lang="en-GB"/>
          </a:p>
        </p:txBody>
      </p:sp>
      <p:pic>
        <p:nvPicPr>
          <p:cNvPr id="4" name="Picture 3" descr="A view of a mountain&#10;&#10;Description automatically generated">
            <a:extLst>
              <a:ext uri="{FF2B5EF4-FFF2-40B4-BE49-F238E27FC236}">
                <a16:creationId xmlns:a16="http://schemas.microsoft.com/office/drawing/2014/main" id="{8A004C5D-05E6-7A47-987B-21DB8753F997}"/>
              </a:ext>
            </a:extLst>
          </p:cNvPr>
          <p:cNvPicPr>
            <a:picLocks noChangeAspect="1"/>
          </p:cNvPicPr>
          <p:nvPr/>
        </p:nvPicPr>
        <p:blipFill>
          <a:blip r:embed="rId2"/>
          <a:stretch>
            <a:fillRect/>
          </a:stretch>
        </p:blipFill>
        <p:spPr>
          <a:xfrm>
            <a:off x="5881252" y="2412999"/>
            <a:ext cx="3030400" cy="2016593"/>
          </a:xfrm>
          <a:prstGeom prst="roundRect">
            <a:avLst>
              <a:gd name="adj" fmla="val 3876"/>
            </a:avLst>
          </a:prstGeom>
          <a:ln w="38100">
            <a:solidFill>
              <a:schemeClr val="accent1">
                <a:lumMod val="20000"/>
                <a:lumOff val="80000"/>
              </a:schemeClr>
            </a:solidFill>
          </a:ln>
          <a:effectLst/>
        </p:spPr>
      </p:pic>
      <p:pic>
        <p:nvPicPr>
          <p:cNvPr id="5" name="Picture 4" descr="A small island in the middle of a body of water&#10;&#10;Description automatically generated">
            <a:extLst>
              <a:ext uri="{FF2B5EF4-FFF2-40B4-BE49-F238E27FC236}">
                <a16:creationId xmlns:a16="http://schemas.microsoft.com/office/drawing/2014/main" id="{815E9645-DBD7-CE49-948A-EFCAB3062A6C}"/>
              </a:ext>
            </a:extLst>
          </p:cNvPr>
          <p:cNvPicPr>
            <a:picLocks noChangeAspect="1"/>
          </p:cNvPicPr>
          <p:nvPr/>
        </p:nvPicPr>
        <p:blipFill>
          <a:blip r:embed="rId3"/>
          <a:stretch>
            <a:fillRect/>
          </a:stretch>
        </p:blipFill>
        <p:spPr>
          <a:xfrm>
            <a:off x="5873262" y="4700780"/>
            <a:ext cx="3038387" cy="1928622"/>
          </a:xfrm>
          <a:prstGeom prst="roundRect">
            <a:avLst>
              <a:gd name="adj" fmla="val 3876"/>
            </a:avLst>
          </a:prstGeom>
          <a:ln w="38100">
            <a:solidFill>
              <a:schemeClr val="accent1">
                <a:lumMod val="20000"/>
                <a:lumOff val="80000"/>
              </a:schemeClr>
            </a:solidFill>
          </a:ln>
          <a:effectLst/>
        </p:spPr>
      </p:pic>
      <p:sp>
        <p:nvSpPr>
          <p:cNvPr id="6" name="Rounded Rectangle 5">
            <a:extLst>
              <a:ext uri="{FF2B5EF4-FFF2-40B4-BE49-F238E27FC236}">
                <a16:creationId xmlns:a16="http://schemas.microsoft.com/office/drawing/2014/main" id="{6E31E4EF-74CB-6F4C-9180-0A6925939F1F}"/>
              </a:ext>
            </a:extLst>
          </p:cNvPr>
          <p:cNvSpPr/>
          <p:nvPr/>
        </p:nvSpPr>
        <p:spPr>
          <a:xfrm>
            <a:off x="528918" y="2413000"/>
            <a:ext cx="4631455" cy="4216402"/>
          </a:xfrm>
          <a:prstGeom prst="roundRect">
            <a:avLst/>
          </a:prstGeom>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t>The River Nile is in Northeast Africa and is the longest river in the world; although some scientists argue that the Amazon is longer. </a:t>
            </a:r>
          </a:p>
          <a:p>
            <a:endParaRPr lang="en-GB" sz="1400" dirty="0"/>
          </a:p>
          <a:p>
            <a:r>
              <a:rPr lang="en-GB" sz="1400" dirty="0"/>
              <a:t>The Nile was, and still is, important. It was the cradle for the Ancient Egyptians and many more religions had The Nile playing an important part. It’s waters have brought life for centuries and shaped the way for building the great pyramids to trade routes like the Silk Road.</a:t>
            </a:r>
          </a:p>
          <a:p>
            <a:endParaRPr lang="en-GB" sz="1400" dirty="0"/>
          </a:p>
          <a:p>
            <a:r>
              <a:rPr lang="en-GB" sz="1400" dirty="0"/>
              <a:t>The Nile is also thought to be oldest river in the world, being at least 30 million years old.</a:t>
            </a:r>
          </a:p>
          <a:p>
            <a:endParaRPr lang="en-GB" sz="1400" dirty="0"/>
          </a:p>
          <a:p>
            <a:r>
              <a:rPr lang="en-GB" sz="1400" dirty="0"/>
              <a:t>This powerpoint should give you interesting information about The Amazing Nile!</a:t>
            </a:r>
          </a:p>
          <a:p>
            <a:pPr>
              <a:spcAft>
                <a:spcPts val="600"/>
              </a:spcAft>
            </a:pPr>
            <a:r>
              <a:rPr lang="en-GB" sz="1400" dirty="0"/>
              <a:t> </a:t>
            </a:r>
          </a:p>
        </p:txBody>
      </p:sp>
    </p:spTree>
    <p:extLst>
      <p:ext uri="{BB962C8B-B14F-4D97-AF65-F5344CB8AC3E}">
        <p14:creationId xmlns:p14="http://schemas.microsoft.com/office/powerpoint/2010/main" val="2155619588"/>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a:extLst>
              <a:ext uri="{FF2B5EF4-FFF2-40B4-BE49-F238E27FC236}">
                <a16:creationId xmlns:a16="http://schemas.microsoft.com/office/drawing/2014/main" id="{6DC530A0-0E89-1A46-A390-01AEE6008BAA}"/>
              </a:ext>
            </a:extLst>
          </p:cNvPr>
          <p:cNvSpPr/>
          <p:nvPr/>
        </p:nvSpPr>
        <p:spPr>
          <a:xfrm>
            <a:off x="328613" y="2314575"/>
            <a:ext cx="4140974" cy="3376246"/>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5EC64A96-5A7A-7045-8EA2-456EF18F066B}"/>
              </a:ext>
            </a:extLst>
          </p:cNvPr>
          <p:cNvSpPr>
            <a:spLocks noGrp="1"/>
          </p:cNvSpPr>
          <p:nvPr>
            <p:ph type="title"/>
          </p:nvPr>
        </p:nvSpPr>
        <p:spPr>
          <a:xfrm>
            <a:off x="2269240" y="433011"/>
            <a:ext cx="4605519" cy="970450"/>
          </a:xfrm>
        </p:spPr>
        <p:txBody>
          <a:bodyPr/>
          <a:lstStyle/>
          <a:p>
            <a:pPr algn="ctr"/>
            <a:r>
              <a:rPr lang="en-GB"/>
              <a:t>Facts &amp; Figures</a:t>
            </a:r>
          </a:p>
        </p:txBody>
      </p:sp>
      <p:sp>
        <p:nvSpPr>
          <p:cNvPr id="3" name="Content Placeholder 2">
            <a:extLst>
              <a:ext uri="{FF2B5EF4-FFF2-40B4-BE49-F238E27FC236}">
                <a16:creationId xmlns:a16="http://schemas.microsoft.com/office/drawing/2014/main" id="{3017B783-095E-7947-B3A2-272768BE685B}"/>
              </a:ext>
            </a:extLst>
          </p:cNvPr>
          <p:cNvSpPr>
            <a:spLocks noGrp="1"/>
          </p:cNvSpPr>
          <p:nvPr>
            <p:ph idx="1"/>
          </p:nvPr>
        </p:nvSpPr>
        <p:spPr>
          <a:xfrm>
            <a:off x="546847" y="2431116"/>
            <a:ext cx="3922740" cy="3376246"/>
          </a:xfrm>
          <a:ln>
            <a:noFill/>
          </a:ln>
        </p:spPr>
        <p:txBody>
          <a:bodyPr anchor="t">
            <a:normAutofit/>
          </a:bodyPr>
          <a:lstStyle/>
          <a:p>
            <a:pPr>
              <a:buClr>
                <a:schemeClr val="tx1"/>
              </a:buClr>
              <a:buFont typeface="Wingdings" pitchFamily="2" charset="2"/>
              <a:buChar char="Ø"/>
            </a:pPr>
            <a:r>
              <a:rPr lang="en-GB" sz="1400" dirty="0"/>
              <a:t>The Nile is the longest river on Earth, at 6,695 km long!</a:t>
            </a:r>
          </a:p>
          <a:p>
            <a:pPr>
              <a:buClr>
                <a:schemeClr val="tx1"/>
              </a:buClr>
              <a:buFont typeface="Wingdings" pitchFamily="2" charset="2"/>
              <a:buChar char="Ø"/>
            </a:pPr>
            <a:endParaRPr lang="en-GB" sz="1400" dirty="0"/>
          </a:p>
          <a:p>
            <a:pPr>
              <a:buClr>
                <a:schemeClr val="tx1"/>
              </a:buClr>
              <a:buFont typeface="Wingdings" pitchFamily="2" charset="2"/>
              <a:buChar char="Ø"/>
            </a:pPr>
            <a:r>
              <a:rPr lang="en-GB" sz="1400" dirty="0"/>
              <a:t>95% of Egypt’s population live near the river!</a:t>
            </a:r>
          </a:p>
          <a:p>
            <a:pPr>
              <a:buClr>
                <a:schemeClr val="tx1"/>
              </a:buClr>
              <a:buFont typeface="Wingdings" pitchFamily="2" charset="2"/>
              <a:buChar char="Ø"/>
            </a:pPr>
            <a:endParaRPr lang="en-GB" sz="1400" dirty="0"/>
          </a:p>
          <a:p>
            <a:pPr>
              <a:spcBef>
                <a:spcPts val="0"/>
              </a:spcBef>
              <a:buClr>
                <a:schemeClr val="tx1"/>
              </a:buClr>
              <a:buFont typeface="Wingdings" pitchFamily="2" charset="2"/>
              <a:buChar char="Ø"/>
            </a:pPr>
            <a:r>
              <a:rPr lang="en-GB" sz="1400" dirty="0"/>
              <a:t>Every second, The Nile discharges 3.1 million litres of water into The Mediterranean!</a:t>
            </a:r>
          </a:p>
          <a:p>
            <a:pPr>
              <a:buClr>
                <a:schemeClr val="tx1"/>
              </a:buClr>
              <a:buFont typeface="Wingdings" pitchFamily="2" charset="2"/>
              <a:buChar char="Ø"/>
            </a:pPr>
            <a:endParaRPr lang="en-GB" sz="1400" dirty="0"/>
          </a:p>
          <a:p>
            <a:pPr>
              <a:buClr>
                <a:schemeClr val="tx1"/>
              </a:buClr>
              <a:buFont typeface="Wingdings" pitchFamily="2" charset="2"/>
              <a:buChar char="Ø"/>
            </a:pPr>
            <a:r>
              <a:rPr lang="en-GB" sz="1400" dirty="0"/>
              <a:t>At its widest, The Nile is 7.5 km wide!</a:t>
            </a:r>
          </a:p>
          <a:p>
            <a:pPr>
              <a:buClr>
                <a:schemeClr val="tx1"/>
              </a:buClr>
              <a:buFont typeface="Wingdings" pitchFamily="2" charset="2"/>
              <a:buChar char="Ø"/>
            </a:pPr>
            <a:endParaRPr lang="en-GB" sz="1400" dirty="0"/>
          </a:p>
        </p:txBody>
      </p:sp>
      <p:pic>
        <p:nvPicPr>
          <p:cNvPr id="6" name="Picture 5">
            <a:extLst>
              <a:ext uri="{FF2B5EF4-FFF2-40B4-BE49-F238E27FC236}">
                <a16:creationId xmlns:a16="http://schemas.microsoft.com/office/drawing/2014/main" id="{9A6D7D59-CAB5-6542-BE4E-7F11475B63F6}"/>
              </a:ext>
            </a:extLst>
          </p:cNvPr>
          <p:cNvPicPr>
            <a:picLocks noChangeAspect="1"/>
          </p:cNvPicPr>
          <p:nvPr/>
        </p:nvPicPr>
        <p:blipFill>
          <a:blip r:embed="rId2"/>
          <a:stretch>
            <a:fillRect/>
          </a:stretch>
        </p:blipFill>
        <p:spPr>
          <a:xfrm>
            <a:off x="4571999" y="2314575"/>
            <a:ext cx="4572000" cy="3376246"/>
          </a:xfrm>
          <a:prstGeom prst="roundRect">
            <a:avLst/>
          </a:prstGeom>
          <a:ln w="38100">
            <a:solidFill>
              <a:schemeClr val="accent1">
                <a:lumMod val="20000"/>
                <a:lumOff val="80000"/>
              </a:schemeClr>
            </a:solidFill>
          </a:ln>
        </p:spPr>
      </p:pic>
    </p:spTree>
    <p:extLst>
      <p:ext uri="{BB962C8B-B14F-4D97-AF65-F5344CB8AC3E}">
        <p14:creationId xmlns:p14="http://schemas.microsoft.com/office/powerpoint/2010/main" val="261063233"/>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64A96-5A7A-7045-8EA2-456EF18F066B}"/>
              </a:ext>
            </a:extLst>
          </p:cNvPr>
          <p:cNvSpPr>
            <a:spLocks noGrp="1"/>
          </p:cNvSpPr>
          <p:nvPr>
            <p:ph type="title"/>
          </p:nvPr>
        </p:nvSpPr>
        <p:spPr/>
        <p:txBody>
          <a:bodyPr/>
          <a:lstStyle/>
          <a:p>
            <a:pPr algn="ctr"/>
            <a:r>
              <a:rPr lang="en-GB"/>
              <a:t>Geography</a:t>
            </a:r>
          </a:p>
        </p:txBody>
      </p:sp>
      <p:sp>
        <p:nvSpPr>
          <p:cNvPr id="4" name="Rounded Rectangle 3">
            <a:extLst>
              <a:ext uri="{FF2B5EF4-FFF2-40B4-BE49-F238E27FC236}">
                <a16:creationId xmlns:a16="http://schemas.microsoft.com/office/drawing/2014/main" id="{F47EC9D2-6E8E-4444-9404-974B79211CF9}"/>
              </a:ext>
            </a:extLst>
          </p:cNvPr>
          <p:cNvSpPr/>
          <p:nvPr/>
        </p:nvSpPr>
        <p:spPr>
          <a:xfrm>
            <a:off x="297465" y="2312487"/>
            <a:ext cx="5946202" cy="3495646"/>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t>Most people associate The Nile with Egypt, but it flows through 11 countries: Tanzania, Uganda, Rwanda, Burundi, DRC, Kenya, Ethiopia, Eritrea, South Sudan, Sudan, and Egypt. </a:t>
            </a:r>
          </a:p>
          <a:p>
            <a:endParaRPr lang="en-GB" sz="1400" dirty="0"/>
          </a:p>
          <a:p>
            <a:r>
              <a:rPr lang="en-GB" sz="1400" dirty="0"/>
              <a:t>The Nile has two parts, the White Nile and the Blue Nile. The Blue Nile starts at Gish Abay in Ethiopia but the White Nile’s source is not completely known. It is also the White Nile that makes the length  record.</a:t>
            </a:r>
          </a:p>
          <a:p>
            <a:endParaRPr lang="en-GB" sz="1400" dirty="0"/>
          </a:p>
          <a:p>
            <a:r>
              <a:rPr lang="en-GB" sz="1400" dirty="0"/>
              <a:t>The White Nile and the Blue Nile converge at Khartoum, the capital city of Sudan. In the middle </a:t>
            </a:r>
            <a:r>
              <a:rPr lang="en-GB" sz="1400"/>
              <a:t>course The </a:t>
            </a:r>
            <a:r>
              <a:rPr lang="en-GB" sz="1400" dirty="0"/>
              <a:t>Nile goes through desert land.</a:t>
            </a:r>
          </a:p>
          <a:p>
            <a:endParaRPr lang="en-GB" sz="1400" dirty="0"/>
          </a:p>
          <a:p>
            <a:r>
              <a:rPr lang="en-GB" sz="1400" dirty="0"/>
              <a:t>The river then flow northwards to it’s mouth at Alexandria where it meets the Mediterranean sea.</a:t>
            </a:r>
          </a:p>
          <a:p>
            <a:endParaRPr lang="en-GB" sz="1400" dirty="0"/>
          </a:p>
          <a:p>
            <a:endParaRPr lang="en-GB" sz="1400" dirty="0"/>
          </a:p>
        </p:txBody>
      </p:sp>
      <p:pic>
        <p:nvPicPr>
          <p:cNvPr id="3" name="Picture 2">
            <a:extLst>
              <a:ext uri="{FF2B5EF4-FFF2-40B4-BE49-F238E27FC236}">
                <a16:creationId xmlns:a16="http://schemas.microsoft.com/office/drawing/2014/main" id="{BC2D635F-2B2B-FE45-A202-3007F6E1F587}"/>
              </a:ext>
            </a:extLst>
          </p:cNvPr>
          <p:cNvPicPr>
            <a:picLocks noChangeAspect="1"/>
          </p:cNvPicPr>
          <p:nvPr/>
        </p:nvPicPr>
        <p:blipFill>
          <a:blip r:embed="rId2"/>
          <a:stretch>
            <a:fillRect/>
          </a:stretch>
        </p:blipFill>
        <p:spPr>
          <a:xfrm>
            <a:off x="6438400" y="2312487"/>
            <a:ext cx="2331470" cy="4269681"/>
          </a:xfrm>
          <a:prstGeom prst="roundRect">
            <a:avLst/>
          </a:prstGeom>
          <a:ln w="38100">
            <a:solidFill>
              <a:schemeClr val="accent1">
                <a:lumMod val="20000"/>
                <a:lumOff val="80000"/>
              </a:schemeClr>
            </a:solidFill>
          </a:ln>
        </p:spPr>
      </p:pic>
      <p:sp>
        <p:nvSpPr>
          <p:cNvPr id="5" name="Rounded Rectangle 3">
            <a:extLst>
              <a:ext uri="{FF2B5EF4-FFF2-40B4-BE49-F238E27FC236}">
                <a16:creationId xmlns:a16="http://schemas.microsoft.com/office/drawing/2014/main" id="{50EA9249-9E8D-483C-91C9-07C821C28545}"/>
              </a:ext>
            </a:extLst>
          </p:cNvPr>
          <p:cNvSpPr/>
          <p:nvPr/>
        </p:nvSpPr>
        <p:spPr>
          <a:xfrm>
            <a:off x="297466" y="5926668"/>
            <a:ext cx="5946201" cy="655500"/>
          </a:xfrm>
          <a:prstGeom prst="roundRect">
            <a:avLst>
              <a:gd name="adj" fmla="val 1861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t>In the upper course, Tanzania and Kenya only have The Nile in them because of Lake Victoria (named after the British Queen).</a:t>
            </a:r>
          </a:p>
        </p:txBody>
      </p:sp>
      <p:cxnSp>
        <p:nvCxnSpPr>
          <p:cNvPr id="7" name="Straight Arrow Connector 6">
            <a:extLst>
              <a:ext uri="{FF2B5EF4-FFF2-40B4-BE49-F238E27FC236}">
                <a16:creationId xmlns:a16="http://schemas.microsoft.com/office/drawing/2014/main" id="{45FC1789-EA9C-424C-9C40-605EF6C330A2}"/>
              </a:ext>
            </a:extLst>
          </p:cNvPr>
          <p:cNvCxnSpPr>
            <a:cxnSpLocks/>
            <a:stCxn id="5" idx="3"/>
          </p:cNvCxnSpPr>
          <p:nvPr/>
        </p:nvCxnSpPr>
        <p:spPr>
          <a:xfrm flipV="1">
            <a:off x="6243667" y="6022326"/>
            <a:ext cx="1562602" cy="23209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6214264"/>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64A96-5A7A-7045-8EA2-456EF18F066B}"/>
              </a:ext>
            </a:extLst>
          </p:cNvPr>
          <p:cNvSpPr>
            <a:spLocks noGrp="1"/>
          </p:cNvSpPr>
          <p:nvPr>
            <p:ph type="title"/>
          </p:nvPr>
        </p:nvSpPr>
        <p:spPr>
          <a:xfrm>
            <a:off x="2128602" y="279176"/>
            <a:ext cx="4886796" cy="1219382"/>
          </a:xfrm>
        </p:spPr>
        <p:txBody>
          <a:bodyPr/>
          <a:lstStyle/>
          <a:p>
            <a:pPr algn="ctr"/>
            <a:r>
              <a:rPr lang="en-GB"/>
              <a:t>The</a:t>
            </a:r>
            <a:br>
              <a:rPr lang="en-GB"/>
            </a:br>
            <a:r>
              <a:rPr lang="en-GB"/>
              <a:t>Ancient Egyptians</a:t>
            </a:r>
          </a:p>
        </p:txBody>
      </p:sp>
      <p:sp>
        <p:nvSpPr>
          <p:cNvPr id="4" name="Rounded Rectangle 3">
            <a:extLst>
              <a:ext uri="{FF2B5EF4-FFF2-40B4-BE49-F238E27FC236}">
                <a16:creationId xmlns:a16="http://schemas.microsoft.com/office/drawing/2014/main" id="{F47EC9D2-6E8E-4444-9404-974B79211CF9}"/>
              </a:ext>
            </a:extLst>
          </p:cNvPr>
          <p:cNvSpPr/>
          <p:nvPr/>
        </p:nvSpPr>
        <p:spPr>
          <a:xfrm>
            <a:off x="276864" y="2314320"/>
            <a:ext cx="2726223" cy="426450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dirty="0"/>
          </a:p>
          <a:p>
            <a:r>
              <a:rPr lang="en-GB" sz="1400" dirty="0"/>
              <a:t>The Ancient Egyptians relied on the flooding of The Nile to grow their crops. They made their calendar around it:</a:t>
            </a:r>
          </a:p>
          <a:p>
            <a:pPr marL="285750" indent="-285750">
              <a:buFont typeface="Wingdings" panose="05000000000000000000" pitchFamily="2" charset="2"/>
              <a:buChar char="Ø"/>
            </a:pPr>
            <a:r>
              <a:rPr lang="en-GB" sz="1400" b="1" dirty="0"/>
              <a:t>Akhet </a:t>
            </a:r>
            <a:r>
              <a:rPr lang="en-GB" sz="1400" dirty="0"/>
              <a:t>the flooding season</a:t>
            </a:r>
          </a:p>
          <a:p>
            <a:pPr marL="285750" indent="-285750">
              <a:buFont typeface="Wingdings" panose="05000000000000000000" pitchFamily="2" charset="2"/>
              <a:buChar char="Ø"/>
            </a:pPr>
            <a:r>
              <a:rPr lang="en-GB" sz="1400" b="1" dirty="0"/>
              <a:t>Peret </a:t>
            </a:r>
            <a:r>
              <a:rPr lang="en-GB" sz="1400" dirty="0"/>
              <a:t>the growing season</a:t>
            </a:r>
          </a:p>
          <a:p>
            <a:pPr marL="285750" indent="-285750">
              <a:buFont typeface="Wingdings" panose="05000000000000000000" pitchFamily="2" charset="2"/>
              <a:buChar char="Ø"/>
            </a:pPr>
            <a:r>
              <a:rPr lang="en-GB" sz="1400" b="1" dirty="0"/>
              <a:t>Shemu </a:t>
            </a:r>
            <a:r>
              <a:rPr lang="en-GB" sz="1400" dirty="0"/>
              <a:t>the harvest season</a:t>
            </a:r>
          </a:p>
          <a:p>
            <a:endParaRPr lang="en-GB" sz="1400" dirty="0"/>
          </a:p>
          <a:p>
            <a:r>
              <a:rPr lang="en-GB" sz="1400" dirty="0"/>
              <a:t>They mainly grew wheat and barley, but, they also used flax to make clothing and papyrus to make paper.</a:t>
            </a:r>
          </a:p>
        </p:txBody>
      </p:sp>
      <p:sp>
        <p:nvSpPr>
          <p:cNvPr id="5" name="TextBox 4">
            <a:extLst>
              <a:ext uri="{FF2B5EF4-FFF2-40B4-BE49-F238E27FC236}">
                <a16:creationId xmlns:a16="http://schemas.microsoft.com/office/drawing/2014/main" id="{8EC5E4F2-3B38-F348-8E2E-9832A2AF8A01}"/>
              </a:ext>
            </a:extLst>
          </p:cNvPr>
          <p:cNvSpPr txBox="1"/>
          <p:nvPr/>
        </p:nvSpPr>
        <p:spPr>
          <a:xfrm>
            <a:off x="1043385" y="2312336"/>
            <a:ext cx="1193179" cy="369332"/>
          </a:xfrm>
          <a:prstGeom prst="rect">
            <a:avLst/>
          </a:prstGeom>
          <a:noFill/>
        </p:spPr>
        <p:txBody>
          <a:bodyPr wrap="square" rtlCol="0">
            <a:spAutoFit/>
          </a:bodyPr>
          <a:lstStyle/>
          <a:p>
            <a:pPr algn="ctr"/>
            <a:r>
              <a:rPr lang="en-GB" b="1" u="sng" dirty="0"/>
              <a:t>Farming</a:t>
            </a:r>
          </a:p>
        </p:txBody>
      </p:sp>
      <p:sp>
        <p:nvSpPr>
          <p:cNvPr id="6" name="Rounded Rectangle 5">
            <a:extLst>
              <a:ext uri="{FF2B5EF4-FFF2-40B4-BE49-F238E27FC236}">
                <a16:creationId xmlns:a16="http://schemas.microsoft.com/office/drawing/2014/main" id="{D7A213CD-E060-C249-A231-98E43A565477}"/>
              </a:ext>
            </a:extLst>
          </p:cNvPr>
          <p:cNvSpPr/>
          <p:nvPr/>
        </p:nvSpPr>
        <p:spPr>
          <a:xfrm>
            <a:off x="6157251" y="2314320"/>
            <a:ext cx="2726223" cy="426450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dirty="0"/>
          </a:p>
          <a:p>
            <a:r>
              <a:rPr lang="en-GB" sz="1400" dirty="0"/>
              <a:t>The Pyramids were built as tombs for the Pharaohs. </a:t>
            </a:r>
          </a:p>
          <a:p>
            <a:endParaRPr lang="en-GB" sz="1400" dirty="0"/>
          </a:p>
          <a:p>
            <a:r>
              <a:rPr lang="en-GB" sz="1400" dirty="0"/>
              <a:t>The largest, The Pyramid Of Khufu, is one of the Seven Wonders of the Ancient World. In fact, it was the tallest, the first built and it is the only one still standing.</a:t>
            </a:r>
          </a:p>
          <a:p>
            <a:endParaRPr lang="en-GB" sz="1400" dirty="0"/>
          </a:p>
          <a:p>
            <a:r>
              <a:rPr lang="en-GB" sz="1400" dirty="0"/>
              <a:t>The Pyramids were originally covered in marble but most of this has been stolen over the years leaving the stone ‘steps’ we see today.</a:t>
            </a:r>
          </a:p>
          <a:p>
            <a:endParaRPr lang="en-GB" sz="1400" dirty="0"/>
          </a:p>
          <a:p>
            <a:endParaRPr lang="en-GB" sz="1300" dirty="0"/>
          </a:p>
        </p:txBody>
      </p:sp>
      <p:sp>
        <p:nvSpPr>
          <p:cNvPr id="7" name="Rounded Rectangle 6">
            <a:extLst>
              <a:ext uri="{FF2B5EF4-FFF2-40B4-BE49-F238E27FC236}">
                <a16:creationId xmlns:a16="http://schemas.microsoft.com/office/drawing/2014/main" id="{04BB6B22-2F7B-A344-A29A-10E8272047E0}"/>
              </a:ext>
            </a:extLst>
          </p:cNvPr>
          <p:cNvSpPr/>
          <p:nvPr/>
        </p:nvSpPr>
        <p:spPr>
          <a:xfrm>
            <a:off x="3208889" y="2314320"/>
            <a:ext cx="2726223" cy="216624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dirty="0"/>
          </a:p>
          <a:p>
            <a:r>
              <a:rPr lang="en-GB" sz="1400" dirty="0"/>
              <a:t>Due to the scarcity of wood, the Ancient Egyptians built their houses out of sundried bricks and they quarried limestone and sandstone. </a:t>
            </a:r>
          </a:p>
          <a:p>
            <a:endParaRPr lang="en-GB" sz="1300" dirty="0"/>
          </a:p>
        </p:txBody>
      </p:sp>
      <p:sp>
        <p:nvSpPr>
          <p:cNvPr id="10" name="TextBox 9">
            <a:extLst>
              <a:ext uri="{FF2B5EF4-FFF2-40B4-BE49-F238E27FC236}">
                <a16:creationId xmlns:a16="http://schemas.microsoft.com/office/drawing/2014/main" id="{94CC7E6C-22E3-A74F-8188-5480FF897804}"/>
              </a:ext>
            </a:extLst>
          </p:cNvPr>
          <p:cNvSpPr txBox="1"/>
          <p:nvPr/>
        </p:nvSpPr>
        <p:spPr>
          <a:xfrm>
            <a:off x="3912498" y="2312336"/>
            <a:ext cx="1319004" cy="369332"/>
          </a:xfrm>
          <a:prstGeom prst="rect">
            <a:avLst/>
          </a:prstGeom>
          <a:noFill/>
        </p:spPr>
        <p:txBody>
          <a:bodyPr wrap="square" rtlCol="0">
            <a:spAutoFit/>
          </a:bodyPr>
          <a:lstStyle/>
          <a:p>
            <a:pPr algn="ctr"/>
            <a:r>
              <a:rPr lang="en-GB" b="1" u="sng" dirty="0"/>
              <a:t>Building</a:t>
            </a:r>
          </a:p>
        </p:txBody>
      </p:sp>
      <p:sp>
        <p:nvSpPr>
          <p:cNvPr id="11" name="TextBox 10">
            <a:extLst>
              <a:ext uri="{FF2B5EF4-FFF2-40B4-BE49-F238E27FC236}">
                <a16:creationId xmlns:a16="http://schemas.microsoft.com/office/drawing/2014/main" id="{FBB59984-AF02-1C4D-9223-771FE62D4DE2}"/>
              </a:ext>
            </a:extLst>
          </p:cNvPr>
          <p:cNvSpPr txBox="1"/>
          <p:nvPr/>
        </p:nvSpPr>
        <p:spPr>
          <a:xfrm>
            <a:off x="6662014" y="2312336"/>
            <a:ext cx="1716695" cy="369332"/>
          </a:xfrm>
          <a:prstGeom prst="rect">
            <a:avLst/>
          </a:prstGeom>
          <a:noFill/>
        </p:spPr>
        <p:txBody>
          <a:bodyPr wrap="square" rtlCol="0">
            <a:spAutoFit/>
          </a:bodyPr>
          <a:lstStyle/>
          <a:p>
            <a:pPr algn="ctr"/>
            <a:r>
              <a:rPr lang="en-GB" b="1" u="sng" dirty="0"/>
              <a:t>The Pyramids</a:t>
            </a:r>
          </a:p>
        </p:txBody>
      </p:sp>
      <p:pic>
        <p:nvPicPr>
          <p:cNvPr id="3" name="Picture 2">
            <a:extLst>
              <a:ext uri="{FF2B5EF4-FFF2-40B4-BE49-F238E27FC236}">
                <a16:creationId xmlns:a16="http://schemas.microsoft.com/office/drawing/2014/main" id="{1B7BA274-DCC6-4DEC-93A4-629F309EB0DC}"/>
              </a:ext>
            </a:extLst>
          </p:cNvPr>
          <p:cNvPicPr>
            <a:picLocks noChangeAspect="1"/>
          </p:cNvPicPr>
          <p:nvPr/>
        </p:nvPicPr>
        <p:blipFill>
          <a:blip r:embed="rId2"/>
          <a:stretch>
            <a:fillRect/>
          </a:stretch>
        </p:blipFill>
        <p:spPr>
          <a:xfrm>
            <a:off x="3225226" y="4772233"/>
            <a:ext cx="2709886" cy="1806590"/>
          </a:xfrm>
          <a:prstGeom prst="roundRect">
            <a:avLst/>
          </a:prstGeom>
          <a:ln w="38100">
            <a:solidFill>
              <a:schemeClr val="accent1">
                <a:lumMod val="20000"/>
                <a:lumOff val="80000"/>
              </a:schemeClr>
            </a:solidFill>
          </a:ln>
        </p:spPr>
      </p:pic>
    </p:spTree>
    <p:extLst>
      <p:ext uri="{BB962C8B-B14F-4D97-AF65-F5344CB8AC3E}">
        <p14:creationId xmlns:p14="http://schemas.microsoft.com/office/powerpoint/2010/main" val="1443557437"/>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64A96-5A7A-7045-8EA2-456EF18F066B}"/>
              </a:ext>
            </a:extLst>
          </p:cNvPr>
          <p:cNvSpPr>
            <a:spLocks noGrp="1"/>
          </p:cNvSpPr>
          <p:nvPr>
            <p:ph type="title"/>
          </p:nvPr>
        </p:nvSpPr>
        <p:spPr/>
        <p:txBody>
          <a:bodyPr/>
          <a:lstStyle/>
          <a:p>
            <a:pPr algn="ctr"/>
            <a:r>
              <a:rPr lang="en-GB"/>
              <a:t>The Nile today</a:t>
            </a:r>
          </a:p>
        </p:txBody>
      </p:sp>
      <p:sp>
        <p:nvSpPr>
          <p:cNvPr id="4" name="Rounded Rectangle 3">
            <a:extLst>
              <a:ext uri="{FF2B5EF4-FFF2-40B4-BE49-F238E27FC236}">
                <a16:creationId xmlns:a16="http://schemas.microsoft.com/office/drawing/2014/main" id="{F47EC9D2-6E8E-4444-9404-974B79211CF9}"/>
              </a:ext>
            </a:extLst>
          </p:cNvPr>
          <p:cNvSpPr/>
          <p:nvPr/>
        </p:nvSpPr>
        <p:spPr>
          <a:xfrm>
            <a:off x="483476" y="4233944"/>
            <a:ext cx="3127691" cy="243750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t>Nowadays, the Nile doesn’t flood because of The Aswan High Dam, in Egypt. It has created Lake Nasser which is almost twice the size of Cairo!</a:t>
            </a:r>
          </a:p>
          <a:p>
            <a:endParaRPr lang="en-GB" sz="1400" dirty="0"/>
          </a:p>
          <a:p>
            <a:r>
              <a:rPr lang="en-GB" sz="1400" dirty="0"/>
              <a:t>The Aswan Dam is 364 feet high and makes enough electricity to run 1 million TVs for more than 20 years. PER HOUR!</a:t>
            </a:r>
          </a:p>
          <a:p>
            <a:endParaRPr lang="en-GB" sz="1400" dirty="0"/>
          </a:p>
          <a:p>
            <a:r>
              <a:rPr lang="en-GB" sz="1400" dirty="0"/>
              <a:t>   </a:t>
            </a:r>
          </a:p>
        </p:txBody>
      </p:sp>
      <p:sp>
        <p:nvSpPr>
          <p:cNvPr id="11" name="Rounded Rectangle 10">
            <a:extLst>
              <a:ext uri="{FF2B5EF4-FFF2-40B4-BE49-F238E27FC236}">
                <a16:creationId xmlns:a16="http://schemas.microsoft.com/office/drawing/2014/main" id="{C3AD030F-B54C-1C4E-85F5-B08B5DD2DA65}"/>
              </a:ext>
            </a:extLst>
          </p:cNvPr>
          <p:cNvSpPr/>
          <p:nvPr/>
        </p:nvSpPr>
        <p:spPr>
          <a:xfrm>
            <a:off x="5532834" y="4233945"/>
            <a:ext cx="3127691" cy="243750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a:t>In Ethiopia, the dam they are building is causing a row between them and Egypt. Egypt worries it will be able to ‘shut off’ the river but it will be better for Sudanese farmers and Ethiopia's economy and it will power most of Ethiopia with electricity that they don’t currently have. </a:t>
            </a:r>
          </a:p>
        </p:txBody>
      </p:sp>
      <p:pic>
        <p:nvPicPr>
          <p:cNvPr id="8" name="Picture 7">
            <a:extLst>
              <a:ext uri="{FF2B5EF4-FFF2-40B4-BE49-F238E27FC236}">
                <a16:creationId xmlns:a16="http://schemas.microsoft.com/office/drawing/2014/main" id="{6A473CF4-DB6B-2C44-8FFC-CA7760F0FAC8}"/>
              </a:ext>
            </a:extLst>
          </p:cNvPr>
          <p:cNvPicPr>
            <a:picLocks noChangeAspect="1"/>
          </p:cNvPicPr>
          <p:nvPr/>
        </p:nvPicPr>
        <p:blipFill>
          <a:blip r:embed="rId2"/>
          <a:stretch>
            <a:fillRect/>
          </a:stretch>
        </p:blipFill>
        <p:spPr>
          <a:xfrm>
            <a:off x="5532832" y="2482068"/>
            <a:ext cx="3127691" cy="1633890"/>
          </a:xfrm>
          <a:prstGeom prst="roundRect">
            <a:avLst/>
          </a:prstGeom>
          <a:ln w="38100">
            <a:solidFill>
              <a:schemeClr val="accent1">
                <a:lumMod val="20000"/>
                <a:lumOff val="80000"/>
              </a:schemeClr>
            </a:solidFill>
          </a:ln>
        </p:spPr>
      </p:pic>
      <p:sp>
        <p:nvSpPr>
          <p:cNvPr id="12" name="TextBox 11">
            <a:extLst>
              <a:ext uri="{FF2B5EF4-FFF2-40B4-BE49-F238E27FC236}">
                <a16:creationId xmlns:a16="http://schemas.microsoft.com/office/drawing/2014/main" id="{88317545-E38E-5242-9129-4EBC641DF870}"/>
              </a:ext>
            </a:extLst>
          </p:cNvPr>
          <p:cNvSpPr txBox="1"/>
          <p:nvPr/>
        </p:nvSpPr>
        <p:spPr>
          <a:xfrm>
            <a:off x="439968" y="2313404"/>
            <a:ext cx="2215550" cy="646331"/>
          </a:xfrm>
          <a:prstGeom prst="rect">
            <a:avLst/>
          </a:prstGeom>
          <a:noFill/>
        </p:spPr>
        <p:txBody>
          <a:bodyPr wrap="square" rtlCol="0">
            <a:spAutoFit/>
          </a:bodyPr>
          <a:lstStyle/>
          <a:p>
            <a:endParaRPr lang="en-GB"/>
          </a:p>
          <a:p>
            <a:endParaRPr lang="en-GB"/>
          </a:p>
        </p:txBody>
      </p:sp>
      <p:sp>
        <p:nvSpPr>
          <p:cNvPr id="14" name="TextBox 13">
            <a:extLst>
              <a:ext uri="{FF2B5EF4-FFF2-40B4-BE49-F238E27FC236}">
                <a16:creationId xmlns:a16="http://schemas.microsoft.com/office/drawing/2014/main" id="{4883017C-F823-1745-A242-6853F7B643E3}"/>
              </a:ext>
            </a:extLst>
          </p:cNvPr>
          <p:cNvSpPr txBox="1"/>
          <p:nvPr/>
        </p:nvSpPr>
        <p:spPr>
          <a:xfrm>
            <a:off x="5532833" y="2174291"/>
            <a:ext cx="3127691" cy="307777"/>
          </a:xfrm>
          <a:prstGeom prst="rect">
            <a:avLst/>
          </a:prstGeom>
          <a:noFill/>
        </p:spPr>
        <p:txBody>
          <a:bodyPr wrap="square" rtlCol="0">
            <a:spAutoFit/>
          </a:bodyPr>
          <a:lstStyle/>
          <a:p>
            <a:pPr algn="ctr"/>
            <a:r>
              <a:rPr lang="en-GB" sz="1400" dirty="0"/>
              <a:t>The Grand Renaissance Dam</a:t>
            </a:r>
          </a:p>
        </p:txBody>
      </p:sp>
      <p:sp>
        <p:nvSpPr>
          <p:cNvPr id="10" name="TextBox 9">
            <a:extLst>
              <a:ext uri="{FF2B5EF4-FFF2-40B4-BE49-F238E27FC236}">
                <a16:creationId xmlns:a16="http://schemas.microsoft.com/office/drawing/2014/main" id="{D6280EBB-D69F-44F4-829A-CD72F2DEA902}"/>
              </a:ext>
            </a:extLst>
          </p:cNvPr>
          <p:cNvSpPr txBox="1"/>
          <p:nvPr/>
        </p:nvSpPr>
        <p:spPr>
          <a:xfrm>
            <a:off x="483476" y="2174291"/>
            <a:ext cx="3127691" cy="307777"/>
          </a:xfrm>
          <a:prstGeom prst="rect">
            <a:avLst/>
          </a:prstGeom>
          <a:noFill/>
        </p:spPr>
        <p:txBody>
          <a:bodyPr wrap="square" rtlCol="0">
            <a:spAutoFit/>
          </a:bodyPr>
          <a:lstStyle/>
          <a:p>
            <a:pPr algn="ctr"/>
            <a:r>
              <a:rPr lang="en-GB" sz="1400" dirty="0"/>
              <a:t>The Aswan High Dam</a:t>
            </a:r>
          </a:p>
        </p:txBody>
      </p:sp>
      <p:pic>
        <p:nvPicPr>
          <p:cNvPr id="3" name="Picture 2">
            <a:extLst>
              <a:ext uri="{FF2B5EF4-FFF2-40B4-BE49-F238E27FC236}">
                <a16:creationId xmlns:a16="http://schemas.microsoft.com/office/drawing/2014/main" id="{269C0176-A2C1-4E1B-A127-F13AD0118626}"/>
              </a:ext>
            </a:extLst>
          </p:cNvPr>
          <p:cNvPicPr>
            <a:picLocks noChangeAspect="1"/>
          </p:cNvPicPr>
          <p:nvPr/>
        </p:nvPicPr>
        <p:blipFill>
          <a:blip r:embed="rId3"/>
          <a:stretch>
            <a:fillRect/>
          </a:stretch>
        </p:blipFill>
        <p:spPr>
          <a:xfrm>
            <a:off x="483478" y="2482068"/>
            <a:ext cx="3127689" cy="1633890"/>
          </a:xfrm>
          <a:prstGeom prst="roundRect">
            <a:avLst/>
          </a:prstGeom>
          <a:ln w="38100">
            <a:solidFill>
              <a:schemeClr val="accent1">
                <a:lumMod val="20000"/>
                <a:lumOff val="80000"/>
              </a:schemeClr>
            </a:solidFill>
          </a:ln>
        </p:spPr>
      </p:pic>
    </p:spTree>
    <p:extLst>
      <p:ext uri="{BB962C8B-B14F-4D97-AF65-F5344CB8AC3E}">
        <p14:creationId xmlns:p14="http://schemas.microsoft.com/office/powerpoint/2010/main" val="3088932519"/>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64A96-5A7A-7045-8EA2-456EF18F066B}"/>
              </a:ext>
            </a:extLst>
          </p:cNvPr>
          <p:cNvSpPr>
            <a:spLocks noGrp="1"/>
          </p:cNvSpPr>
          <p:nvPr>
            <p:ph type="title"/>
          </p:nvPr>
        </p:nvSpPr>
        <p:spPr/>
        <p:txBody>
          <a:bodyPr/>
          <a:lstStyle/>
          <a:p>
            <a:pPr algn="ctr"/>
            <a:r>
              <a:rPr lang="en-GB"/>
              <a:t>Wildlife</a:t>
            </a:r>
          </a:p>
        </p:txBody>
      </p:sp>
      <p:sp>
        <p:nvSpPr>
          <p:cNvPr id="4" name="Rounded Rectangle 3">
            <a:extLst>
              <a:ext uri="{FF2B5EF4-FFF2-40B4-BE49-F238E27FC236}">
                <a16:creationId xmlns:a16="http://schemas.microsoft.com/office/drawing/2014/main" id="{F47EC9D2-6E8E-4444-9404-974B79211CF9}"/>
              </a:ext>
            </a:extLst>
          </p:cNvPr>
          <p:cNvSpPr/>
          <p:nvPr/>
        </p:nvSpPr>
        <p:spPr>
          <a:xfrm>
            <a:off x="356841" y="2314321"/>
            <a:ext cx="2726223" cy="426450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dirty="0"/>
          </a:p>
          <a:p>
            <a:endParaRPr lang="en-GB" dirty="0"/>
          </a:p>
          <a:p>
            <a:r>
              <a:rPr lang="en-GB" sz="1400" dirty="0"/>
              <a:t>The Nile is home to many types of reptiles, such as snakes, turtles and the ferocious Nile Crocodile!</a:t>
            </a:r>
          </a:p>
          <a:p>
            <a:endParaRPr lang="en-GB" sz="1400" dirty="0"/>
          </a:p>
          <a:p>
            <a:r>
              <a:rPr lang="en-GB" sz="1400" dirty="0"/>
              <a:t>The Nile Crocodile is one of the deadliest crocs. Roughly 200 people die per year to this claimed man-eater. </a:t>
            </a:r>
          </a:p>
          <a:p>
            <a:endParaRPr lang="en-GB" sz="1400" dirty="0"/>
          </a:p>
          <a:p>
            <a:r>
              <a:rPr lang="en-GB" sz="1400" dirty="0"/>
              <a:t>It can grow 20 feet long and live for 45 years and they can weigh as much as 2 grand pianos.</a:t>
            </a:r>
          </a:p>
          <a:p>
            <a:endParaRPr lang="en-GB" sz="1400" dirty="0"/>
          </a:p>
          <a:p>
            <a:endParaRPr lang="en-GB" sz="1400" dirty="0"/>
          </a:p>
        </p:txBody>
      </p:sp>
      <p:sp>
        <p:nvSpPr>
          <p:cNvPr id="5" name="TextBox 4">
            <a:extLst>
              <a:ext uri="{FF2B5EF4-FFF2-40B4-BE49-F238E27FC236}">
                <a16:creationId xmlns:a16="http://schemas.microsoft.com/office/drawing/2014/main" id="{8EC5E4F2-3B38-F348-8E2E-9832A2AF8A01}"/>
              </a:ext>
            </a:extLst>
          </p:cNvPr>
          <p:cNvSpPr txBox="1"/>
          <p:nvPr/>
        </p:nvSpPr>
        <p:spPr>
          <a:xfrm>
            <a:off x="1123364" y="2524715"/>
            <a:ext cx="1193179" cy="369332"/>
          </a:xfrm>
          <a:prstGeom prst="rect">
            <a:avLst/>
          </a:prstGeom>
          <a:noFill/>
        </p:spPr>
        <p:txBody>
          <a:bodyPr wrap="square" rtlCol="0">
            <a:spAutoFit/>
          </a:bodyPr>
          <a:lstStyle/>
          <a:p>
            <a:pPr algn="ctr"/>
            <a:r>
              <a:rPr lang="en-GB" b="1" u="sng"/>
              <a:t>Reptiles</a:t>
            </a:r>
          </a:p>
        </p:txBody>
      </p:sp>
      <p:sp>
        <p:nvSpPr>
          <p:cNvPr id="6" name="Rounded Rectangle 5">
            <a:extLst>
              <a:ext uri="{FF2B5EF4-FFF2-40B4-BE49-F238E27FC236}">
                <a16:creationId xmlns:a16="http://schemas.microsoft.com/office/drawing/2014/main" id="{D7A213CD-E060-C249-A231-98E43A565477}"/>
              </a:ext>
            </a:extLst>
          </p:cNvPr>
          <p:cNvSpPr/>
          <p:nvPr/>
        </p:nvSpPr>
        <p:spPr>
          <a:xfrm>
            <a:off x="6060938" y="2314321"/>
            <a:ext cx="2726223" cy="426450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dirty="0"/>
          </a:p>
          <a:p>
            <a:endParaRPr lang="en-GB" sz="1400" dirty="0"/>
          </a:p>
          <a:p>
            <a:r>
              <a:rPr lang="en-GB" sz="1400" dirty="0"/>
              <a:t>In ancient times, hippopotami were called ‘River Horses’ and worshipped. Nowadays, they can be rarely seen.</a:t>
            </a:r>
          </a:p>
          <a:p>
            <a:endParaRPr lang="en-GB" sz="1400" dirty="0"/>
          </a:p>
          <a:p>
            <a:r>
              <a:rPr lang="en-GB" sz="1400" dirty="0"/>
              <a:t>The Black Rhino is also endangered, because of poaching, and lives near the Nile.</a:t>
            </a:r>
          </a:p>
          <a:p>
            <a:endParaRPr lang="en-GB" sz="1400" dirty="0"/>
          </a:p>
          <a:p>
            <a:r>
              <a:rPr lang="en-GB" sz="1400" dirty="0"/>
              <a:t>Many other animals flock to The Nile because of it’s fertile waters.</a:t>
            </a:r>
          </a:p>
          <a:p>
            <a:endParaRPr lang="en-GB" sz="1400" dirty="0"/>
          </a:p>
          <a:p>
            <a:endParaRPr lang="en-GB" sz="1400" dirty="0"/>
          </a:p>
        </p:txBody>
      </p:sp>
      <p:sp>
        <p:nvSpPr>
          <p:cNvPr id="7" name="Rounded Rectangle 6">
            <a:extLst>
              <a:ext uri="{FF2B5EF4-FFF2-40B4-BE49-F238E27FC236}">
                <a16:creationId xmlns:a16="http://schemas.microsoft.com/office/drawing/2014/main" id="{04BB6B22-2F7B-A344-A29A-10E8272047E0}"/>
              </a:ext>
            </a:extLst>
          </p:cNvPr>
          <p:cNvSpPr/>
          <p:nvPr/>
        </p:nvSpPr>
        <p:spPr>
          <a:xfrm>
            <a:off x="3208885" y="2314320"/>
            <a:ext cx="2726223" cy="426450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dirty="0"/>
          </a:p>
          <a:p>
            <a:endParaRPr lang="en-GB" dirty="0"/>
          </a:p>
          <a:p>
            <a:r>
              <a:rPr lang="en-GB" sz="1400" dirty="0"/>
              <a:t>There are over 100 species of fish in The Nile some of which are indigenous including the Nile Perch.</a:t>
            </a:r>
          </a:p>
          <a:p>
            <a:endParaRPr lang="en-GB" sz="1400" dirty="0"/>
          </a:p>
          <a:p>
            <a:r>
              <a:rPr lang="en-GB" sz="1400" dirty="0"/>
              <a:t>The Nile Perch is a valuable food fish. It can grow to two metres long and is a fierce fishy predator.</a:t>
            </a:r>
          </a:p>
          <a:p>
            <a:endParaRPr lang="en-GB" sz="1400" dirty="0"/>
          </a:p>
          <a:p>
            <a:r>
              <a:rPr lang="en-GB" sz="1400" dirty="0"/>
              <a:t>The Red-Tailed Nile Catfish lives on the bottom of the Nile, eating things that filter down from above.</a:t>
            </a:r>
          </a:p>
        </p:txBody>
      </p:sp>
      <p:sp>
        <p:nvSpPr>
          <p:cNvPr id="10" name="TextBox 9">
            <a:extLst>
              <a:ext uri="{FF2B5EF4-FFF2-40B4-BE49-F238E27FC236}">
                <a16:creationId xmlns:a16="http://schemas.microsoft.com/office/drawing/2014/main" id="{4EB8F16F-A6D5-664B-971A-E270D9678039}"/>
              </a:ext>
            </a:extLst>
          </p:cNvPr>
          <p:cNvSpPr txBox="1"/>
          <p:nvPr/>
        </p:nvSpPr>
        <p:spPr>
          <a:xfrm>
            <a:off x="3975408" y="2524715"/>
            <a:ext cx="1193179" cy="369332"/>
          </a:xfrm>
          <a:prstGeom prst="rect">
            <a:avLst/>
          </a:prstGeom>
          <a:noFill/>
        </p:spPr>
        <p:txBody>
          <a:bodyPr wrap="square" rtlCol="0">
            <a:spAutoFit/>
          </a:bodyPr>
          <a:lstStyle/>
          <a:p>
            <a:pPr algn="ctr"/>
            <a:r>
              <a:rPr lang="en-GB" b="1" u="sng"/>
              <a:t>Fish</a:t>
            </a:r>
          </a:p>
        </p:txBody>
      </p:sp>
      <p:sp>
        <p:nvSpPr>
          <p:cNvPr id="13" name="TextBox 12">
            <a:extLst>
              <a:ext uri="{FF2B5EF4-FFF2-40B4-BE49-F238E27FC236}">
                <a16:creationId xmlns:a16="http://schemas.microsoft.com/office/drawing/2014/main" id="{EF6B8E41-966E-6E40-98A6-EDC86969BD0C}"/>
              </a:ext>
            </a:extLst>
          </p:cNvPr>
          <p:cNvSpPr txBox="1"/>
          <p:nvPr/>
        </p:nvSpPr>
        <p:spPr>
          <a:xfrm>
            <a:off x="6755125" y="2524715"/>
            <a:ext cx="1337847" cy="369332"/>
          </a:xfrm>
          <a:prstGeom prst="rect">
            <a:avLst/>
          </a:prstGeom>
          <a:noFill/>
        </p:spPr>
        <p:txBody>
          <a:bodyPr wrap="square" rtlCol="0">
            <a:spAutoFit/>
          </a:bodyPr>
          <a:lstStyle/>
          <a:p>
            <a:pPr algn="ctr"/>
            <a:r>
              <a:rPr lang="en-GB" b="1" u="sng"/>
              <a:t>Mammals</a:t>
            </a:r>
            <a:endParaRPr lang="en-GB"/>
          </a:p>
        </p:txBody>
      </p:sp>
    </p:spTree>
    <p:extLst>
      <p:ext uri="{BB962C8B-B14F-4D97-AF65-F5344CB8AC3E}">
        <p14:creationId xmlns:p14="http://schemas.microsoft.com/office/powerpoint/2010/main" val="3453461402"/>
      </p:ext>
    </p:extLst>
  </p:cSld>
  <p:clrMapOvr>
    <a:masterClrMapping/>
  </p:clrMapOvr>
  <p:transition spd="slow">
    <p:push dir="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docProps/app.xml><?xml version="1.0" encoding="utf-8"?>
<Properties xmlns="http://schemas.openxmlformats.org/officeDocument/2006/extended-properties" xmlns:vt="http://schemas.openxmlformats.org/officeDocument/2006/docPropsVTypes">
  <TotalTime>545</TotalTime>
  <Words>798</Words>
  <Application>Microsoft Macintosh PowerPoint</Application>
  <PresentationFormat>On-screen Show (4:3)</PresentationFormat>
  <Paragraphs>81</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Century Gothic</vt:lpstr>
      <vt:lpstr>Wingdings</vt:lpstr>
      <vt:lpstr>Wingdings 2</vt:lpstr>
      <vt:lpstr>Quotable</vt:lpstr>
      <vt:lpstr>The Nile</vt:lpstr>
      <vt:lpstr>Introduction</vt:lpstr>
      <vt:lpstr>Facts &amp; Figures</vt:lpstr>
      <vt:lpstr>Geography</vt:lpstr>
      <vt:lpstr>The Ancient Egyptians</vt:lpstr>
      <vt:lpstr>The Nile today</vt:lpstr>
      <vt:lpstr>Wildlife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Nile</dc:title>
  <dc:creator>Becky Lewis</dc:creator>
  <cp:lastModifiedBy>Becky Lewis</cp:lastModifiedBy>
  <cp:revision>19</cp:revision>
  <dcterms:created xsi:type="dcterms:W3CDTF">2020-05-20T12:07:15Z</dcterms:created>
  <dcterms:modified xsi:type="dcterms:W3CDTF">2020-05-22T15:19:16Z</dcterms:modified>
</cp:coreProperties>
</file>