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4" roundtripDataSignature="AMtx7mhFf2PNl4Hfw5JS+Tb8IzPxjULS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12" Type="http://schemas.openxmlformats.org/officeDocument/2006/relationships/slide" Target="slides/slide8.xml"/><Relationship Id="rId34"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9" name="Google Shape;8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5" name="Google Shape;9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f325ce49f6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1" name="Google Shape;101;g2f325ce49f6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3fa1d96a1b6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7" name="Google Shape;107;g3fa1d96a1b6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fa1d96a1b6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4" name="Google Shape;114;g3fa1d96a1b6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fa1d96a1b6_2_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g3fa1d96a1b6_2_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fa1d96a1b6_0_1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g3fa1d96a1b6_0_1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4" name="Google Shape;13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2595b5271e8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g2595b5271e8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8" name="Google Shape;14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5" name="Google Shape;15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fa1d96a1b6_0_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g3fa1d96a1b6_0_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3fa1d96a1b6_0_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g3fa1d96a1b6_0_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fa1d96a1b6_0_49: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1000"/>
              </a:spcBef>
              <a:spcAft>
                <a:spcPts val="0"/>
              </a:spcAft>
              <a:buSzPts val="1100"/>
              <a:buNone/>
            </a:pPr>
            <a:r>
              <a:rPr i="1" lang="en-GB">
                <a:latin typeface="Comic Sans MS"/>
                <a:ea typeface="Comic Sans MS"/>
                <a:cs typeface="Comic Sans MS"/>
                <a:sym typeface="Comic Sans MS"/>
              </a:rPr>
              <a:t>Paul</a:t>
            </a:r>
            <a:endParaRPr sz="1100">
              <a:latin typeface="Comic Sans MS"/>
              <a:ea typeface="Comic Sans MS"/>
              <a:cs typeface="Comic Sans MS"/>
              <a:sym typeface="Comic Sans MS"/>
            </a:endParaRPr>
          </a:p>
        </p:txBody>
      </p:sp>
      <p:sp>
        <p:nvSpPr>
          <p:cNvPr id="194" name="Google Shape;194;g3fa1d96a1b6_0_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f581b13779_0_162: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i="1" lang="en-GB">
                <a:latin typeface="Comic Sans MS"/>
                <a:ea typeface="Comic Sans MS"/>
                <a:cs typeface="Comic Sans MS"/>
                <a:sym typeface="Comic Sans MS"/>
              </a:rPr>
              <a:t>Ruth</a:t>
            </a:r>
            <a:endParaRPr i="1">
              <a:latin typeface="Comic Sans MS"/>
              <a:ea typeface="Comic Sans MS"/>
              <a:cs typeface="Comic Sans MS"/>
              <a:sym typeface="Comic Sans MS"/>
            </a:endParaRPr>
          </a:p>
          <a:p>
            <a:pPr indent="0" lvl="0" marL="0" rtl="0" algn="l">
              <a:lnSpc>
                <a:spcPct val="100000"/>
              </a:lnSpc>
              <a:spcBef>
                <a:spcPts val="0"/>
              </a:spcBef>
              <a:spcAft>
                <a:spcPts val="0"/>
              </a:spcAft>
              <a:buSzPts val="1100"/>
              <a:buNone/>
            </a:pPr>
            <a:r>
              <a:t/>
            </a:r>
            <a:endParaRPr i="1">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Everyone is a teacher of SEND</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First port of call is the class teacher</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Signposting</a:t>
            </a:r>
            <a:endParaRPr i="1">
              <a:latin typeface="Comic Sans MS"/>
              <a:ea typeface="Comic Sans MS"/>
              <a:cs typeface="Comic Sans MS"/>
              <a:sym typeface="Comic Sans MS"/>
            </a:endParaRPr>
          </a:p>
        </p:txBody>
      </p:sp>
      <p:sp>
        <p:nvSpPr>
          <p:cNvPr id="222" name="Google Shape;222;g3f581b13779_0_1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3fa1d96a1b6_0_145:notes"/>
          <p:cNvSpPr txBox="1"/>
          <p:nvPr>
            <p:ph idx="1" type="body"/>
          </p:nvPr>
        </p:nvSpPr>
        <p:spPr>
          <a:xfrm>
            <a:off x="685480" y="4400181"/>
            <a:ext cx="5487000" cy="3600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rPr i="1" lang="en-GB">
                <a:latin typeface="Comic Sans MS"/>
                <a:ea typeface="Comic Sans MS"/>
                <a:cs typeface="Comic Sans MS"/>
                <a:sym typeface="Comic Sans MS"/>
              </a:rPr>
              <a:t>Ruth</a:t>
            </a:r>
            <a:endParaRPr i="1">
              <a:latin typeface="Comic Sans MS"/>
              <a:ea typeface="Comic Sans MS"/>
              <a:cs typeface="Comic Sans MS"/>
              <a:sym typeface="Comic Sans MS"/>
            </a:endParaRPr>
          </a:p>
          <a:p>
            <a:pPr indent="0" lvl="0" marL="0" rtl="0" algn="l">
              <a:lnSpc>
                <a:spcPct val="100000"/>
              </a:lnSpc>
              <a:spcBef>
                <a:spcPts val="0"/>
              </a:spcBef>
              <a:spcAft>
                <a:spcPts val="0"/>
              </a:spcAft>
              <a:buSzPts val="1100"/>
              <a:buNone/>
            </a:pPr>
            <a:r>
              <a:t/>
            </a:r>
            <a:endParaRPr i="1">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Everyone is a teacher of SEND</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First port of call is the class teacher</a:t>
            </a:r>
            <a:endParaRPr>
              <a:latin typeface="Comic Sans MS"/>
              <a:ea typeface="Comic Sans MS"/>
              <a:cs typeface="Comic Sans MS"/>
              <a:sym typeface="Comic Sans MS"/>
            </a:endParaRPr>
          </a:p>
          <a:p>
            <a:pPr indent="-298450" lvl="0" marL="457200" rtl="0" algn="l">
              <a:lnSpc>
                <a:spcPct val="100000"/>
              </a:lnSpc>
              <a:spcBef>
                <a:spcPts val="0"/>
              </a:spcBef>
              <a:spcAft>
                <a:spcPts val="0"/>
              </a:spcAft>
              <a:buClr>
                <a:schemeClr val="dk1"/>
              </a:buClr>
              <a:buSzPts val="1100"/>
              <a:buFont typeface="Comic Sans MS"/>
              <a:buChar char="●"/>
            </a:pPr>
            <a:r>
              <a:rPr lang="en-GB">
                <a:latin typeface="Comic Sans MS"/>
                <a:ea typeface="Comic Sans MS"/>
                <a:cs typeface="Comic Sans MS"/>
                <a:sym typeface="Comic Sans MS"/>
              </a:rPr>
              <a:t>Signposting</a:t>
            </a:r>
            <a:endParaRPr i="1">
              <a:latin typeface="Comic Sans MS"/>
              <a:ea typeface="Comic Sans MS"/>
              <a:cs typeface="Comic Sans MS"/>
              <a:sym typeface="Comic Sans MS"/>
            </a:endParaRPr>
          </a:p>
        </p:txBody>
      </p:sp>
      <p:sp>
        <p:nvSpPr>
          <p:cNvPr id="230" name="Google Shape;230;g3fa1d96a1b6_0_1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3fa1d96a1b6_2_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g3fa1d96a1b6_2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5" name="Google Shape;24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2f325ce49f6_1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2" name="Google Shape;252;g2f325ce49f6_1_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28527a857d4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9" name="Google Shape;259;g28527a857d4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7" name="Google Shape;267;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f7b50cdd3c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5" name="Google Shape;275;g2f7b50cdd3c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2" name="Google Shape;28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eee9e62954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9" name="Google Shape;289;geee9e62954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7" name="Google Shape;297;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370daf8f8bc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g370daf8f8bc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p:nvPr>
            <p:ph idx="2" type="pic"/>
          </p:nvPr>
        </p:nvSpPr>
        <p:spPr>
          <a:xfrm>
            <a:off x="5183188" y="987425"/>
            <a:ext cx="6172200" cy="4873625"/>
          </a:xfrm>
          <a:prstGeom prst="rect">
            <a:avLst/>
          </a:prstGeom>
          <a:noFill/>
          <a:ln>
            <a:noFill/>
          </a:ln>
        </p:spPr>
      </p:sp>
      <p:sp>
        <p:nvSpPr>
          <p:cNvPr id="64" name="Google Shape;64;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applecroft.herts.sch.uk/safeguarding/" TargetMode="External"/><Relationship Id="rId4" Type="http://schemas.openxmlformats.org/officeDocument/2006/relationships/hyperlink" Target="mailto:safeguarding@applecroft.herts.sch.uk" TargetMode="External"/><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applecroft.herts.sch.uk/safeguarding/" TargetMode="External"/><Relationship Id="rId4" Type="http://schemas.openxmlformats.org/officeDocument/2006/relationships/image" Target="../media/image5.png"/><Relationship Id="rId5"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ww.applecroft.herts.sch.uk/safeguarding/"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applecroft.herts.sch.uk/safeguarding/" TargetMode="Externa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jp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33.png"/><Relationship Id="rId6" Type="http://schemas.openxmlformats.org/officeDocument/2006/relationships/image" Target="../media/image18.png"/><Relationship Id="rId7"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1.png"/><Relationship Id="rId5" Type="http://schemas.openxmlformats.org/officeDocument/2006/relationships/image" Target="../media/image10.png"/><Relationship Id="rId6" Type="http://schemas.openxmlformats.org/officeDocument/2006/relationships/image" Target="../media/image14.png"/><Relationship Id="rId7" Type="http://schemas.openxmlformats.org/officeDocument/2006/relationships/image" Target="../media/image11.png"/><Relationship Id="rId8"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7.png"/><Relationship Id="rId4" Type="http://schemas.openxmlformats.org/officeDocument/2006/relationships/image" Target="../media/image9.png"/><Relationship Id="rId5" Type="http://schemas.openxmlformats.org/officeDocument/2006/relationships/image" Target="../media/image18.png"/><Relationship Id="rId6"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7.png"/><Relationship Id="rId4" Type="http://schemas.openxmlformats.org/officeDocument/2006/relationships/hyperlink" Target="mailto:reception@applecroft.herts.sch.uk" TargetMode="External"/><Relationship Id="rId10" Type="http://schemas.openxmlformats.org/officeDocument/2006/relationships/image" Target="../media/image1.png"/><Relationship Id="rId9" Type="http://schemas.openxmlformats.org/officeDocument/2006/relationships/image" Target="../media/image22.png"/><Relationship Id="rId5" Type="http://schemas.openxmlformats.org/officeDocument/2006/relationships/image" Target="../media/image19.png"/><Relationship Id="rId6" Type="http://schemas.openxmlformats.org/officeDocument/2006/relationships/image" Target="../media/image23.png"/><Relationship Id="rId7" Type="http://schemas.openxmlformats.org/officeDocument/2006/relationships/image" Target="../media/image21.png"/><Relationship Id="rId8"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5.jp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png"/><Relationship Id="rId4" Type="http://schemas.openxmlformats.org/officeDocument/2006/relationships/hyperlink" Target="mailto:senco@applecroft.herts.sch.uk" TargetMode="External"/><Relationship Id="rId5"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0.jp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6.jp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4.png"/><Relationship Id="rId4" Type="http://schemas.openxmlformats.org/officeDocument/2006/relationships/hyperlink" Target="https://usborne.com/gb/blog/post/tips-and-expert-advice/7-reasons-why-a-book-is-the-perfect-gift-for-a-child" TargetMode="External"/><Relationship Id="rId5"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9.png"/><Relationship Id="rId4" Type="http://schemas.openxmlformats.org/officeDocument/2006/relationships/image" Target="../media/image37.png"/><Relationship Id="rId5"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1.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5.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2.png"/><Relationship Id="rId4" Type="http://schemas.openxmlformats.org/officeDocument/2006/relationships/image" Target="../media/image28.png"/><Relationship Id="rId5"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2.png"/><Relationship Id="rId4" Type="http://schemas.openxmlformats.org/officeDocument/2006/relationships/image" Target="../media/image39.png"/><Relationship Id="rId5"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8.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txBox="1"/>
          <p:nvPr>
            <p:ph idx="1" type="subTitle"/>
          </p:nvPr>
        </p:nvSpPr>
        <p:spPr>
          <a:xfrm>
            <a:off x="1617325" y="4049499"/>
            <a:ext cx="9144000" cy="10575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a:latin typeface="Comic Sans MS"/>
                <a:ea typeface="Comic Sans MS"/>
                <a:cs typeface="Comic Sans MS"/>
                <a:sym typeface="Comic Sans MS"/>
              </a:rPr>
              <a:t>Year 4 </a:t>
            </a:r>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Welcome Meeting </a:t>
            </a:r>
            <a:endParaRPr>
              <a:latin typeface="Comic Sans MS"/>
              <a:ea typeface="Comic Sans MS"/>
              <a:cs typeface="Comic Sans MS"/>
              <a:sym typeface="Comic Sans MS"/>
            </a:endParaRPr>
          </a:p>
        </p:txBody>
      </p:sp>
      <p:pic>
        <p:nvPicPr>
          <p:cNvPr id="85" name="Google Shape;85;p1"/>
          <p:cNvPicPr preferRelativeResize="0"/>
          <p:nvPr/>
        </p:nvPicPr>
        <p:blipFill rotWithShape="1">
          <a:blip r:embed="rId3">
            <a:alphaModFix/>
          </a:blip>
          <a:srcRect b="0" l="0" r="0" t="0"/>
          <a:stretch/>
        </p:blipFill>
        <p:spPr>
          <a:xfrm>
            <a:off x="4976475" y="686825"/>
            <a:ext cx="2213325" cy="2649900"/>
          </a:xfrm>
          <a:prstGeom prst="rect">
            <a:avLst/>
          </a:prstGeom>
          <a:noFill/>
          <a:ln>
            <a:noFill/>
          </a:ln>
        </p:spPr>
      </p:pic>
      <p:pic>
        <p:nvPicPr>
          <p:cNvPr id="86" name="Google Shape;86;p1"/>
          <p:cNvPicPr preferRelativeResize="0"/>
          <p:nvPr/>
        </p:nvPicPr>
        <p:blipFill rotWithShape="1">
          <a:blip r:embed="rId4">
            <a:alphaModFix/>
          </a:blip>
          <a:srcRect b="0" l="0" r="0" t="0"/>
          <a:stretch/>
        </p:blipFill>
        <p:spPr>
          <a:xfrm>
            <a:off x="158647" y="628168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4"/>
                                        </p:tgtEl>
                                        <p:attrNameLst>
                                          <p:attrName>style.visibility</p:attrName>
                                        </p:attrNameLst>
                                      </p:cBhvr>
                                      <p:to>
                                        <p:strVal val="visible"/>
                                      </p:to>
                                    </p:set>
                                    <p:animEffect filter="fade" transition="in">
                                      <p:cBhvr>
                                        <p:cTn dur="5000"/>
                                        <p:tgtEl>
                                          <p:spTgt spid="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Year Group Leader: Miss. Amy Theo</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Class Teachers: Miss. Amy Theo, Miss. Jessie Bird and Mrs. Debbie Bartlett</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Learning Support Assistants: Mrs. Jane Buck</a:t>
            </a:r>
            <a:endParaRPr/>
          </a:p>
          <a:p>
            <a:pPr indent="0" lvl="0" marL="0" rtl="0" algn="l">
              <a:lnSpc>
                <a:spcPct val="90000"/>
              </a:lnSpc>
              <a:spcBef>
                <a:spcPts val="1000"/>
              </a:spcBef>
              <a:spcAft>
                <a:spcPts val="0"/>
              </a:spcAft>
              <a:buClr>
                <a:schemeClr val="dk1"/>
              </a:buClr>
              <a:buSzPts val="2400"/>
              <a:buNone/>
            </a:pPr>
            <a:r>
              <a:t/>
            </a:r>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Mrs Vikki Wake – PPA Lead for RE</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Mr Bradley Passade - PPA Lead for PE</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92" name="Google Shape;92;p2"/>
          <p:cNvPicPr preferRelativeResize="0"/>
          <p:nvPr/>
        </p:nvPicPr>
        <p:blipFill rotWithShape="1">
          <a:blip r:embed="rId3">
            <a:alphaModFix/>
          </a:blip>
          <a:srcRect b="0" l="0" r="0" t="0"/>
          <a:stretch/>
        </p:blipFill>
        <p:spPr>
          <a:xfrm>
            <a:off x="304800" y="621517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1"/>
                                        </p:tgtEl>
                                        <p:attrNameLst>
                                          <p:attrName>style.visibility</p:attrName>
                                        </p:attrNameLst>
                                      </p:cBhvr>
                                      <p:to>
                                        <p:strVal val="visible"/>
                                      </p:to>
                                    </p:set>
                                    <p:animEffect filter="fade" transition="in">
                                      <p:cBhvr>
                                        <p:cTn dur="5000"/>
                                        <p:tgtEl>
                                          <p:spTgt spid="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85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u="sng">
                <a:latin typeface="Comic Sans MS"/>
                <a:ea typeface="Comic Sans MS"/>
                <a:cs typeface="Comic Sans MS"/>
                <a:sym typeface="Comic Sans MS"/>
              </a:rPr>
              <a:t>Other Staff: </a:t>
            </a:r>
            <a:endParaRPr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O’Connor - Phase Leader</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Lisa Withe - Headteacher &amp; DSL</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 Paul Wyatt – Deputy Headteacher &amp; DSL</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Ms Ruth Johnson – Assistant Headteacher for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Inclusion &amp; Well-Being (also our SENDCo) &amp; Lead DSL</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Ms Jale Apicella - Family Link Support Worker &amp; DSL</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Mrs Odette Coe &amp; Mrs Gill Williams - Lead First Aiders</a:t>
            </a:r>
            <a:endParaRPr>
              <a:latin typeface="Comic Sans MS"/>
              <a:ea typeface="Comic Sans MS"/>
              <a:cs typeface="Comic Sans MS"/>
              <a:sym typeface="Comic Sans MS"/>
            </a:endParaRPr>
          </a:p>
        </p:txBody>
      </p:sp>
      <p:pic>
        <p:nvPicPr>
          <p:cNvPr id="98" name="Google Shape;98;p3"/>
          <p:cNvPicPr preferRelativeResize="0"/>
          <p:nvPr/>
        </p:nvPicPr>
        <p:blipFill rotWithShape="1">
          <a:blip r:embed="rId3">
            <a:alphaModFix/>
          </a:blip>
          <a:srcRect b="0" l="0" r="0" t="0"/>
          <a:stretch/>
        </p:blipFill>
        <p:spPr>
          <a:xfrm>
            <a:off x="304800" y="621517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
                                        </p:tgtEl>
                                        <p:attrNameLst>
                                          <p:attrName>style.visibility</p:attrName>
                                        </p:attrNameLst>
                                      </p:cBhvr>
                                      <p:to>
                                        <p:strVal val="visible"/>
                                      </p:to>
                                    </p:set>
                                    <p:animEffect filter="fade" transition="in">
                                      <p:cBhvr>
                                        <p:cTn dur="5000"/>
                                        <p:tgtEl>
                                          <p:spTgt spid="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2f325ce49f6_1_0"/>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solidFill>
                  <a:schemeClr val="hlink"/>
                </a:solidFill>
                <a:latin typeface="Comic Sans MS"/>
                <a:ea typeface="Comic Sans MS"/>
                <a:cs typeface="Comic Sans MS"/>
                <a:sym typeface="Comic Sans MS"/>
                <a:hlinkClick r:id="rId3"/>
              </a:rPr>
              <a:t>Safeguarding</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Safeguarding at Applecroft is everyone’s responsibility.</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45000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If you ever have any concerns regarding the safety and wellbeing of a member of the Applecroft community, please speak to one of our 7 Designated Safeguarding Leads or DSL.</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If the matter is urgent, please phone the school and ask to speak urgently to a DSL (please consider if a phone call to the Police would be more appropriate in this case).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If the matter is non-urgent email our DSL team on: </a:t>
            </a:r>
            <a:r>
              <a:rPr lang="en-GB" u="sng">
                <a:solidFill>
                  <a:schemeClr val="hlink"/>
                </a:solidFill>
                <a:latin typeface="Comic Sans MS"/>
                <a:ea typeface="Comic Sans MS"/>
                <a:cs typeface="Comic Sans MS"/>
                <a:sym typeface="Comic Sans MS"/>
                <a:hlinkClick r:id="rId4"/>
              </a:rPr>
              <a:t>safeguarding@applecroft.herts.sch.uk</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08108"/>
              <a:buNone/>
            </a:pPr>
            <a:r>
              <a:rPr lang="en-GB">
                <a:latin typeface="Comic Sans MS"/>
                <a:ea typeface="Comic Sans MS"/>
                <a:cs typeface="Comic Sans MS"/>
                <a:sym typeface="Comic Sans MS"/>
              </a:rPr>
              <a:t>More information can be found on the safeguarding page of our school website </a:t>
            </a:r>
            <a:endParaRPr>
              <a:latin typeface="Comic Sans MS"/>
              <a:ea typeface="Comic Sans MS"/>
              <a:cs typeface="Comic Sans MS"/>
              <a:sym typeface="Comic Sans MS"/>
            </a:endParaRPr>
          </a:p>
        </p:txBody>
      </p:sp>
      <p:pic>
        <p:nvPicPr>
          <p:cNvPr id="104" name="Google Shape;104;g2f325ce49f6_1_0"/>
          <p:cNvPicPr preferRelativeResize="0"/>
          <p:nvPr/>
        </p:nvPicPr>
        <p:blipFill rotWithShape="1">
          <a:blip r:embed="rId5">
            <a:alphaModFix/>
          </a:blip>
          <a:srcRect b="0" l="0" r="0" t="0"/>
          <a:stretch/>
        </p:blipFill>
        <p:spPr>
          <a:xfrm>
            <a:off x="148204" y="613534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5000"/>
                                        <p:tgtEl>
                                          <p:spTgt spid="1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g3fa1d96a1b6_0_7"/>
          <p:cNvSpPr txBox="1"/>
          <p:nvPr>
            <p:ph idx="1" type="subTitle"/>
          </p:nvPr>
        </p:nvSpPr>
        <p:spPr>
          <a:xfrm>
            <a:off x="391886" y="478971"/>
            <a:ext cx="11495400" cy="5979900"/>
          </a:xfrm>
          <a:prstGeom prst="rect">
            <a:avLst/>
          </a:prstGeom>
          <a:noFill/>
          <a:ln>
            <a:noFill/>
          </a:ln>
        </p:spPr>
        <p:txBody>
          <a:bodyPr anchorCtr="0" anchor="t" bIns="45700" lIns="90000"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43636"/>
              <a:buNone/>
            </a:pPr>
            <a:r>
              <a:rPr b="1" lang="en-GB" sz="5500" u="sng">
                <a:solidFill>
                  <a:schemeClr val="hlink"/>
                </a:solidFill>
                <a:latin typeface="Comic Sans MS"/>
                <a:ea typeface="Comic Sans MS"/>
                <a:cs typeface="Comic Sans MS"/>
                <a:sym typeface="Comic Sans MS"/>
                <a:hlinkClick r:id="rId3"/>
              </a:rPr>
              <a:t>Safeguarding</a:t>
            </a:r>
            <a:endParaRPr sz="5500"/>
          </a:p>
          <a:p>
            <a:pPr indent="0" lvl="0" marL="0" rtl="0" algn="ctr">
              <a:lnSpc>
                <a:spcPct val="90000"/>
              </a:lnSpc>
              <a:spcBef>
                <a:spcPts val="1000"/>
              </a:spcBef>
              <a:spcAft>
                <a:spcPts val="0"/>
              </a:spcAft>
              <a:buClr>
                <a:schemeClr val="dk1"/>
              </a:buClr>
              <a:buSzPct val="43636"/>
              <a:buNone/>
            </a:pPr>
            <a:r>
              <a:t/>
            </a:r>
            <a:endParaRPr sz="5500">
              <a:latin typeface="Comic Sans MS"/>
              <a:ea typeface="Comic Sans MS"/>
              <a:cs typeface="Comic Sans MS"/>
              <a:sym typeface="Comic Sans MS"/>
            </a:endParaRPr>
          </a:p>
          <a:p>
            <a:pPr indent="0" lvl="0" marL="0" rtl="0" algn="ctr">
              <a:lnSpc>
                <a:spcPct val="90000"/>
              </a:lnSpc>
              <a:spcBef>
                <a:spcPts val="1000"/>
              </a:spcBef>
              <a:spcAft>
                <a:spcPts val="0"/>
              </a:spcAft>
              <a:buSzPct val="134266"/>
              <a:buNone/>
            </a:pPr>
            <a:r>
              <a:rPr b="1" lang="en-GB" sz="5500" u="sng">
                <a:latin typeface="Comic Sans MS"/>
                <a:ea typeface="Comic Sans MS"/>
                <a:cs typeface="Comic Sans MS"/>
                <a:sym typeface="Comic Sans MS"/>
              </a:rPr>
              <a:t>Mobile Phones:</a:t>
            </a:r>
            <a:endParaRPr b="1" sz="5500" u="sng">
              <a:latin typeface="Comic Sans MS"/>
              <a:ea typeface="Comic Sans MS"/>
              <a:cs typeface="Comic Sans MS"/>
              <a:sym typeface="Comic Sans MS"/>
            </a:endParaRPr>
          </a:p>
          <a:p>
            <a:pPr indent="0" lvl="0" marL="457200" rtl="0" algn="l">
              <a:lnSpc>
                <a:spcPct val="90000"/>
              </a:lnSpc>
              <a:spcBef>
                <a:spcPts val="1000"/>
              </a:spcBef>
              <a:spcAft>
                <a:spcPts val="0"/>
              </a:spcAft>
              <a:buSzPct val="134266"/>
              <a:buNone/>
            </a:pPr>
            <a:r>
              <a:t/>
            </a:r>
            <a:endParaRPr sz="5500">
              <a:latin typeface="Comic Sans MS"/>
              <a:ea typeface="Comic Sans MS"/>
              <a:cs typeface="Comic Sans MS"/>
              <a:sym typeface="Comic Sans MS"/>
            </a:endParaRPr>
          </a:p>
          <a:p>
            <a:pPr indent="0" lvl="0" marL="450000" rtl="0" algn="l">
              <a:lnSpc>
                <a:spcPct val="142857"/>
              </a:lnSpc>
              <a:spcBef>
                <a:spcPts val="1400"/>
              </a:spcBef>
              <a:spcAft>
                <a:spcPts val="0"/>
              </a:spcAft>
              <a:buClr>
                <a:schemeClr val="dk1"/>
              </a:buClr>
              <a:buSzPts val="358"/>
              <a:buFont typeface="Arial"/>
              <a:buNone/>
            </a:pPr>
            <a:r>
              <a:rPr b="1" lang="en-GB" sz="5500">
                <a:latin typeface="Comic Sans MS"/>
                <a:ea typeface="Comic Sans MS"/>
                <a:cs typeface="Comic Sans MS"/>
                <a:sym typeface="Comic Sans MS"/>
              </a:rPr>
              <a:t>Mobile Phones on the School Site:</a:t>
            </a:r>
            <a:endParaRPr b="1" sz="5500">
              <a:latin typeface="Comic Sans MS"/>
              <a:ea typeface="Comic Sans MS"/>
              <a:cs typeface="Comic Sans MS"/>
              <a:sym typeface="Comic Sans MS"/>
            </a:endParaRPr>
          </a:p>
          <a:p>
            <a:pPr indent="0" lvl="0" marL="450000" rtl="0" algn="l">
              <a:lnSpc>
                <a:spcPct val="142857"/>
              </a:lnSpc>
              <a:spcBef>
                <a:spcPts val="400"/>
              </a:spcBef>
              <a:spcAft>
                <a:spcPts val="0"/>
              </a:spcAft>
              <a:buClr>
                <a:schemeClr val="dk1"/>
              </a:buClr>
              <a:buSzPts val="358"/>
              <a:buFont typeface="Arial"/>
              <a:buNone/>
            </a:pPr>
            <a:r>
              <a:rPr lang="en-GB" sz="5500">
                <a:latin typeface="Comic Sans MS"/>
                <a:ea typeface="Comic Sans MS"/>
                <a:cs typeface="Comic Sans MS"/>
                <a:sym typeface="Comic Sans MS"/>
              </a:rPr>
              <a:t>For safeguarding reasons, we kindly remind all adults that mobile phones should not be used whilst on the school site. Hands-free use is permitted where necessary, but phones should otherwise remain out of sight and not be actively used.</a:t>
            </a:r>
            <a:endParaRPr sz="5500">
              <a:latin typeface="Comic Sans MS"/>
              <a:ea typeface="Comic Sans MS"/>
              <a:cs typeface="Comic Sans MS"/>
              <a:sym typeface="Comic Sans MS"/>
            </a:endParaRPr>
          </a:p>
          <a:p>
            <a:pPr indent="0" lvl="0" marL="450000" rtl="0" algn="l">
              <a:lnSpc>
                <a:spcPct val="142857"/>
              </a:lnSpc>
              <a:spcBef>
                <a:spcPts val="1100"/>
              </a:spcBef>
              <a:spcAft>
                <a:spcPts val="0"/>
              </a:spcAft>
              <a:buClr>
                <a:schemeClr val="dk1"/>
              </a:buClr>
              <a:buSzPts val="358"/>
              <a:buFont typeface="Arial"/>
              <a:buNone/>
            </a:pPr>
            <a:r>
              <a:t/>
            </a:r>
            <a:endParaRPr sz="5500">
              <a:latin typeface="Comic Sans MS"/>
              <a:ea typeface="Comic Sans MS"/>
              <a:cs typeface="Comic Sans MS"/>
              <a:sym typeface="Comic Sans MS"/>
            </a:endParaRPr>
          </a:p>
          <a:p>
            <a:pPr indent="0" lvl="0" marL="450000" rtl="0" algn="l">
              <a:lnSpc>
                <a:spcPct val="142857"/>
              </a:lnSpc>
              <a:spcBef>
                <a:spcPts val="1400"/>
              </a:spcBef>
              <a:spcAft>
                <a:spcPts val="0"/>
              </a:spcAft>
              <a:buClr>
                <a:schemeClr val="dk1"/>
              </a:buClr>
              <a:buSzPts val="358"/>
              <a:buFont typeface="Arial"/>
              <a:buNone/>
            </a:pPr>
            <a:r>
              <a:rPr b="1" lang="en-GB" sz="5500">
                <a:latin typeface="Comic Sans MS"/>
                <a:ea typeface="Comic Sans MS"/>
                <a:cs typeface="Comic Sans MS"/>
                <a:sym typeface="Comic Sans MS"/>
              </a:rPr>
              <a:t>Smartwatches:</a:t>
            </a:r>
            <a:endParaRPr b="1" sz="5500">
              <a:latin typeface="Comic Sans MS"/>
              <a:ea typeface="Comic Sans MS"/>
              <a:cs typeface="Comic Sans MS"/>
              <a:sym typeface="Comic Sans MS"/>
            </a:endParaRPr>
          </a:p>
          <a:p>
            <a:pPr indent="0" lvl="0" marL="450000" rtl="0" algn="l">
              <a:lnSpc>
                <a:spcPct val="142857"/>
              </a:lnSpc>
              <a:spcBef>
                <a:spcPts val="400"/>
              </a:spcBef>
              <a:spcAft>
                <a:spcPts val="0"/>
              </a:spcAft>
              <a:buClr>
                <a:schemeClr val="dk1"/>
              </a:buClr>
              <a:buSzPts val="358"/>
              <a:buFont typeface="Arial"/>
              <a:buNone/>
            </a:pPr>
            <a:r>
              <a:rPr lang="en-GB" sz="5500">
                <a:latin typeface="Comic Sans MS"/>
                <a:ea typeface="Comic Sans MS"/>
                <a:cs typeface="Comic Sans MS"/>
                <a:sym typeface="Comic Sans MS"/>
              </a:rPr>
              <a:t>Children may wear smartwatches to school; however, they must be set to silent mode and all functions other than telling the time must be disabled during the school day. Many devices have a 'School Mode' feature that can enable this automatically.</a:t>
            </a:r>
            <a:endParaRPr sz="5500">
              <a:latin typeface="Comic Sans MS"/>
              <a:ea typeface="Comic Sans MS"/>
              <a:cs typeface="Comic Sans MS"/>
              <a:sym typeface="Comic Sans MS"/>
            </a:endParaRPr>
          </a:p>
          <a:p>
            <a:pPr indent="0" lvl="0" marL="0" rtl="0" algn="l">
              <a:lnSpc>
                <a:spcPct val="90000"/>
              </a:lnSpc>
              <a:spcBef>
                <a:spcPts val="1100"/>
              </a:spcBef>
              <a:spcAft>
                <a:spcPts val="0"/>
              </a:spcAft>
              <a:buSzPct val="307692"/>
              <a:buNone/>
            </a:pPr>
            <a:r>
              <a:t/>
            </a:r>
            <a:endParaRPr>
              <a:latin typeface="Comic Sans MS"/>
              <a:ea typeface="Comic Sans MS"/>
              <a:cs typeface="Comic Sans MS"/>
              <a:sym typeface="Comic Sans MS"/>
            </a:endParaRPr>
          </a:p>
          <a:p>
            <a:pPr indent="0" lvl="0" marL="0" rtl="0" algn="l">
              <a:lnSpc>
                <a:spcPct val="90000"/>
              </a:lnSpc>
              <a:spcBef>
                <a:spcPts val="1000"/>
              </a:spcBef>
              <a:spcAft>
                <a:spcPts val="0"/>
              </a:spcAft>
              <a:buSzPct val="307692"/>
              <a:buNone/>
            </a:pPr>
            <a:r>
              <a:t/>
            </a:r>
            <a:endParaRPr>
              <a:latin typeface="Comic Sans MS"/>
              <a:ea typeface="Comic Sans MS"/>
              <a:cs typeface="Comic Sans MS"/>
              <a:sym typeface="Comic Sans MS"/>
            </a:endParaRPr>
          </a:p>
        </p:txBody>
      </p:sp>
      <p:pic>
        <p:nvPicPr>
          <p:cNvPr id="110" name="Google Shape;110;g3fa1d96a1b6_0_7"/>
          <p:cNvPicPr preferRelativeResize="0"/>
          <p:nvPr/>
        </p:nvPicPr>
        <p:blipFill rotWithShape="1">
          <a:blip r:embed="rId4">
            <a:alphaModFix/>
          </a:blip>
          <a:srcRect b="0" l="0" r="0" t="0"/>
          <a:stretch/>
        </p:blipFill>
        <p:spPr>
          <a:xfrm rot="319356">
            <a:off x="9178202" y="445588"/>
            <a:ext cx="1363521" cy="1636220"/>
          </a:xfrm>
          <a:prstGeom prst="rect">
            <a:avLst/>
          </a:prstGeom>
          <a:noFill/>
          <a:ln>
            <a:noFill/>
          </a:ln>
        </p:spPr>
      </p:pic>
      <p:pic>
        <p:nvPicPr>
          <p:cNvPr id="111" name="Google Shape;111;g3fa1d96a1b6_0_7"/>
          <p:cNvPicPr preferRelativeResize="0"/>
          <p:nvPr/>
        </p:nvPicPr>
        <p:blipFill rotWithShape="1">
          <a:blip r:embed="rId5">
            <a:alphaModFix/>
          </a:blip>
          <a:srcRect b="0" l="0" r="0" t="0"/>
          <a:stretch/>
        </p:blipFill>
        <p:spPr>
          <a:xfrm>
            <a:off x="148204" y="613534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5000"/>
                                        <p:tgtEl>
                                          <p:spTgt spid="1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g3fa1d96a1b6_0_11"/>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5753"/>
              <a:buNone/>
            </a:pPr>
            <a:r>
              <a:rPr b="1" lang="en-GB" sz="3650" u="sng">
                <a:solidFill>
                  <a:schemeClr val="hlink"/>
                </a:solidFill>
                <a:latin typeface="Comic Sans MS"/>
                <a:ea typeface="Comic Sans MS"/>
                <a:cs typeface="Comic Sans MS"/>
                <a:sym typeface="Comic Sans MS"/>
                <a:hlinkClick r:id="rId3"/>
              </a:rPr>
              <a:t>Safeguarding</a:t>
            </a:r>
            <a:endParaRPr sz="3650"/>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ct val="176471"/>
              <a:buNone/>
            </a:pPr>
            <a:r>
              <a:rPr b="1" lang="en-GB" sz="3400" u="sng">
                <a:latin typeface="Comic Sans MS"/>
                <a:ea typeface="Comic Sans MS"/>
                <a:cs typeface="Comic Sans MS"/>
                <a:sym typeface="Comic Sans MS"/>
              </a:rPr>
              <a:t>First Aid:</a:t>
            </a:r>
            <a:endParaRPr b="1" sz="3400" u="sng">
              <a:latin typeface="Comic Sans MS"/>
              <a:ea typeface="Comic Sans MS"/>
              <a:cs typeface="Comic Sans MS"/>
              <a:sym typeface="Comic Sans MS"/>
            </a:endParaRPr>
          </a:p>
          <a:p>
            <a:pPr indent="0" lvl="0" marL="457200" rtl="0" algn="l">
              <a:lnSpc>
                <a:spcPct val="90000"/>
              </a:lnSpc>
              <a:spcBef>
                <a:spcPts val="1000"/>
              </a:spcBef>
              <a:spcAft>
                <a:spcPts val="0"/>
              </a:spcAft>
              <a:buSzPct val="250000"/>
              <a:buNone/>
            </a:pPr>
            <a:r>
              <a:t/>
            </a:r>
            <a:endParaRPr>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First Aid Reporting</a:t>
            </a:r>
            <a:r>
              <a:rPr lang="en-GB" sz="3000">
                <a:latin typeface="Comic Sans MS"/>
                <a:ea typeface="Comic Sans MS"/>
                <a:cs typeface="Comic Sans MS"/>
                <a:sym typeface="Comic Sans MS"/>
              </a:rPr>
              <a:t>: Children occasionally sustain minor injuries while at school. For minor incidents, an email will be sent to parents/carers via Arbor, providing details of the injury and any first aid administered. For these there is no need to contact the school.</a:t>
            </a:r>
            <a:endParaRPr sz="3000">
              <a:latin typeface="Comic Sans MS"/>
              <a:ea typeface="Comic Sans MS"/>
              <a:cs typeface="Comic Sans MS"/>
              <a:sym typeface="Comic Sans MS"/>
            </a:endParaRPr>
          </a:p>
          <a:p>
            <a:pPr indent="0" lvl="0" marL="914400" rtl="0" algn="l">
              <a:lnSpc>
                <a:spcPct val="142857"/>
              </a:lnSpc>
              <a:spcBef>
                <a:spcPts val="0"/>
              </a:spcBef>
              <a:spcAft>
                <a:spcPts val="0"/>
              </a:spcAft>
              <a:buSzPct val="200000"/>
              <a:buNone/>
            </a:pPr>
            <a:r>
              <a:t/>
            </a: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More Serious Incidents</a:t>
            </a:r>
            <a:r>
              <a:rPr lang="en-GB" sz="3000">
                <a:latin typeface="Comic Sans MS"/>
                <a:ea typeface="Comic Sans MS"/>
                <a:cs typeface="Comic Sans MS"/>
                <a:sym typeface="Comic Sans MS"/>
              </a:rPr>
              <a:t>: If a child requires treatment for a more significant injury, parents/carers will be contacted by telephone and advised if their child needs to be collected from school.</a:t>
            </a:r>
            <a:endParaRPr sz="3000">
              <a:latin typeface="Comic Sans MS"/>
              <a:ea typeface="Comic Sans MS"/>
              <a:cs typeface="Comic Sans MS"/>
              <a:sym typeface="Comic Sans MS"/>
            </a:endParaRPr>
          </a:p>
          <a:p>
            <a:pPr indent="0" lvl="0" marL="914400" rtl="0" algn="l">
              <a:lnSpc>
                <a:spcPct val="142857"/>
              </a:lnSpc>
              <a:spcBef>
                <a:spcPts val="0"/>
              </a:spcBef>
              <a:spcAft>
                <a:spcPts val="0"/>
              </a:spcAft>
              <a:buSzPct val="200000"/>
              <a:buNone/>
            </a:pPr>
            <a:r>
              <a:t/>
            </a: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Asthma: </a:t>
            </a:r>
            <a:r>
              <a:rPr lang="en-GB" sz="3000">
                <a:latin typeface="Comic Sans MS"/>
                <a:ea typeface="Comic Sans MS"/>
                <a:cs typeface="Comic Sans MS"/>
                <a:sym typeface="Comic Sans MS"/>
              </a:rPr>
              <a:t>If your child uses their inhaler while at school, a green band will be issued detailing the date, time, and number of puffs administered. Parents/carers will be contacted by telephone. Please can parents/carers ensure they have removed the green band from their wrist before the start of the next school day.</a:t>
            </a:r>
            <a:br>
              <a:rPr lang="en-GB" sz="3000">
                <a:latin typeface="Comic Sans MS"/>
                <a:ea typeface="Comic Sans MS"/>
                <a:cs typeface="Comic Sans MS"/>
                <a:sym typeface="Comic Sans MS"/>
              </a:rPr>
            </a:b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Head Injuries</a:t>
            </a:r>
            <a:r>
              <a:rPr lang="en-GB" sz="3000">
                <a:latin typeface="Comic Sans MS"/>
                <a:ea typeface="Comic Sans MS"/>
                <a:cs typeface="Comic Sans MS"/>
                <a:sym typeface="Comic Sans MS"/>
              </a:rPr>
              <a:t>: If your child receives a bump to the head, they will be given an orange wristband showing the date and time of the incident and parents/carers will be contacted by telephone to make you aware. Please can parents/carers ensure they have removed the orange band from their wrist before the start of the next school day.</a:t>
            </a:r>
            <a:br>
              <a:rPr lang="en-GB" sz="3000">
                <a:latin typeface="Comic Sans MS"/>
                <a:ea typeface="Comic Sans MS"/>
                <a:cs typeface="Comic Sans MS"/>
                <a:sym typeface="Comic Sans MS"/>
              </a:rPr>
            </a:br>
            <a:endParaRPr sz="3000">
              <a:latin typeface="Comic Sans MS"/>
              <a:ea typeface="Comic Sans MS"/>
              <a:cs typeface="Comic Sans MS"/>
              <a:sym typeface="Comic Sans MS"/>
            </a:endParaRPr>
          </a:p>
          <a:p>
            <a:pPr indent="-304800" lvl="0" marL="914400" rtl="0" algn="l">
              <a:lnSpc>
                <a:spcPct val="142857"/>
              </a:lnSpc>
              <a:spcBef>
                <a:spcPts val="0"/>
              </a:spcBef>
              <a:spcAft>
                <a:spcPts val="0"/>
              </a:spcAft>
              <a:buSzPct val="100000"/>
              <a:buFont typeface="Comic Sans MS"/>
              <a:buChar char="●"/>
            </a:pPr>
            <a:r>
              <a:rPr b="1" lang="en-GB" sz="3000">
                <a:latin typeface="Comic Sans MS"/>
                <a:ea typeface="Comic Sans MS"/>
                <a:cs typeface="Comic Sans MS"/>
                <a:sym typeface="Comic Sans MS"/>
              </a:rPr>
              <a:t>Medical Risk Assessments</a:t>
            </a:r>
            <a:r>
              <a:rPr lang="en-GB" sz="3000">
                <a:latin typeface="Comic Sans MS"/>
                <a:ea typeface="Comic Sans MS"/>
                <a:cs typeface="Comic Sans MS"/>
                <a:sym typeface="Comic Sans MS"/>
              </a:rPr>
              <a:t>: If a child is returning to school following an operation or accident, and medical professionals have suggested restrictions, or if the child is wearing a cast or using crutches, a medical risk assessment </a:t>
            </a:r>
            <a:r>
              <a:rPr b="1" lang="en-GB" sz="3000">
                <a:latin typeface="Comic Sans MS"/>
                <a:ea typeface="Comic Sans MS"/>
                <a:cs typeface="Comic Sans MS"/>
                <a:sym typeface="Comic Sans MS"/>
              </a:rPr>
              <a:t>must be</a:t>
            </a:r>
            <a:r>
              <a:rPr lang="en-GB" sz="3000">
                <a:latin typeface="Comic Sans MS"/>
                <a:ea typeface="Comic Sans MS"/>
                <a:cs typeface="Comic Sans MS"/>
                <a:sym typeface="Comic Sans MS"/>
              </a:rPr>
              <a:t> completed. This assessment will be carried out with Mrs Coe, the parents/carers and, where possible, the class teacher. Children will not be able to return to school until a risk assessment has been completed.</a:t>
            </a:r>
            <a:endParaRPr>
              <a:latin typeface="Comic Sans MS"/>
              <a:ea typeface="Comic Sans MS"/>
              <a:cs typeface="Comic Sans MS"/>
              <a:sym typeface="Comic Sans MS"/>
            </a:endParaRPr>
          </a:p>
        </p:txBody>
      </p:sp>
      <p:pic>
        <p:nvPicPr>
          <p:cNvPr id="117" name="Google Shape;117;g3fa1d96a1b6_0_11"/>
          <p:cNvPicPr preferRelativeResize="0"/>
          <p:nvPr/>
        </p:nvPicPr>
        <p:blipFill rotWithShape="1">
          <a:blip r:embed="rId4">
            <a:alphaModFix/>
          </a:blip>
          <a:srcRect b="0" l="0" r="0" t="0"/>
          <a:stretch/>
        </p:blipFill>
        <p:spPr>
          <a:xfrm>
            <a:off x="304714" y="613534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5000"/>
                                        <p:tgtEl>
                                          <p:spTgt spid="1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3fa1d96a1b6_2_25"/>
          <p:cNvSpPr txBox="1"/>
          <p:nvPr>
            <p:ph type="ctrTitle"/>
          </p:nvPr>
        </p:nvSpPr>
        <p:spPr>
          <a:xfrm>
            <a:off x="2208175" y="302613"/>
            <a:ext cx="10054800" cy="9021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990"/>
              <a:buNone/>
            </a:pPr>
            <a:r>
              <a:rPr lang="en-GB" sz="2900" u="sng">
                <a:latin typeface="Comic Sans MS"/>
                <a:ea typeface="Comic Sans MS"/>
                <a:cs typeface="Comic Sans MS"/>
                <a:sym typeface="Comic Sans MS"/>
              </a:rPr>
              <a:t>Safeguarding - Parking Considerately Around our School</a:t>
            </a:r>
            <a:endParaRPr sz="2900" u="sng">
              <a:latin typeface="Comic Sans MS"/>
              <a:ea typeface="Comic Sans MS"/>
              <a:cs typeface="Comic Sans MS"/>
              <a:sym typeface="Comic Sans MS"/>
            </a:endParaRPr>
          </a:p>
        </p:txBody>
      </p:sp>
      <p:sp>
        <p:nvSpPr>
          <p:cNvPr id="123" name="Google Shape;123;g3fa1d96a1b6_2_25"/>
          <p:cNvSpPr txBox="1"/>
          <p:nvPr>
            <p:ph idx="1" type="subTitle"/>
          </p:nvPr>
        </p:nvSpPr>
        <p:spPr>
          <a:xfrm>
            <a:off x="666800" y="1640025"/>
            <a:ext cx="10796700" cy="4973400"/>
          </a:xfrm>
          <a:prstGeom prst="rect">
            <a:avLst/>
          </a:prstGeom>
          <a:noFill/>
          <a:ln>
            <a:noFill/>
          </a:ln>
        </p:spPr>
        <p:txBody>
          <a:bodyPr anchorCtr="0" anchor="t" bIns="45700" lIns="91425" spcFirstLastPara="1" rIns="91425" wrap="square" tIns="45700">
            <a:normAutofit/>
          </a:bodyPr>
          <a:lstStyle/>
          <a:p>
            <a:pPr indent="0" lvl="0" marL="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rPr lang="en-GB" sz="2120">
                <a:latin typeface="Comic Sans MS"/>
                <a:ea typeface="Comic Sans MS"/>
                <a:cs typeface="Comic Sans MS"/>
                <a:sym typeface="Comic Sans MS"/>
              </a:rPr>
              <a:t>As a school, we are proud to be part of our local community and ask all families to help us maintain positive relationships with our neighbours and other road users.</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l">
              <a:lnSpc>
                <a:spcPct val="70000"/>
              </a:lnSpc>
              <a:spcBef>
                <a:spcPts val="1000"/>
              </a:spcBef>
              <a:spcAft>
                <a:spcPts val="0"/>
              </a:spcAft>
              <a:buSzPts val="1018"/>
              <a:buNone/>
            </a:pPr>
            <a:r>
              <a:rPr lang="en-GB" sz="2120">
                <a:latin typeface="Comic Sans MS"/>
                <a:ea typeface="Comic Sans MS"/>
                <a:cs typeface="Comic Sans MS"/>
                <a:sym typeface="Comic Sans MS"/>
              </a:rPr>
              <a:t>When dropping off or collecting your child, please:</a:t>
            </a:r>
            <a:endParaRPr sz="2120">
              <a:latin typeface="Comic Sans MS"/>
              <a:ea typeface="Comic Sans MS"/>
              <a:cs typeface="Comic Sans MS"/>
              <a:sym typeface="Comic Sans MS"/>
            </a:endParaRPr>
          </a:p>
          <a:p>
            <a:pPr indent="-363220" lvl="0" marL="457200" rtl="0" algn="l">
              <a:lnSpc>
                <a:spcPct val="70000"/>
              </a:lnSpc>
              <a:spcBef>
                <a:spcPts val="1000"/>
              </a:spcBef>
              <a:spcAft>
                <a:spcPts val="0"/>
              </a:spcAft>
              <a:buSzPts val="2120"/>
              <a:buFont typeface="Comic Sans MS"/>
              <a:buChar char="●"/>
            </a:pPr>
            <a:r>
              <a:rPr lang="en-GB" sz="2120">
                <a:latin typeface="Comic Sans MS"/>
                <a:ea typeface="Comic Sans MS"/>
                <a:cs typeface="Comic Sans MS"/>
                <a:sym typeface="Comic Sans MS"/>
              </a:rPr>
              <a:t>Park legally, safely and considerately at all times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Avoid stopping or parking in a way that blocks the road or restricts the flow of traffic, even for a few moments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Do not park across driveways, dropped kerbs or access points</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Be mindful of local residents and the impact that congestion can have on those living nearby</a:t>
            </a:r>
            <a:endParaRPr sz="2120">
              <a:latin typeface="Comic Sans MS"/>
              <a:ea typeface="Comic Sans MS"/>
              <a:cs typeface="Comic Sans MS"/>
              <a:sym typeface="Comic Sans MS"/>
            </a:endParaRPr>
          </a:p>
          <a:p>
            <a:pPr indent="-363220" lvl="0" marL="457200" rtl="0" algn="l">
              <a:lnSpc>
                <a:spcPct val="70000"/>
              </a:lnSpc>
              <a:spcBef>
                <a:spcPts val="0"/>
              </a:spcBef>
              <a:spcAft>
                <a:spcPts val="0"/>
              </a:spcAft>
              <a:buSzPts val="2120"/>
              <a:buFont typeface="Comic Sans MS"/>
              <a:buChar char="●"/>
            </a:pPr>
            <a:r>
              <a:rPr lang="en-GB" sz="2120">
                <a:latin typeface="Comic Sans MS"/>
                <a:ea typeface="Comic Sans MS"/>
                <a:cs typeface="Comic Sans MS"/>
                <a:sym typeface="Comic Sans MS"/>
              </a:rPr>
              <a:t>Allow extra time for your journey and, where possible, consider walking, scooting, bike riding or parking a little further away from school.</a:t>
            </a:r>
            <a:endParaRPr sz="2120">
              <a:latin typeface="Comic Sans MS"/>
              <a:ea typeface="Comic Sans MS"/>
              <a:cs typeface="Comic Sans MS"/>
              <a:sym typeface="Comic Sans MS"/>
            </a:endParaRPr>
          </a:p>
          <a:p>
            <a:pPr indent="0" lvl="0" marL="457200" rtl="0" algn="l">
              <a:lnSpc>
                <a:spcPct val="70000"/>
              </a:lnSpc>
              <a:spcBef>
                <a:spcPts val="1000"/>
              </a:spcBef>
              <a:spcAft>
                <a:spcPts val="0"/>
              </a:spcAft>
              <a:buSzPts val="1018"/>
              <a:buNone/>
            </a:pPr>
            <a:r>
              <a:t/>
            </a:r>
            <a:endParaRPr sz="2120">
              <a:latin typeface="Comic Sans MS"/>
              <a:ea typeface="Comic Sans MS"/>
              <a:cs typeface="Comic Sans MS"/>
              <a:sym typeface="Comic Sans MS"/>
            </a:endParaRPr>
          </a:p>
          <a:p>
            <a:pPr indent="0" lvl="0" marL="0" rtl="0" algn="ctr">
              <a:lnSpc>
                <a:spcPct val="70000"/>
              </a:lnSpc>
              <a:spcBef>
                <a:spcPts val="1000"/>
              </a:spcBef>
              <a:spcAft>
                <a:spcPts val="0"/>
              </a:spcAft>
              <a:buSzPts val="1018"/>
              <a:buNone/>
            </a:pPr>
            <a:r>
              <a:rPr b="1" lang="en-GB" sz="2120">
                <a:latin typeface="Comic Sans MS"/>
                <a:ea typeface="Comic Sans MS"/>
                <a:cs typeface="Comic Sans MS"/>
                <a:sym typeface="Comic Sans MS"/>
              </a:rPr>
              <a:t>Remember, every family’s actions contribute to the safety of our children and the wellbeing of our local community. </a:t>
            </a:r>
            <a:endParaRPr b="1" sz="2120">
              <a:latin typeface="Comic Sans MS"/>
              <a:ea typeface="Comic Sans MS"/>
              <a:cs typeface="Comic Sans MS"/>
              <a:sym typeface="Comic Sans MS"/>
            </a:endParaRPr>
          </a:p>
        </p:txBody>
      </p:sp>
      <p:pic>
        <p:nvPicPr>
          <p:cNvPr id="124" name="Google Shape;124;g3fa1d96a1b6_2_25"/>
          <p:cNvPicPr preferRelativeResize="0"/>
          <p:nvPr/>
        </p:nvPicPr>
        <p:blipFill rotWithShape="1">
          <a:blip r:embed="rId3">
            <a:alphaModFix/>
          </a:blip>
          <a:srcRect b="0" l="0" r="0" t="0"/>
          <a:stretch/>
        </p:blipFill>
        <p:spPr>
          <a:xfrm>
            <a:off x="179750" y="243174"/>
            <a:ext cx="1860816" cy="1315125"/>
          </a:xfrm>
          <a:prstGeom prst="rect">
            <a:avLst/>
          </a:prstGeom>
          <a:noFill/>
          <a:ln>
            <a:noFill/>
          </a:ln>
        </p:spPr>
      </p:pic>
      <p:pic>
        <p:nvPicPr>
          <p:cNvPr id="125" name="Google Shape;125;g3fa1d96a1b6_2_25"/>
          <p:cNvPicPr preferRelativeResize="0"/>
          <p:nvPr/>
        </p:nvPicPr>
        <p:blipFill rotWithShape="1">
          <a:blip r:embed="rId4">
            <a:alphaModFix/>
          </a:blip>
          <a:srcRect b="0" l="0" r="0" t="0"/>
          <a:stretch/>
        </p:blipFill>
        <p:spPr>
          <a:xfrm>
            <a:off x="179437" y="612606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25"/>
                                        </p:tgtEl>
                                        <p:attrNameLst>
                                          <p:attrName>style.visibility</p:attrName>
                                        </p:attrNameLst>
                                      </p:cBhvr>
                                      <p:to>
                                        <p:strVal val="visible"/>
                                      </p:to>
                                    </p:set>
                                    <p:animEffect filter="fade" transition="in">
                                      <p:cBhvr>
                                        <p:cTn dur="5000"/>
                                        <p:tgtEl>
                                          <p:spTgt spid="1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g3fa1d96a1b6_0_152"/>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solidFill>
                  <a:schemeClr val="hlink"/>
                </a:solidFill>
                <a:latin typeface="Comic Sans MS"/>
                <a:ea typeface="Comic Sans MS"/>
                <a:cs typeface="Comic Sans MS"/>
                <a:sym typeface="Comic Sans MS"/>
                <a:hlinkClick r:id="rId3"/>
              </a:rPr>
              <a:t>Safeguarding</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b="1" lang="en-GB" u="sng">
                <a:latin typeface="Comic Sans MS"/>
                <a:ea typeface="Comic Sans MS"/>
                <a:cs typeface="Comic Sans MS"/>
                <a:sym typeface="Comic Sans MS"/>
              </a:rPr>
              <a:t>Invacuation &amp; Evacuation:</a:t>
            </a:r>
            <a:endParaRPr b="1" u="sng">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We have termly practice drills for both invacuation and evacuation.</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Invacuation - If you are in school and the invacuation alarm sounds move calmly &amp; silently to the nearest room, secure yourself inside (staff will undertake procedures) then wait until further instruction </a:t>
            </a:r>
            <a:endParaRPr>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457200" rtl="0" algn="l">
              <a:lnSpc>
                <a:spcPct val="90000"/>
              </a:lnSpc>
              <a:spcBef>
                <a:spcPts val="1000"/>
              </a:spcBef>
              <a:spcAft>
                <a:spcPts val="0"/>
              </a:spcAft>
              <a:buSzPts val="2400"/>
              <a:buNone/>
            </a:pPr>
            <a:r>
              <a:rPr lang="en-GB">
                <a:latin typeface="Comic Sans MS"/>
                <a:ea typeface="Comic Sans MS"/>
                <a:cs typeface="Comic Sans MS"/>
                <a:sym typeface="Comic Sans MS"/>
              </a:rPr>
              <a:t>Evacuation - If you are in school and the fire alarm sounds (evacuation) exit via the nearest fire exit and walk calmly &amp; silently to the Fire Evacuation Point at the bottom of the school field</a:t>
            </a:r>
            <a:endParaRPr>
              <a:latin typeface="Comic Sans MS"/>
              <a:ea typeface="Comic Sans MS"/>
              <a:cs typeface="Comic Sans MS"/>
              <a:sym typeface="Comic Sans MS"/>
            </a:endParaRPr>
          </a:p>
          <a:p>
            <a:pPr indent="0" lvl="0" marL="0" rtl="0" algn="l">
              <a:lnSpc>
                <a:spcPct val="90000"/>
              </a:lnSpc>
              <a:spcBef>
                <a:spcPts val="1000"/>
              </a:spcBef>
              <a:spcAft>
                <a:spcPts val="0"/>
              </a:spcAft>
              <a:buSzPts val="2400"/>
              <a:buNone/>
            </a:pPr>
            <a:r>
              <a:t/>
            </a:r>
            <a:endParaRPr>
              <a:latin typeface="Comic Sans MS"/>
              <a:ea typeface="Comic Sans MS"/>
              <a:cs typeface="Comic Sans MS"/>
              <a:sym typeface="Comic Sans MS"/>
            </a:endParaRPr>
          </a:p>
          <a:p>
            <a:pPr indent="0" lvl="0" marL="0" rtl="0" algn="l">
              <a:lnSpc>
                <a:spcPct val="90000"/>
              </a:lnSpc>
              <a:spcBef>
                <a:spcPts val="1000"/>
              </a:spcBef>
              <a:spcAft>
                <a:spcPts val="0"/>
              </a:spcAft>
              <a:buSzPts val="2400"/>
              <a:buNone/>
            </a:pPr>
            <a:r>
              <a:t/>
            </a:r>
            <a:endParaRPr>
              <a:latin typeface="Comic Sans MS"/>
              <a:ea typeface="Comic Sans MS"/>
              <a:cs typeface="Comic Sans MS"/>
              <a:sym typeface="Comic Sans MS"/>
            </a:endParaRPr>
          </a:p>
        </p:txBody>
      </p:sp>
      <p:pic>
        <p:nvPicPr>
          <p:cNvPr id="131" name="Google Shape;131;g3fa1d96a1b6_0_152"/>
          <p:cNvPicPr preferRelativeResize="0"/>
          <p:nvPr/>
        </p:nvPicPr>
        <p:blipFill rotWithShape="1">
          <a:blip r:embed="rId4">
            <a:alphaModFix/>
          </a:blip>
          <a:srcRect b="0" l="0" r="0" t="0"/>
          <a:stretch/>
        </p:blipFill>
        <p:spPr>
          <a:xfrm>
            <a:off x="304714" y="621518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1"/>
                                        </p:tgtEl>
                                        <p:attrNameLst>
                                          <p:attrName>style.visibility</p:attrName>
                                        </p:attrNameLst>
                                      </p:cBhvr>
                                      <p:to>
                                        <p:strVal val="visible"/>
                                      </p:to>
                                    </p:set>
                                    <p:animEffect filter="fade" transition="in">
                                      <p:cBhvr>
                                        <p:cTn dur="5000"/>
                                        <p:tgtEl>
                                          <p:spTgt spid="1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5"/>
          <p:cNvSpPr txBox="1"/>
          <p:nvPr>
            <p:ph idx="1" type="subTitle"/>
          </p:nvPr>
        </p:nvSpPr>
        <p:spPr>
          <a:xfrm>
            <a:off x="408200" y="299575"/>
            <a:ext cx="11495400" cy="61881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Attendance</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54545"/>
              <a:buNone/>
            </a:pPr>
            <a:r>
              <a:t/>
            </a:r>
            <a:endParaRPr b="1" sz="4400">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54545"/>
              <a:buNone/>
            </a:pPr>
            <a:r>
              <a:t/>
            </a:r>
            <a:endParaRPr b="1" sz="4400">
              <a:solidFill>
                <a:srgbClr val="0000FF"/>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46153"/>
              <a:buNone/>
            </a:pPr>
            <a:r>
              <a:rPr b="1" lang="en-GB" sz="5200" u="sng">
                <a:solidFill>
                  <a:srgbClr val="78B64B"/>
                </a:solidFill>
                <a:latin typeface="Comic Sans MS"/>
                <a:ea typeface="Comic Sans MS"/>
                <a:cs typeface="Comic Sans MS"/>
                <a:sym typeface="Comic Sans MS"/>
              </a:rPr>
              <a:t>Good Attendance = 96% or above</a:t>
            </a:r>
            <a:endParaRPr b="1" sz="5200" u="sng">
              <a:solidFill>
                <a:srgbClr val="78B64B"/>
              </a:solidFill>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2000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0000"/>
              <a:buNone/>
            </a:pPr>
            <a:r>
              <a:rPr b="1" lang="en-GB" sz="4000">
                <a:latin typeface="Comic Sans MS"/>
                <a:ea typeface="Comic Sans MS"/>
                <a:cs typeface="Comic Sans MS"/>
                <a:sym typeface="Comic Sans MS"/>
              </a:rPr>
              <a:t>We won’t authorise holidays during the term. We ask that routine (non-emergency) dentist, opticians &amp; doctor appointments take place out of the school day whenever possible.</a:t>
            </a:r>
            <a:endParaRPr b="1" sz="4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20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60000"/>
              <a:buNone/>
            </a:pPr>
            <a:r>
              <a:rPr b="1" lang="en-GB" sz="4000">
                <a:latin typeface="Comic Sans MS"/>
                <a:ea typeface="Comic Sans MS"/>
                <a:cs typeface="Comic Sans MS"/>
                <a:sym typeface="Comic Sans MS"/>
              </a:rPr>
              <a:t>We are here to support - contact Ms Jale Apicella (Family Link Support Worker) or your child’s class teacher.</a:t>
            </a:r>
            <a:endParaRPr b="1" sz="4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37" name="Google Shape;137;p5"/>
          <p:cNvPicPr preferRelativeResize="0"/>
          <p:nvPr/>
        </p:nvPicPr>
        <p:blipFill rotWithShape="1">
          <a:blip r:embed="rId3">
            <a:alphaModFix/>
          </a:blip>
          <a:srcRect b="0" l="0" r="0" t="0"/>
          <a:stretch/>
        </p:blipFill>
        <p:spPr>
          <a:xfrm>
            <a:off x="1809800" y="881175"/>
            <a:ext cx="8760475" cy="3934925"/>
          </a:xfrm>
          <a:prstGeom prst="rect">
            <a:avLst/>
          </a:prstGeom>
          <a:noFill/>
          <a:ln>
            <a:noFill/>
          </a:ln>
        </p:spPr>
      </p:pic>
      <p:pic>
        <p:nvPicPr>
          <p:cNvPr id="138" name="Google Shape;138;p5"/>
          <p:cNvPicPr preferRelativeResize="0"/>
          <p:nvPr/>
        </p:nvPicPr>
        <p:blipFill rotWithShape="1">
          <a:blip r:embed="rId4">
            <a:alphaModFix/>
          </a:blip>
          <a:srcRect b="0" l="0" r="0" t="0"/>
          <a:stretch/>
        </p:blipFill>
        <p:spPr>
          <a:xfrm>
            <a:off x="164518" y="6243993"/>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38"/>
                                        </p:tgtEl>
                                        <p:attrNameLst>
                                          <p:attrName>style.visibility</p:attrName>
                                        </p:attrNameLst>
                                      </p:cBhvr>
                                      <p:to>
                                        <p:strVal val="visible"/>
                                      </p:to>
                                    </p:set>
                                    <p:animEffect filter="fade" transition="in">
                                      <p:cBhvr>
                                        <p:cTn dur="5000"/>
                                        <p:tgtEl>
                                          <p:spTgt spid="13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g2595b5271e8_0_7"/>
          <p:cNvSpPr txBox="1"/>
          <p:nvPr>
            <p:ph idx="1" type="subTitle"/>
          </p:nvPr>
        </p:nvSpPr>
        <p:spPr>
          <a:xfrm>
            <a:off x="391875" y="265850"/>
            <a:ext cx="11495400" cy="61929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Punctuality</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t/>
            </a:r>
            <a:endParaRPr b="1" sz="7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solidFill>
                  <a:srgbClr val="78B64B"/>
                </a:solidFill>
                <a:latin typeface="Comic Sans MS"/>
                <a:ea typeface="Comic Sans MS"/>
                <a:cs typeface="Comic Sans MS"/>
                <a:sym typeface="Comic Sans MS"/>
              </a:rPr>
              <a:t>Lessons begin at 8:45am sharp - Gates open at 8:30am and doors to the school building at 8:35am</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solidFill>
                  <a:srgbClr val="78B64B"/>
                </a:solidFill>
                <a:latin typeface="Comic Sans MS"/>
                <a:ea typeface="Comic Sans MS"/>
                <a:cs typeface="Comic Sans MS"/>
                <a:sym typeface="Comic Sans MS"/>
              </a:rPr>
              <a:t>We strongly encourage children to arrive at school between 8:30-8:35am</a:t>
            </a:r>
            <a:endParaRPr b="1" sz="2900">
              <a:solidFill>
                <a:srgbClr val="78B64B"/>
              </a:solidFill>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highlight>
                <a:srgbClr val="00FF00"/>
              </a:highlight>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u="sng">
                <a:latin typeface="Comic Sans MS"/>
                <a:ea typeface="Comic Sans MS"/>
                <a:cs typeface="Comic Sans MS"/>
                <a:sym typeface="Comic Sans MS"/>
              </a:rPr>
              <a:t>The Registration period is 8:35-8:45am</a:t>
            </a:r>
            <a:r>
              <a:rPr b="1" lang="en-GB" sz="2900">
                <a:latin typeface="Comic Sans MS"/>
                <a:ea typeface="Comic Sans MS"/>
                <a:cs typeface="Comic Sans MS"/>
                <a:sym typeface="Comic Sans MS"/>
              </a:rPr>
              <a:t> - children should be in their classroom </a:t>
            </a:r>
            <a:r>
              <a:rPr b="1" i="1" lang="en-GB" sz="2900" u="sng">
                <a:latin typeface="Comic Sans MS"/>
                <a:ea typeface="Comic Sans MS"/>
                <a:cs typeface="Comic Sans MS"/>
                <a:sym typeface="Comic Sans MS"/>
              </a:rPr>
              <a:t>by</a:t>
            </a:r>
            <a:r>
              <a:rPr b="1" lang="en-GB" sz="2900">
                <a:latin typeface="Comic Sans MS"/>
                <a:ea typeface="Comic Sans MS"/>
                <a:cs typeface="Comic Sans MS"/>
                <a:sym typeface="Comic Sans MS"/>
              </a:rPr>
              <a:t> 8:45am when the register closes</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lang="en-GB" sz="2900">
                <a:latin typeface="Comic Sans MS"/>
                <a:ea typeface="Comic Sans MS"/>
                <a:cs typeface="Comic Sans MS"/>
                <a:sym typeface="Comic Sans MS"/>
              </a:rPr>
              <a:t> </a:t>
            </a:r>
            <a:r>
              <a:rPr b="1" lang="en-GB" sz="2900" u="sng">
                <a:latin typeface="Comic Sans MS"/>
                <a:ea typeface="Comic Sans MS"/>
                <a:cs typeface="Comic Sans MS"/>
                <a:sym typeface="Comic Sans MS"/>
              </a:rPr>
              <a:t>Children don’t like arriving late</a:t>
            </a:r>
            <a:r>
              <a:rPr b="1" lang="en-GB" sz="2900">
                <a:latin typeface="Comic Sans MS"/>
                <a:ea typeface="Comic Sans MS"/>
                <a:cs typeface="Comic Sans MS"/>
                <a:sym typeface="Comic Sans MS"/>
              </a:rPr>
              <a:t> - it’s embarrassing, interrupts the lesson and does not evoke positive emotions in your child - they also miss key messages and learning</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t/>
            </a:r>
            <a:endParaRPr b="1" sz="2900">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ct val="82758"/>
              <a:buNone/>
            </a:pPr>
            <a:r>
              <a:rPr b="1" lang="en-GB" sz="2900">
                <a:latin typeface="Comic Sans MS"/>
                <a:ea typeface="Comic Sans MS"/>
                <a:cs typeface="Comic Sans MS"/>
                <a:sym typeface="Comic Sans MS"/>
              </a:rPr>
              <a:t>We are here to support - contact Jale Apicella (Family Link Support Worker) or your child’s class teacher</a:t>
            </a:r>
            <a:r>
              <a:rPr b="1" lang="en-GB" sz="3223">
                <a:latin typeface="Comic Sans MS"/>
                <a:ea typeface="Comic Sans MS"/>
                <a:cs typeface="Comic Sans MS"/>
                <a:sym typeface="Comic Sans MS"/>
              </a:rPr>
              <a:t> </a:t>
            </a:r>
            <a:endParaRPr b="1" sz="3223">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44" name="Google Shape;144;g2595b5271e8_0_7"/>
          <p:cNvPicPr preferRelativeResize="0"/>
          <p:nvPr/>
        </p:nvPicPr>
        <p:blipFill rotWithShape="1">
          <a:blip r:embed="rId3">
            <a:alphaModFix/>
          </a:blip>
          <a:srcRect b="0" l="0" r="0" t="0"/>
          <a:stretch/>
        </p:blipFill>
        <p:spPr>
          <a:xfrm>
            <a:off x="2265500" y="1085625"/>
            <a:ext cx="7748149" cy="2886875"/>
          </a:xfrm>
          <a:prstGeom prst="rect">
            <a:avLst/>
          </a:prstGeom>
          <a:noFill/>
          <a:ln>
            <a:noFill/>
          </a:ln>
        </p:spPr>
      </p:pic>
      <p:pic>
        <p:nvPicPr>
          <p:cNvPr id="145" name="Google Shape;145;g2595b5271e8_0_7"/>
          <p:cNvPicPr preferRelativeResize="0"/>
          <p:nvPr/>
        </p:nvPicPr>
        <p:blipFill rotWithShape="1">
          <a:blip r:embed="rId4">
            <a:alphaModFix/>
          </a:blip>
          <a:srcRect b="0" l="0" r="0" t="0"/>
          <a:stretch/>
        </p:blipFill>
        <p:spPr>
          <a:xfrm>
            <a:off x="344054" y="6215068"/>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5000"/>
                                        <p:tgtEl>
                                          <p:spTgt spid="1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1"/>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Parent/Carers Volunteers </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We are hoping to be able to welcome back our wonderful parent/carer volunteers this year. If you are interested in supporting the children in school you will </a:t>
            </a:r>
            <a:r>
              <a:rPr b="1" lang="en-GB" u="sng">
                <a:latin typeface="Comic Sans MS"/>
                <a:ea typeface="Comic Sans MS"/>
                <a:cs typeface="Comic Sans MS"/>
                <a:sym typeface="Comic Sans MS"/>
              </a:rPr>
              <a:t>need to attend one</a:t>
            </a:r>
            <a:r>
              <a:rPr b="1" lang="en-GB">
                <a:latin typeface="Comic Sans MS"/>
                <a:ea typeface="Comic Sans MS"/>
                <a:cs typeface="Comic Sans MS"/>
                <a:sym typeface="Comic Sans MS"/>
              </a:rPr>
              <a:t> of the two planned volunteer meetings.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Please be aware that ALL volunteers must have a full DBS check (completed by the school) before they can commence volunteering.</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Volunteer Meetings:</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Friday 18th September @ 8:50am</a:t>
            </a:r>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or</a:t>
            </a:r>
            <a:r>
              <a:rPr b="1" lang="en-GB">
                <a:latin typeface="Comic Sans MS"/>
                <a:ea typeface="Comic Sans MS"/>
                <a:cs typeface="Comic Sans MS"/>
                <a:sym typeface="Comic Sans MS"/>
              </a:rPr>
              <a:t> </a:t>
            </a:r>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Monday 21st September @ 2:10pm</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51" name="Google Shape;151;p11" title="Kind Volunteers | Free SVG"/>
          <p:cNvPicPr preferRelativeResize="0"/>
          <p:nvPr/>
        </p:nvPicPr>
        <p:blipFill rotWithShape="1">
          <a:blip r:embed="rId3">
            <a:alphaModFix/>
          </a:blip>
          <a:srcRect b="0" l="0" r="0" t="0"/>
          <a:stretch/>
        </p:blipFill>
        <p:spPr>
          <a:xfrm>
            <a:off x="359725" y="154750"/>
            <a:ext cx="1811925" cy="1811925"/>
          </a:xfrm>
          <a:prstGeom prst="rect">
            <a:avLst/>
          </a:prstGeom>
          <a:noFill/>
          <a:ln>
            <a:noFill/>
          </a:ln>
        </p:spPr>
      </p:pic>
      <p:pic>
        <p:nvPicPr>
          <p:cNvPr id="152" name="Google Shape;152;p11"/>
          <p:cNvPicPr preferRelativeResize="0"/>
          <p:nvPr/>
        </p:nvPicPr>
        <p:blipFill rotWithShape="1">
          <a:blip r:embed="rId4">
            <a:alphaModFix/>
          </a:blip>
          <a:srcRect b="0" l="0" r="0" t="0"/>
          <a:stretch/>
        </p:blipFill>
        <p:spPr>
          <a:xfrm>
            <a:off x="132124" y="621518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52"/>
                                        </p:tgtEl>
                                        <p:attrNameLst>
                                          <p:attrName>style.visibility</p:attrName>
                                        </p:attrNameLst>
                                      </p:cBhvr>
                                      <p:to>
                                        <p:strVal val="visible"/>
                                      </p:to>
                                    </p:set>
                                    <p:animEffect filter="fade" transition="in">
                                      <p:cBhvr>
                                        <p:cTn dur="5000"/>
                                        <p:tgtEl>
                                          <p:spTgt spid="1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2"/>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77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Behaviour and Discipline Policy</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A full copy of our Behaviour and Discipline Policy is available on the school website.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We are continuing to use our ‘Good to be Green’ system across the school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New School Rules:</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This year, we have introduced 4 school rules which complement our school values.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They are: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Respectful,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Ready,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Safe, </a:t>
            </a:r>
            <a:endParaRPr b="1"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i="1" lang="en-GB">
                <a:latin typeface="Comic Sans MS"/>
                <a:ea typeface="Comic Sans MS"/>
                <a:cs typeface="Comic Sans MS"/>
                <a:sym typeface="Comic Sans MS"/>
              </a:rPr>
              <a:t>Kind.</a:t>
            </a:r>
            <a:endParaRPr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Children were introduced to these in assembly on the first day of the new school year. </a:t>
            </a:r>
            <a:endParaRPr b="1">
              <a:latin typeface="Comic Sans MS"/>
              <a:ea typeface="Comic Sans MS"/>
              <a:cs typeface="Comic Sans MS"/>
              <a:sym typeface="Comic Sans MS"/>
            </a:endParaRPr>
          </a:p>
        </p:txBody>
      </p:sp>
      <p:pic>
        <p:nvPicPr>
          <p:cNvPr id="158" name="Google Shape;158;p12" title="Behavior - Free of Charge Creative Commons Highway Sign image"/>
          <p:cNvPicPr preferRelativeResize="0"/>
          <p:nvPr/>
        </p:nvPicPr>
        <p:blipFill rotWithShape="1">
          <a:blip r:embed="rId3">
            <a:alphaModFix/>
          </a:blip>
          <a:srcRect b="0" l="0" r="0" t="0"/>
          <a:stretch/>
        </p:blipFill>
        <p:spPr>
          <a:xfrm>
            <a:off x="9632240" y="263676"/>
            <a:ext cx="1877475" cy="1250099"/>
          </a:xfrm>
          <a:prstGeom prst="rect">
            <a:avLst/>
          </a:prstGeom>
          <a:noFill/>
          <a:ln>
            <a:noFill/>
          </a:ln>
        </p:spPr>
      </p:pic>
      <p:pic>
        <p:nvPicPr>
          <p:cNvPr id="159" name="Google Shape;159;p12"/>
          <p:cNvPicPr preferRelativeResize="0"/>
          <p:nvPr/>
        </p:nvPicPr>
        <p:blipFill rotWithShape="1">
          <a:blip r:embed="rId4">
            <a:alphaModFix/>
          </a:blip>
          <a:srcRect b="0" l="0" r="0" t="0"/>
          <a:stretch/>
        </p:blipFill>
        <p:spPr>
          <a:xfrm>
            <a:off x="304800" y="621517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5000"/>
                                        <p:tgtEl>
                                          <p:spTgt spid="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6"/>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School Uniform Expectations:</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White polo-shirt (with or without the school logo)</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Smart grey skirt, trousers, shorts or pinafore</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Red jumper or cardigan (with or without the school logo)</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Smart, </a:t>
            </a:r>
            <a:r>
              <a:rPr b="1" lang="en-GB" u="sng">
                <a:latin typeface="Comic Sans MS"/>
                <a:ea typeface="Comic Sans MS"/>
                <a:cs typeface="Comic Sans MS"/>
                <a:sym typeface="Comic Sans MS"/>
              </a:rPr>
              <a:t>plain</a:t>
            </a:r>
            <a:r>
              <a:rPr b="1" lang="en-GB">
                <a:latin typeface="Comic Sans MS"/>
                <a:ea typeface="Comic Sans MS"/>
                <a:cs typeface="Comic Sans MS"/>
                <a:sym typeface="Comic Sans MS"/>
              </a:rPr>
              <a:t> black shoes (boots are not permitted) - no trainers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Plain grey, white or red socks/tights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Hair:</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a:latin typeface="Comic Sans MS"/>
                <a:ea typeface="Comic Sans MS"/>
                <a:cs typeface="Comic Sans MS"/>
                <a:sym typeface="Comic Sans MS"/>
              </a:rPr>
              <a:t>Long hair must be be tied back</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a:latin typeface="Comic Sans MS"/>
                <a:ea typeface="Comic Sans MS"/>
                <a:cs typeface="Comic Sans MS"/>
                <a:sym typeface="Comic Sans MS"/>
              </a:rPr>
              <a:t>Simple, red or white hair accessories only e.g. Alice band, hair band, clip</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a:latin typeface="Comic Sans MS"/>
                <a:ea typeface="Comic Sans MS"/>
                <a:cs typeface="Comic Sans MS"/>
                <a:sym typeface="Comic Sans MS"/>
              </a:rPr>
              <a:t>Motifs in hair are not permitted</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u="sng">
                <a:latin typeface="Comic Sans MS"/>
                <a:ea typeface="Comic Sans MS"/>
                <a:cs typeface="Comic Sans MS"/>
                <a:sym typeface="Comic Sans MS"/>
              </a:rPr>
              <a:t>Jewellery:</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a:latin typeface="Comic Sans MS"/>
                <a:ea typeface="Comic Sans MS"/>
                <a:cs typeface="Comic Sans MS"/>
                <a:sym typeface="Comic Sans MS"/>
              </a:rPr>
              <a:t>Necklaces are not allowed to be worn</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ct val="142857"/>
              <a:buNone/>
            </a:pPr>
            <a:r>
              <a:rPr b="1" lang="en-GB">
                <a:latin typeface="Comic Sans MS"/>
                <a:ea typeface="Comic Sans MS"/>
                <a:cs typeface="Comic Sans MS"/>
                <a:sym typeface="Comic Sans MS"/>
              </a:rPr>
              <a:t>Only stud earrings are permitted - no hoops</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a:latin typeface="Comic Sans MS"/>
                <a:ea typeface="Comic Sans MS"/>
                <a:cs typeface="Comic Sans MS"/>
                <a:sym typeface="Comic Sans MS"/>
              </a:rPr>
              <a:t>Nail varnish, skin tattoos and false eyelashes are not allowed</a:t>
            </a:r>
            <a:endParaRPr b="1">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65" name="Google Shape;165;p6"/>
          <p:cNvPicPr preferRelativeResize="0"/>
          <p:nvPr/>
        </p:nvPicPr>
        <p:blipFill rotWithShape="1">
          <a:blip r:embed="rId3">
            <a:alphaModFix/>
          </a:blip>
          <a:srcRect b="0" l="0" r="0" t="0"/>
          <a:stretch/>
        </p:blipFill>
        <p:spPr>
          <a:xfrm rot="-475289">
            <a:off x="413910" y="339408"/>
            <a:ext cx="2418032" cy="3393259"/>
          </a:xfrm>
          <a:prstGeom prst="rect">
            <a:avLst/>
          </a:prstGeom>
          <a:noFill/>
          <a:ln>
            <a:noFill/>
          </a:ln>
        </p:spPr>
      </p:pic>
      <p:pic>
        <p:nvPicPr>
          <p:cNvPr id="166" name="Google Shape;166;p6"/>
          <p:cNvPicPr preferRelativeResize="0"/>
          <p:nvPr/>
        </p:nvPicPr>
        <p:blipFill rotWithShape="1">
          <a:blip r:embed="rId4">
            <a:alphaModFix/>
          </a:blip>
          <a:srcRect b="0" l="0" r="0" t="0"/>
          <a:stretch/>
        </p:blipFill>
        <p:spPr>
          <a:xfrm>
            <a:off x="9453573" y="2737473"/>
            <a:ext cx="1105850" cy="1105875"/>
          </a:xfrm>
          <a:prstGeom prst="rect">
            <a:avLst/>
          </a:prstGeom>
          <a:noFill/>
          <a:ln>
            <a:noFill/>
          </a:ln>
        </p:spPr>
      </p:pic>
      <p:pic>
        <p:nvPicPr>
          <p:cNvPr id="167" name="Google Shape;167;p6"/>
          <p:cNvPicPr preferRelativeResize="0"/>
          <p:nvPr/>
        </p:nvPicPr>
        <p:blipFill rotWithShape="1">
          <a:blip r:embed="rId5">
            <a:alphaModFix/>
          </a:blip>
          <a:srcRect b="0" l="0" r="0" t="0"/>
          <a:stretch/>
        </p:blipFill>
        <p:spPr>
          <a:xfrm>
            <a:off x="10711175" y="3785225"/>
            <a:ext cx="1176025" cy="882025"/>
          </a:xfrm>
          <a:prstGeom prst="rect">
            <a:avLst/>
          </a:prstGeom>
          <a:noFill/>
          <a:ln>
            <a:noFill/>
          </a:ln>
        </p:spPr>
      </p:pic>
      <p:pic>
        <p:nvPicPr>
          <p:cNvPr id="168" name="Google Shape;168;p6"/>
          <p:cNvPicPr preferRelativeResize="0"/>
          <p:nvPr/>
        </p:nvPicPr>
        <p:blipFill rotWithShape="1">
          <a:blip r:embed="rId6">
            <a:alphaModFix/>
          </a:blip>
          <a:srcRect b="0" l="0" r="0" t="0"/>
          <a:stretch/>
        </p:blipFill>
        <p:spPr>
          <a:xfrm>
            <a:off x="10820400" y="2923263"/>
            <a:ext cx="734299" cy="734299"/>
          </a:xfrm>
          <a:prstGeom prst="rect">
            <a:avLst/>
          </a:prstGeom>
          <a:noFill/>
          <a:ln>
            <a:noFill/>
          </a:ln>
        </p:spPr>
      </p:pic>
      <p:pic>
        <p:nvPicPr>
          <p:cNvPr id="169" name="Google Shape;169;p6"/>
          <p:cNvPicPr preferRelativeResize="0"/>
          <p:nvPr/>
        </p:nvPicPr>
        <p:blipFill rotWithShape="1">
          <a:blip r:embed="rId7">
            <a:alphaModFix/>
          </a:blip>
          <a:srcRect b="0" l="0" r="0" t="0"/>
          <a:stretch/>
        </p:blipFill>
        <p:spPr>
          <a:xfrm>
            <a:off x="304800" y="6215175"/>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5000"/>
                                        <p:tgtEl>
                                          <p:spTgt spid="1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3fa1d96a1b6_0_23"/>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School Uniform Expectations - PE Kits:</a:t>
            </a:r>
            <a:endParaRPr/>
          </a:p>
          <a:p>
            <a:pPr indent="0" lvl="0" marL="0" rtl="0" algn="ctr">
              <a:lnSpc>
                <a:spcPct val="90000"/>
              </a:lnSpc>
              <a:spcBef>
                <a:spcPts val="1000"/>
              </a:spcBef>
              <a:spcAft>
                <a:spcPts val="0"/>
              </a:spcAft>
              <a:buClr>
                <a:schemeClr val="dk1"/>
              </a:buClr>
              <a:buSzPts val="24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white t-shirt (with or without school logo)</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shorts like the ones shown here →</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jogging bottoms (no branding or logos allowed)</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Plain, black hoodie (with or without school logo)</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Trainers</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000">
                <a:latin typeface="Comic Sans MS"/>
                <a:ea typeface="Comic Sans MS"/>
                <a:cs typeface="Comic Sans MS"/>
                <a:sym typeface="Comic Sans MS"/>
              </a:rPr>
              <a:t>Please ensure all items are plain and do not include other branding or logos</a:t>
            </a:r>
            <a:endParaRPr b="1"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2000">
              <a:latin typeface="Comic Sans MS"/>
              <a:ea typeface="Comic Sans MS"/>
              <a:cs typeface="Comic Sans MS"/>
              <a:sym typeface="Comic Sans MS"/>
            </a:endParaRPr>
          </a:p>
        </p:txBody>
      </p:sp>
      <p:pic>
        <p:nvPicPr>
          <p:cNvPr id="175" name="Google Shape;175;g3fa1d96a1b6_0_23"/>
          <p:cNvPicPr preferRelativeResize="0"/>
          <p:nvPr/>
        </p:nvPicPr>
        <p:blipFill rotWithShape="1">
          <a:blip r:embed="rId3">
            <a:alphaModFix/>
          </a:blip>
          <a:srcRect b="0" l="0" r="0" t="0"/>
          <a:stretch/>
        </p:blipFill>
        <p:spPr>
          <a:xfrm rot="288169">
            <a:off x="10087289" y="345025"/>
            <a:ext cx="1588846" cy="1986351"/>
          </a:xfrm>
          <a:prstGeom prst="rect">
            <a:avLst/>
          </a:prstGeom>
          <a:noFill/>
          <a:ln>
            <a:noFill/>
          </a:ln>
        </p:spPr>
      </p:pic>
      <p:pic>
        <p:nvPicPr>
          <p:cNvPr id="176" name="Google Shape;176;g3fa1d96a1b6_0_23"/>
          <p:cNvPicPr preferRelativeResize="0"/>
          <p:nvPr/>
        </p:nvPicPr>
        <p:blipFill rotWithShape="1">
          <a:blip r:embed="rId4">
            <a:alphaModFix/>
          </a:blip>
          <a:srcRect b="0" l="0" r="0" t="0"/>
          <a:stretch/>
        </p:blipFill>
        <p:spPr>
          <a:xfrm>
            <a:off x="2524125" y="4418100"/>
            <a:ext cx="1451560" cy="2073650"/>
          </a:xfrm>
          <a:prstGeom prst="rect">
            <a:avLst/>
          </a:prstGeom>
          <a:noFill/>
          <a:ln>
            <a:noFill/>
          </a:ln>
        </p:spPr>
      </p:pic>
      <p:pic>
        <p:nvPicPr>
          <p:cNvPr id="177" name="Google Shape;177;g3fa1d96a1b6_0_23"/>
          <p:cNvPicPr preferRelativeResize="0"/>
          <p:nvPr/>
        </p:nvPicPr>
        <p:blipFill rotWithShape="1">
          <a:blip r:embed="rId5">
            <a:alphaModFix/>
          </a:blip>
          <a:srcRect b="0" l="0" r="0" t="0"/>
          <a:stretch/>
        </p:blipFill>
        <p:spPr>
          <a:xfrm>
            <a:off x="8391525" y="4450975"/>
            <a:ext cx="1546077" cy="2007900"/>
          </a:xfrm>
          <a:prstGeom prst="rect">
            <a:avLst/>
          </a:prstGeom>
          <a:noFill/>
          <a:ln>
            <a:noFill/>
          </a:ln>
        </p:spPr>
      </p:pic>
      <p:pic>
        <p:nvPicPr>
          <p:cNvPr id="178" name="Google Shape;178;g3fa1d96a1b6_0_23"/>
          <p:cNvPicPr preferRelativeResize="0"/>
          <p:nvPr/>
        </p:nvPicPr>
        <p:blipFill rotWithShape="1">
          <a:blip r:embed="rId6">
            <a:alphaModFix/>
          </a:blip>
          <a:srcRect b="0" l="0" r="0" t="0"/>
          <a:stretch/>
        </p:blipFill>
        <p:spPr>
          <a:xfrm>
            <a:off x="4393169" y="4418094"/>
            <a:ext cx="2025950" cy="2073650"/>
          </a:xfrm>
          <a:prstGeom prst="rect">
            <a:avLst/>
          </a:prstGeom>
          <a:noFill/>
          <a:ln>
            <a:noFill/>
          </a:ln>
        </p:spPr>
      </p:pic>
      <p:pic>
        <p:nvPicPr>
          <p:cNvPr id="179" name="Google Shape;179;g3fa1d96a1b6_0_23"/>
          <p:cNvPicPr preferRelativeResize="0"/>
          <p:nvPr/>
        </p:nvPicPr>
        <p:blipFill rotWithShape="1">
          <a:blip r:embed="rId7">
            <a:alphaModFix/>
          </a:blip>
          <a:srcRect b="0" l="0" r="0" t="0"/>
          <a:stretch/>
        </p:blipFill>
        <p:spPr>
          <a:xfrm>
            <a:off x="7477125" y="4198625"/>
            <a:ext cx="1173475" cy="1173475"/>
          </a:xfrm>
          <a:prstGeom prst="rect">
            <a:avLst/>
          </a:prstGeom>
          <a:noFill/>
          <a:ln>
            <a:noFill/>
          </a:ln>
        </p:spPr>
      </p:pic>
      <p:pic>
        <p:nvPicPr>
          <p:cNvPr id="180" name="Google Shape;180;g3fa1d96a1b6_0_23"/>
          <p:cNvPicPr preferRelativeResize="0"/>
          <p:nvPr/>
        </p:nvPicPr>
        <p:blipFill rotWithShape="1">
          <a:blip r:embed="rId8">
            <a:alphaModFix/>
          </a:blip>
          <a:srcRect b="0" l="0" r="0" t="0"/>
          <a:stretch/>
        </p:blipFill>
        <p:spPr>
          <a:xfrm>
            <a:off x="1485900" y="4198625"/>
            <a:ext cx="1173475" cy="1173475"/>
          </a:xfrm>
          <a:prstGeom prst="rect">
            <a:avLst/>
          </a:prstGeom>
          <a:noFill/>
          <a:ln>
            <a:noFill/>
          </a:ln>
        </p:spPr>
      </p:pic>
      <p:pic>
        <p:nvPicPr>
          <p:cNvPr id="181" name="Google Shape;181;g3fa1d96a1b6_0_23"/>
          <p:cNvPicPr preferRelativeResize="0"/>
          <p:nvPr/>
        </p:nvPicPr>
        <p:blipFill rotWithShape="1">
          <a:blip r:embed="rId9">
            <a:alphaModFix/>
          </a:blip>
          <a:srcRect b="0" l="0" r="0" t="0"/>
          <a:stretch/>
        </p:blipFill>
        <p:spPr>
          <a:xfrm>
            <a:off x="330759" y="621518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5000"/>
                                        <p:tgtEl>
                                          <p:spTgt spid="1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g3fa1d96a1b6_0_36"/>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400"/>
              <a:buNone/>
            </a:pPr>
            <a:r>
              <a:t/>
            </a:r>
            <a:endParaRPr b="1" sz="12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School Uniform Expectations - OPAL:</a:t>
            </a:r>
            <a:endParaRPr/>
          </a:p>
          <a:p>
            <a:pPr indent="0" lvl="0" marL="0" rtl="0" algn="ctr">
              <a:lnSpc>
                <a:spcPct val="90000"/>
              </a:lnSpc>
              <a:spcBef>
                <a:spcPts val="1000"/>
              </a:spcBef>
              <a:spcAft>
                <a:spcPts val="0"/>
              </a:spcAft>
              <a:buClr>
                <a:schemeClr val="dk1"/>
              </a:buClr>
              <a:buSzPts val="2400"/>
              <a:buNone/>
            </a:pPr>
            <a:r>
              <a:t/>
            </a:r>
            <a:endParaRPr b="1" sz="19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1900">
                <a:latin typeface="Comic Sans MS"/>
                <a:ea typeface="Comic Sans MS"/>
                <a:cs typeface="Comic Sans MS"/>
                <a:sym typeface="Comic Sans MS"/>
              </a:rPr>
              <a:t>As part of the school’s Outdoor Play and Learning (OPAL) initiative, all children must have in school:</a:t>
            </a:r>
            <a:endParaRPr b="1" sz="19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1000">
              <a:latin typeface="Comic Sans MS"/>
              <a:ea typeface="Comic Sans MS"/>
              <a:cs typeface="Comic Sans MS"/>
              <a:sym typeface="Comic Sans MS"/>
            </a:endParaRPr>
          </a:p>
          <a:p>
            <a:pPr indent="-349250" lvl="0" marL="457200" rtl="0" algn="ctr">
              <a:lnSpc>
                <a:spcPct val="90000"/>
              </a:lnSpc>
              <a:spcBef>
                <a:spcPts val="1000"/>
              </a:spcBef>
              <a:spcAft>
                <a:spcPts val="0"/>
              </a:spcAft>
              <a:buSzPts val="1900"/>
              <a:buFont typeface="Comic Sans MS"/>
              <a:buChar char="-"/>
            </a:pPr>
            <a:r>
              <a:rPr b="1" lang="en-GB" sz="1900">
                <a:latin typeface="Comic Sans MS"/>
                <a:ea typeface="Comic Sans MS"/>
                <a:cs typeface="Comic Sans MS"/>
                <a:sym typeface="Comic Sans MS"/>
              </a:rPr>
              <a:t>A pair of wellie boots &amp;</a:t>
            </a:r>
            <a:endParaRPr b="1" sz="1900">
              <a:latin typeface="Comic Sans MS"/>
              <a:ea typeface="Comic Sans MS"/>
              <a:cs typeface="Comic Sans MS"/>
              <a:sym typeface="Comic Sans MS"/>
            </a:endParaRPr>
          </a:p>
          <a:p>
            <a:pPr indent="-349250" lvl="0" marL="457200" rtl="0" algn="ctr">
              <a:lnSpc>
                <a:spcPct val="90000"/>
              </a:lnSpc>
              <a:spcBef>
                <a:spcPts val="0"/>
              </a:spcBef>
              <a:spcAft>
                <a:spcPts val="0"/>
              </a:spcAft>
              <a:buSzPts val="1900"/>
              <a:buFont typeface="Comic Sans MS"/>
              <a:buChar char="-"/>
            </a:pPr>
            <a:r>
              <a:rPr b="1" lang="en-GB" sz="1900">
                <a:latin typeface="Comic Sans MS"/>
                <a:ea typeface="Comic Sans MS"/>
                <a:cs typeface="Comic Sans MS"/>
                <a:sym typeface="Comic Sans MS"/>
              </a:rPr>
              <a:t>A set of waterproofs to cover the whole body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rPr b="1" lang="en-GB" sz="1900">
                <a:latin typeface="Comic Sans MS"/>
                <a:ea typeface="Comic Sans MS"/>
                <a:cs typeface="Comic Sans MS"/>
                <a:sym typeface="Comic Sans MS"/>
              </a:rPr>
              <a:t>(this can be a full suit or 2 separate items)</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t/>
            </a:r>
            <a:endParaRPr b="1" sz="1900">
              <a:latin typeface="Comic Sans MS"/>
              <a:ea typeface="Comic Sans MS"/>
              <a:cs typeface="Comic Sans MS"/>
              <a:sym typeface="Comic Sans MS"/>
            </a:endParaRPr>
          </a:p>
          <a:p>
            <a:pPr indent="0" lvl="0" marL="457200" rtl="0" algn="ctr">
              <a:lnSpc>
                <a:spcPct val="90000"/>
              </a:lnSpc>
              <a:spcBef>
                <a:spcPts val="1000"/>
              </a:spcBef>
              <a:spcAft>
                <a:spcPts val="0"/>
              </a:spcAft>
              <a:buSzPts val="2400"/>
              <a:buNone/>
            </a:pPr>
            <a:r>
              <a:rPr b="1" lang="en-GB" sz="1900">
                <a:latin typeface="Comic Sans MS"/>
                <a:ea typeface="Comic Sans MS"/>
                <a:cs typeface="Comic Sans MS"/>
                <a:sym typeface="Comic Sans MS"/>
              </a:rPr>
              <a:t>Please be aware that all children will be going outside at break and lunchtime even if it is raining therefore these items are vital</a:t>
            </a:r>
            <a:endParaRPr b="1">
              <a:latin typeface="Comic Sans MS"/>
              <a:ea typeface="Comic Sans MS"/>
              <a:cs typeface="Comic Sans MS"/>
              <a:sym typeface="Comic Sans MS"/>
            </a:endParaRPr>
          </a:p>
        </p:txBody>
      </p:sp>
      <p:pic>
        <p:nvPicPr>
          <p:cNvPr id="187" name="Google Shape;187;g3fa1d96a1b6_0_36"/>
          <p:cNvPicPr preferRelativeResize="0"/>
          <p:nvPr/>
        </p:nvPicPr>
        <p:blipFill rotWithShape="1">
          <a:blip r:embed="rId3">
            <a:alphaModFix/>
          </a:blip>
          <a:srcRect b="0" l="0" r="0" t="0"/>
          <a:stretch/>
        </p:blipFill>
        <p:spPr>
          <a:xfrm rot="-302233">
            <a:off x="3975666" y="3403037"/>
            <a:ext cx="1269345" cy="1936527"/>
          </a:xfrm>
          <a:prstGeom prst="rect">
            <a:avLst/>
          </a:prstGeom>
          <a:noFill/>
          <a:ln>
            <a:noFill/>
          </a:ln>
        </p:spPr>
      </p:pic>
      <p:pic>
        <p:nvPicPr>
          <p:cNvPr id="188" name="Google Shape;188;g3fa1d96a1b6_0_36"/>
          <p:cNvPicPr preferRelativeResize="0"/>
          <p:nvPr/>
        </p:nvPicPr>
        <p:blipFill rotWithShape="1">
          <a:blip r:embed="rId4">
            <a:alphaModFix/>
          </a:blip>
          <a:srcRect b="0" l="0" r="0" t="0"/>
          <a:stretch/>
        </p:blipFill>
        <p:spPr>
          <a:xfrm rot="325457">
            <a:off x="7105184" y="3514759"/>
            <a:ext cx="1713083" cy="1713083"/>
          </a:xfrm>
          <a:prstGeom prst="rect">
            <a:avLst/>
          </a:prstGeom>
          <a:noFill/>
          <a:ln>
            <a:noFill/>
          </a:ln>
        </p:spPr>
      </p:pic>
      <p:pic>
        <p:nvPicPr>
          <p:cNvPr id="189" name="Google Shape;189;g3fa1d96a1b6_0_36"/>
          <p:cNvPicPr preferRelativeResize="0"/>
          <p:nvPr/>
        </p:nvPicPr>
        <p:blipFill rotWithShape="1">
          <a:blip r:embed="rId5">
            <a:alphaModFix/>
          </a:blip>
          <a:srcRect b="0" l="0" r="0" t="0"/>
          <a:stretch/>
        </p:blipFill>
        <p:spPr>
          <a:xfrm>
            <a:off x="3267075" y="3303275"/>
            <a:ext cx="782952" cy="782952"/>
          </a:xfrm>
          <a:prstGeom prst="rect">
            <a:avLst/>
          </a:prstGeom>
          <a:noFill/>
          <a:ln>
            <a:noFill/>
          </a:ln>
        </p:spPr>
      </p:pic>
      <p:pic>
        <p:nvPicPr>
          <p:cNvPr id="190" name="Google Shape;190;g3fa1d96a1b6_0_36"/>
          <p:cNvPicPr preferRelativeResize="0"/>
          <p:nvPr/>
        </p:nvPicPr>
        <p:blipFill rotWithShape="1">
          <a:blip r:embed="rId5">
            <a:alphaModFix/>
          </a:blip>
          <a:srcRect b="0" l="0" r="0" t="0"/>
          <a:stretch/>
        </p:blipFill>
        <p:spPr>
          <a:xfrm>
            <a:off x="6505575" y="3351050"/>
            <a:ext cx="782952" cy="782952"/>
          </a:xfrm>
          <a:prstGeom prst="rect">
            <a:avLst/>
          </a:prstGeom>
          <a:noFill/>
          <a:ln>
            <a:noFill/>
          </a:ln>
        </p:spPr>
      </p:pic>
      <p:pic>
        <p:nvPicPr>
          <p:cNvPr id="191" name="Google Shape;191;g3fa1d96a1b6_0_36"/>
          <p:cNvPicPr preferRelativeResize="0"/>
          <p:nvPr/>
        </p:nvPicPr>
        <p:blipFill rotWithShape="1">
          <a:blip r:embed="rId6">
            <a:alphaModFix/>
          </a:blip>
          <a:srcRect b="0" l="0" r="0" t="0"/>
          <a:stretch/>
        </p:blipFill>
        <p:spPr>
          <a:xfrm>
            <a:off x="304714" y="621518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1"/>
                                        </p:tgtEl>
                                        <p:attrNameLst>
                                          <p:attrName>style.visibility</p:attrName>
                                        </p:attrNameLst>
                                      </p:cBhvr>
                                      <p:to>
                                        <p:strVal val="visible"/>
                                      </p:to>
                                    </p:set>
                                    <p:animEffect filter="fade" transition="in">
                                      <p:cBhvr>
                                        <p:cTn dur="5000"/>
                                        <p:tgtEl>
                                          <p:spTgt spid="1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g3fa1d96a1b6_0_49"/>
          <p:cNvSpPr/>
          <p:nvPr/>
        </p:nvSpPr>
        <p:spPr>
          <a:xfrm>
            <a:off x="1097100" y="230625"/>
            <a:ext cx="103155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700" u="none" cap="none" strike="noStrike">
                <a:solidFill>
                  <a:srgbClr val="38761D"/>
                </a:solidFill>
                <a:latin typeface="Comic Sans MS"/>
                <a:ea typeface="Comic Sans MS"/>
                <a:cs typeface="Comic Sans MS"/>
                <a:sym typeface="Comic Sans MS"/>
              </a:rPr>
              <a:t>How we communicate with you</a:t>
            </a:r>
            <a:endParaRPr b="1" i="0" sz="3000" u="none" cap="none" strike="noStrike">
              <a:solidFill>
                <a:srgbClr val="F1C232"/>
              </a:solidFill>
              <a:latin typeface="Comic Sans MS"/>
              <a:ea typeface="Comic Sans MS"/>
              <a:cs typeface="Comic Sans MS"/>
              <a:sym typeface="Comic Sans MS"/>
            </a:endParaRPr>
          </a:p>
        </p:txBody>
      </p:sp>
      <p:pic>
        <p:nvPicPr>
          <p:cNvPr id="197" name="Google Shape;197;g3fa1d96a1b6_0_49"/>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198" name="Google Shape;198;g3fa1d96a1b6_0_49"/>
          <p:cNvSpPr/>
          <p:nvPr/>
        </p:nvSpPr>
        <p:spPr>
          <a:xfrm>
            <a:off x="300284" y="1109813"/>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199" name="Google Shape;199;g3fa1d96a1b6_0_49"/>
          <p:cNvSpPr/>
          <p:nvPr/>
        </p:nvSpPr>
        <p:spPr>
          <a:xfrm>
            <a:off x="3246900" y="1109825"/>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00" name="Google Shape;200;g3fa1d96a1b6_0_49"/>
          <p:cNvSpPr/>
          <p:nvPr/>
        </p:nvSpPr>
        <p:spPr>
          <a:xfrm>
            <a:off x="6193500" y="1109813"/>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01" name="Google Shape;201;g3fa1d96a1b6_0_49"/>
          <p:cNvSpPr txBox="1"/>
          <p:nvPr/>
        </p:nvSpPr>
        <p:spPr>
          <a:xfrm>
            <a:off x="0" y="6278025"/>
            <a:ext cx="11867700" cy="5079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510"/>
              </a:spcBef>
              <a:spcAft>
                <a:spcPts val="0"/>
              </a:spcAft>
              <a:buClr>
                <a:srgbClr val="000000"/>
              </a:buClr>
              <a:buSzPts val="1900"/>
              <a:buFont typeface="Arial"/>
              <a:buNone/>
            </a:pPr>
            <a:r>
              <a:rPr b="0" i="0" lang="en-GB" sz="2100" u="sng" cap="none" strike="noStrike">
                <a:solidFill>
                  <a:schemeClr val="hlink"/>
                </a:solidFill>
                <a:latin typeface="Comic Sans MS"/>
                <a:ea typeface="Comic Sans MS"/>
                <a:cs typeface="Comic Sans MS"/>
                <a:sym typeface="Comic Sans MS"/>
                <a:hlinkClick r:id="rId4"/>
              </a:rPr>
              <a:t>admin@applecroft.herts.sch.uk</a:t>
            </a:r>
            <a:r>
              <a:rPr b="0" i="0" lang="en-GB" sz="500" u="none" cap="none" strike="noStrike">
                <a:solidFill>
                  <a:schemeClr val="dk1"/>
                </a:solidFill>
                <a:latin typeface="Arial"/>
                <a:ea typeface="Arial"/>
                <a:cs typeface="Arial"/>
                <a:sym typeface="Arial"/>
              </a:rPr>
              <a:t>   </a:t>
            </a:r>
            <a:r>
              <a:rPr b="0" i="0" lang="en-GB" sz="1900" u="none" cap="none" strike="noStrike">
                <a:solidFill>
                  <a:schemeClr val="dk1"/>
                </a:solidFill>
                <a:latin typeface="Comic Sans MS"/>
                <a:ea typeface="Comic Sans MS"/>
                <a:cs typeface="Comic Sans MS"/>
                <a:sym typeface="Comic Sans MS"/>
              </a:rPr>
              <a:t>- Mrs Lamaison (Office)</a:t>
            </a:r>
            <a:r>
              <a:rPr b="0" i="0" lang="en-GB" sz="300" u="none" cap="none" strike="noStrike">
                <a:solidFill>
                  <a:schemeClr val="dk1"/>
                </a:solidFill>
                <a:latin typeface="Arial"/>
                <a:ea typeface="Arial"/>
                <a:cs typeface="Arial"/>
                <a:sym typeface="Arial"/>
              </a:rPr>
              <a:t>   </a:t>
            </a:r>
            <a:endParaRPr b="0" i="0" sz="500" u="none" cap="none" strike="noStrike">
              <a:solidFill>
                <a:srgbClr val="000000"/>
              </a:solidFill>
              <a:latin typeface="Arial"/>
              <a:ea typeface="Arial"/>
              <a:cs typeface="Arial"/>
              <a:sym typeface="Arial"/>
            </a:endParaRPr>
          </a:p>
        </p:txBody>
      </p:sp>
      <p:pic>
        <p:nvPicPr>
          <p:cNvPr id="202" name="Google Shape;202;g3fa1d96a1b6_0_49"/>
          <p:cNvPicPr preferRelativeResize="0"/>
          <p:nvPr/>
        </p:nvPicPr>
        <p:blipFill rotWithShape="1">
          <a:blip r:embed="rId5">
            <a:alphaModFix/>
          </a:blip>
          <a:srcRect b="16757" l="6632" r="5994" t="17114"/>
          <a:stretch/>
        </p:blipFill>
        <p:spPr>
          <a:xfrm>
            <a:off x="3335233" y="1219375"/>
            <a:ext cx="2574934" cy="714825"/>
          </a:xfrm>
          <a:prstGeom prst="rect">
            <a:avLst/>
          </a:prstGeom>
          <a:noFill/>
          <a:ln>
            <a:noFill/>
          </a:ln>
        </p:spPr>
      </p:pic>
      <p:sp>
        <p:nvSpPr>
          <p:cNvPr id="203" name="Google Shape;203;g3fa1d96a1b6_0_49"/>
          <p:cNvSpPr/>
          <p:nvPr/>
        </p:nvSpPr>
        <p:spPr>
          <a:xfrm>
            <a:off x="300300" y="3676038"/>
            <a:ext cx="27516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Access to useful information including:</a:t>
            </a:r>
            <a:endParaRPr b="1" i="0" sz="1400" u="none" cap="none" strike="noStrike">
              <a:solidFill>
                <a:schemeClr val="dk1"/>
              </a:solidFill>
              <a:latin typeface="Comic Sans MS"/>
              <a:ea typeface="Comic Sans MS"/>
              <a:cs typeface="Comic Sans MS"/>
              <a:sym typeface="Comic Sans MS"/>
            </a:endParaRPr>
          </a:p>
          <a:p>
            <a:pPr indent="0" lvl="0" marL="45720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Term Dates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School Calendar</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Curriculum Information</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Staffing</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Year Group Pages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p:txBody>
      </p:sp>
      <p:sp>
        <p:nvSpPr>
          <p:cNvPr id="204" name="Google Shape;204;g3fa1d96a1b6_0_49"/>
          <p:cNvSpPr/>
          <p:nvPr/>
        </p:nvSpPr>
        <p:spPr>
          <a:xfrm>
            <a:off x="6193367" y="3666625"/>
            <a:ext cx="27516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Instagram</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Special events &amp; celebrations</a:t>
            </a:r>
            <a:endParaRPr b="1" i="0" sz="1400" u="none" cap="none" strike="noStrike">
              <a:solidFill>
                <a:schemeClr val="dk1"/>
              </a:solidFill>
              <a:latin typeface="Comic Sans MS"/>
              <a:ea typeface="Comic Sans MS"/>
              <a:cs typeface="Comic Sans MS"/>
              <a:sym typeface="Comic Sans MS"/>
            </a:endParaRPr>
          </a:p>
        </p:txBody>
      </p:sp>
      <p:sp>
        <p:nvSpPr>
          <p:cNvPr id="205" name="Google Shape;205;g3fa1d96a1b6_0_49"/>
          <p:cNvSpPr/>
          <p:nvPr/>
        </p:nvSpPr>
        <p:spPr>
          <a:xfrm>
            <a:off x="3246900" y="3608376"/>
            <a:ext cx="2893200" cy="2669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Emails and Letters from school</a:t>
            </a:r>
            <a:endParaRPr b="1" i="0" sz="1400" u="none" cap="none" strike="noStrike">
              <a:solidFill>
                <a:schemeClr val="dk1"/>
              </a:solidFill>
              <a:latin typeface="Comic Sans MS"/>
              <a:ea typeface="Comic Sans MS"/>
              <a:cs typeface="Comic Sans MS"/>
              <a:sym typeface="Comic Sans MS"/>
            </a:endParaRPr>
          </a:p>
          <a:p>
            <a:pPr indent="0" lvl="0" marL="45720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First-Aid messages</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Comic Sans MS"/>
                <a:ea typeface="Comic Sans MS"/>
                <a:cs typeface="Comic Sans MS"/>
                <a:sym typeface="Comic Sans MS"/>
              </a:rPr>
              <a:t>Half-termly School Newsletter</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PTA News and Events</a:t>
            </a:r>
            <a:endParaRPr b="1" i="0" sz="1400" u="none" cap="none" strike="noStrike">
              <a:solidFill>
                <a:schemeClr val="dk1"/>
              </a:solidFill>
              <a:latin typeface="Comic Sans MS"/>
              <a:ea typeface="Comic Sans MS"/>
              <a:cs typeface="Comic Sans MS"/>
              <a:sym typeface="Comic Sans MS"/>
            </a:endParaRPr>
          </a:p>
        </p:txBody>
      </p:sp>
      <p:sp>
        <p:nvSpPr>
          <p:cNvPr id="206" name="Google Shape;206;g3fa1d96a1b6_0_49"/>
          <p:cNvSpPr/>
          <p:nvPr/>
        </p:nvSpPr>
        <p:spPr>
          <a:xfrm>
            <a:off x="9140100" y="1109838"/>
            <a:ext cx="2751600" cy="23622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207" name="Google Shape;207;g3fa1d96a1b6_0_49"/>
          <p:cNvSpPr/>
          <p:nvPr/>
        </p:nvSpPr>
        <p:spPr>
          <a:xfrm>
            <a:off x="9140100" y="3676050"/>
            <a:ext cx="2893200" cy="2231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Home Learning</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400"/>
              <a:buFont typeface="Arial"/>
              <a:buNone/>
            </a:pPr>
            <a:r>
              <a:rPr b="1" i="0" lang="en-GB" sz="1400" u="none" cap="none" strike="noStrike">
                <a:solidFill>
                  <a:schemeClr val="dk1"/>
                </a:solidFill>
                <a:latin typeface="Comic Sans MS"/>
                <a:ea typeface="Comic Sans MS"/>
                <a:cs typeface="Comic Sans MS"/>
                <a:sym typeface="Comic Sans MS"/>
              </a:rPr>
              <a:t>Task will be set every Friday and are due back the following Friday</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omic Sans MS"/>
              <a:ea typeface="Comic Sans MS"/>
              <a:cs typeface="Comic Sans MS"/>
              <a:sym typeface="Comic Sans MS"/>
            </a:endParaRPr>
          </a:p>
        </p:txBody>
      </p:sp>
      <p:pic>
        <p:nvPicPr>
          <p:cNvPr id="208" name="Google Shape;208;g3fa1d96a1b6_0_49"/>
          <p:cNvPicPr preferRelativeResize="0"/>
          <p:nvPr/>
        </p:nvPicPr>
        <p:blipFill rotWithShape="1">
          <a:blip r:embed="rId6">
            <a:alphaModFix/>
          </a:blip>
          <a:srcRect b="0" l="0" r="0" t="0"/>
          <a:stretch/>
        </p:blipFill>
        <p:spPr>
          <a:xfrm>
            <a:off x="388608" y="1627975"/>
            <a:ext cx="2574935" cy="1180787"/>
          </a:xfrm>
          <a:prstGeom prst="rect">
            <a:avLst/>
          </a:prstGeom>
          <a:noFill/>
          <a:ln>
            <a:noFill/>
          </a:ln>
        </p:spPr>
      </p:pic>
      <p:pic>
        <p:nvPicPr>
          <p:cNvPr id="209" name="Google Shape;209;g3fa1d96a1b6_0_49"/>
          <p:cNvPicPr preferRelativeResize="0"/>
          <p:nvPr/>
        </p:nvPicPr>
        <p:blipFill rotWithShape="1">
          <a:blip r:embed="rId7">
            <a:alphaModFix/>
          </a:blip>
          <a:srcRect b="0" l="0" r="0" t="0"/>
          <a:stretch/>
        </p:blipFill>
        <p:spPr>
          <a:xfrm>
            <a:off x="3867475" y="1856901"/>
            <a:ext cx="1510416" cy="1180775"/>
          </a:xfrm>
          <a:prstGeom prst="rect">
            <a:avLst/>
          </a:prstGeom>
          <a:noFill/>
          <a:ln>
            <a:noFill/>
          </a:ln>
        </p:spPr>
      </p:pic>
      <p:pic>
        <p:nvPicPr>
          <p:cNvPr id="210" name="Google Shape;210;g3fa1d96a1b6_0_49"/>
          <p:cNvPicPr preferRelativeResize="0"/>
          <p:nvPr/>
        </p:nvPicPr>
        <p:blipFill rotWithShape="1">
          <a:blip r:embed="rId8">
            <a:alphaModFix/>
          </a:blip>
          <a:srcRect b="0" l="0" r="0" t="0"/>
          <a:stretch/>
        </p:blipFill>
        <p:spPr>
          <a:xfrm>
            <a:off x="6669183" y="1586075"/>
            <a:ext cx="1800225" cy="1409700"/>
          </a:xfrm>
          <a:prstGeom prst="rect">
            <a:avLst/>
          </a:prstGeom>
          <a:noFill/>
          <a:ln>
            <a:noFill/>
          </a:ln>
        </p:spPr>
      </p:pic>
      <p:pic>
        <p:nvPicPr>
          <p:cNvPr id="211" name="Google Shape;211;g3fa1d96a1b6_0_49"/>
          <p:cNvPicPr preferRelativeResize="0"/>
          <p:nvPr/>
        </p:nvPicPr>
        <p:blipFill rotWithShape="1">
          <a:blip r:embed="rId9">
            <a:alphaModFix/>
          </a:blip>
          <a:srcRect b="0" l="0" r="0" t="0"/>
          <a:stretch/>
        </p:blipFill>
        <p:spPr>
          <a:xfrm>
            <a:off x="9345313" y="1534563"/>
            <a:ext cx="2341175" cy="1596500"/>
          </a:xfrm>
          <a:prstGeom prst="rect">
            <a:avLst/>
          </a:prstGeom>
          <a:solidFill>
            <a:schemeClr val="lt1"/>
          </a:solidFill>
          <a:ln cap="flat" cmpd="sng" w="9525">
            <a:solidFill>
              <a:schemeClr val="dk1"/>
            </a:solidFill>
            <a:prstDash val="solid"/>
            <a:round/>
            <a:headEnd len="sm" w="sm" type="none"/>
            <a:tailEnd len="sm" w="sm" type="none"/>
          </a:ln>
        </p:spPr>
      </p:pic>
      <p:pic>
        <p:nvPicPr>
          <p:cNvPr id="212" name="Google Shape;212;g3fa1d96a1b6_0_49"/>
          <p:cNvPicPr preferRelativeResize="0"/>
          <p:nvPr/>
        </p:nvPicPr>
        <p:blipFill rotWithShape="1">
          <a:blip r:embed="rId10">
            <a:alphaModFix/>
          </a:blip>
          <a:srcRect b="0" l="0" r="0" t="0"/>
          <a:stretch/>
        </p:blipFill>
        <p:spPr>
          <a:xfrm>
            <a:off x="164900" y="629856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8"/>
          <p:cNvSpPr txBox="1"/>
          <p:nvPr>
            <p:ph idx="1" type="subTitle"/>
          </p:nvPr>
        </p:nvSpPr>
        <p:spPr>
          <a:xfrm>
            <a:off x="391875" y="150775"/>
            <a:ext cx="11495400" cy="6646500"/>
          </a:xfrm>
          <a:prstGeom prst="rect">
            <a:avLst/>
          </a:prstGeom>
          <a:noFill/>
          <a:ln>
            <a:noFill/>
          </a:ln>
        </p:spPr>
        <p:txBody>
          <a:bodyPr anchorCtr="0" anchor="t" bIns="45700" lIns="91425" spcFirstLastPara="1" rIns="91425" wrap="square" tIns="45700">
            <a:normAutofit fontScale="25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33333"/>
              <a:buNone/>
            </a:pPr>
            <a:r>
              <a:rPr b="1" lang="en-GB" sz="7200" u="sng">
                <a:latin typeface="Comic Sans MS"/>
                <a:ea typeface="Comic Sans MS"/>
                <a:cs typeface="Comic Sans MS"/>
                <a:sym typeface="Comic Sans MS"/>
              </a:rPr>
              <a:t>Communication between Home and School</a:t>
            </a:r>
            <a:endParaRPr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School Admin Email</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For general enquiries, attendance information and administrative matters, please contact the school office via the admin email address.</a:t>
            </a:r>
            <a:endParaRPr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t/>
            </a:r>
            <a:endParaRPr sz="1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Who Should I Contact?</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If you have any questions or concerns, please follow the communication pathway below so that matters can be addressed as quickly and effectively as possible:</a:t>
            </a:r>
            <a:endParaRPr sz="6000">
              <a:latin typeface="Comic Sans MS"/>
              <a:ea typeface="Comic Sans MS"/>
              <a:cs typeface="Comic Sans MS"/>
              <a:sym typeface="Comic Sans MS"/>
            </a:endParaRPr>
          </a:p>
          <a:p>
            <a:pPr indent="0" lvl="0" marL="0" rtl="0" algn="ctr">
              <a:lnSpc>
                <a:spcPct val="142857"/>
              </a:lnSpc>
              <a:spcBef>
                <a:spcPts val="1100"/>
              </a:spcBef>
              <a:spcAft>
                <a:spcPts val="0"/>
              </a:spcAft>
              <a:buClr>
                <a:schemeClr val="dk1"/>
              </a:buClr>
              <a:buSzPts val="275"/>
              <a:buFont typeface="Arial"/>
              <a:buNone/>
            </a:pPr>
            <a:r>
              <a:rPr b="1" lang="en-GB" sz="6000">
                <a:latin typeface="Comic Sans MS"/>
                <a:ea typeface="Comic Sans MS"/>
                <a:cs typeface="Comic Sans MS"/>
                <a:sym typeface="Comic Sans MS"/>
              </a:rPr>
              <a:t>Class Teacher → Phase Leader → Assistant Headteacher → Deputy Headteacher → Headteacher</a:t>
            </a:r>
            <a:endParaRPr b="1"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lang="en-GB" sz="6000">
                <a:latin typeface="Comic Sans MS"/>
                <a:ea typeface="Comic Sans MS"/>
                <a:cs typeface="Comic Sans MS"/>
                <a:sym typeface="Comic Sans MS"/>
              </a:rPr>
              <a:t>In most cases, your child's class teacher should always be the first point of contact, including queries or concerns regarding Special Education Needs</a:t>
            </a:r>
            <a:endParaRPr sz="60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t/>
            </a:r>
            <a:endParaRPr sz="1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275"/>
              <a:buFont typeface="Arial"/>
              <a:buNone/>
            </a:pPr>
            <a:r>
              <a:rPr b="1" lang="en-GB" sz="6000" u="sng">
                <a:latin typeface="Comic Sans MS"/>
                <a:ea typeface="Comic Sans MS"/>
                <a:cs typeface="Comic Sans MS"/>
                <a:sym typeface="Comic Sans MS"/>
              </a:rPr>
              <a:t>Logins and Access Information</a:t>
            </a:r>
            <a:br>
              <a:rPr b="1" lang="en-GB" sz="6000">
                <a:latin typeface="Comic Sans MS"/>
                <a:ea typeface="Comic Sans MS"/>
                <a:cs typeface="Comic Sans MS"/>
                <a:sym typeface="Comic Sans MS"/>
              </a:rPr>
            </a:br>
            <a:r>
              <a:rPr lang="en-GB" sz="6000">
                <a:latin typeface="Comic Sans MS"/>
                <a:ea typeface="Comic Sans MS"/>
                <a:cs typeface="Comic Sans MS"/>
                <a:sym typeface="Comic Sans MS"/>
              </a:rPr>
              <a:t>Individual and whole-school login details for relevant online platforms will be provided to children at the start of the school year and whenever access to new resources is required.</a:t>
            </a:r>
            <a:endParaRPr sz="6000">
              <a:latin typeface="Comic Sans MS"/>
              <a:ea typeface="Comic Sans MS"/>
              <a:cs typeface="Comic Sans MS"/>
              <a:sym typeface="Comic Sans MS"/>
            </a:endParaRPr>
          </a:p>
          <a:p>
            <a:pPr indent="0" lvl="0" marL="0" rtl="0" algn="l">
              <a:lnSpc>
                <a:spcPct val="142857"/>
              </a:lnSpc>
              <a:spcBef>
                <a:spcPts val="1100"/>
              </a:spcBef>
              <a:spcAft>
                <a:spcPts val="1100"/>
              </a:spcAft>
              <a:buClr>
                <a:schemeClr val="dk1"/>
              </a:buClr>
              <a:buSzPts val="275"/>
              <a:buFont typeface="Arial"/>
              <a:buNone/>
            </a:pPr>
            <a:r>
              <a:rPr lang="en-GB" sz="6000">
                <a:latin typeface="Comic Sans MS"/>
                <a:ea typeface="Comic Sans MS"/>
                <a:cs typeface="Comic Sans MS"/>
                <a:sym typeface="Comic Sans MS"/>
              </a:rPr>
              <a:t>If your child has lost their log-in or has an issues accessing any school based websites, please contact our IT Admin Assistant, Claire Playford via the admin email.</a:t>
            </a:r>
            <a:endParaRPr sz="6000">
              <a:latin typeface="Comic Sans MS"/>
              <a:ea typeface="Comic Sans MS"/>
              <a:cs typeface="Comic Sans MS"/>
              <a:sym typeface="Comic Sans MS"/>
            </a:endParaRPr>
          </a:p>
        </p:txBody>
      </p:sp>
      <p:pic>
        <p:nvPicPr>
          <p:cNvPr id="218" name="Google Shape;218;p8" title="File:Ghozt Tramp - Business Communication Duplicat model.jpg ..."/>
          <p:cNvPicPr preferRelativeResize="0"/>
          <p:nvPr/>
        </p:nvPicPr>
        <p:blipFill rotWithShape="1">
          <a:blip r:embed="rId3">
            <a:alphaModFix/>
          </a:blip>
          <a:srcRect b="0" l="0" r="0" t="0"/>
          <a:stretch/>
        </p:blipFill>
        <p:spPr>
          <a:xfrm>
            <a:off x="10759125" y="150775"/>
            <a:ext cx="1023050" cy="839149"/>
          </a:xfrm>
          <a:prstGeom prst="rect">
            <a:avLst/>
          </a:prstGeom>
          <a:noFill/>
          <a:ln>
            <a:noFill/>
          </a:ln>
        </p:spPr>
      </p:pic>
      <p:pic>
        <p:nvPicPr>
          <p:cNvPr id="219" name="Google Shape;219;p8"/>
          <p:cNvPicPr preferRelativeResize="0"/>
          <p:nvPr/>
        </p:nvPicPr>
        <p:blipFill rotWithShape="1">
          <a:blip r:embed="rId4">
            <a:alphaModFix/>
          </a:blip>
          <a:srcRect b="0" l="0" r="0" t="0"/>
          <a:stretch/>
        </p:blipFill>
        <p:spPr>
          <a:xfrm>
            <a:off x="391875" y="621986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9"/>
                                        </p:tgtEl>
                                        <p:attrNameLst>
                                          <p:attrName>style.visibility</p:attrName>
                                        </p:attrNameLst>
                                      </p:cBhvr>
                                      <p:to>
                                        <p:strVal val="visible"/>
                                      </p:to>
                                    </p:set>
                                    <p:animEffect filter="fade" transition="in">
                                      <p:cBhvr>
                                        <p:cTn dur="5000"/>
                                        <p:tgtEl>
                                          <p:spTgt spid="2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g3f581b13779_0_162"/>
          <p:cNvSpPr/>
          <p:nvPr/>
        </p:nvSpPr>
        <p:spPr>
          <a:xfrm>
            <a:off x="602033" y="368900"/>
            <a:ext cx="113781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000" u="none" cap="none" strike="noStrike">
                <a:solidFill>
                  <a:schemeClr val="dk1"/>
                </a:solidFill>
                <a:latin typeface="Comic Sans MS"/>
                <a:ea typeface="Comic Sans MS"/>
                <a:cs typeface="Comic Sans MS"/>
                <a:sym typeface="Comic Sans MS"/>
              </a:rPr>
              <a:t>SEND at Applecroft</a:t>
            </a:r>
            <a:r>
              <a:rPr b="1" i="0" lang="en-GB" sz="3000" u="none" cap="none" strike="noStrike">
                <a:solidFill>
                  <a:srgbClr val="38761D"/>
                </a:solidFill>
                <a:latin typeface="Comic Sans MS"/>
                <a:ea typeface="Comic Sans MS"/>
                <a:cs typeface="Comic Sans MS"/>
                <a:sym typeface="Comic Sans MS"/>
              </a:rPr>
              <a:t> </a:t>
            </a:r>
            <a:endParaRPr b="1" i="0" sz="2300" u="none" cap="none" strike="noStrike">
              <a:solidFill>
                <a:srgbClr val="F1C232"/>
              </a:solidFill>
              <a:latin typeface="Comic Sans MS"/>
              <a:ea typeface="Comic Sans MS"/>
              <a:cs typeface="Comic Sans MS"/>
              <a:sym typeface="Comic Sans MS"/>
            </a:endParaRPr>
          </a:p>
        </p:txBody>
      </p:sp>
      <p:pic>
        <p:nvPicPr>
          <p:cNvPr id="225" name="Google Shape;225;g3f581b13779_0_162"/>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226" name="Google Shape;226;g3f581b13779_0_162"/>
          <p:cNvSpPr txBox="1"/>
          <p:nvPr>
            <p:ph idx="1" type="body"/>
          </p:nvPr>
        </p:nvSpPr>
        <p:spPr>
          <a:xfrm>
            <a:off x="304800" y="1107825"/>
            <a:ext cx="11675100" cy="5609400"/>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1800"/>
              </a:spcBef>
              <a:spcAft>
                <a:spcPts val="0"/>
              </a:spcAft>
              <a:buSzPts val="1800"/>
              <a:buNone/>
            </a:pPr>
            <a:r>
              <a:rPr b="1" lang="en-GB" sz="1600">
                <a:latin typeface="Comic Sans MS"/>
                <a:ea typeface="Comic Sans MS"/>
                <a:cs typeface="Comic Sans MS"/>
                <a:sym typeface="Comic Sans MS"/>
              </a:rPr>
              <a:t>How do we support children with additional needs: </a:t>
            </a:r>
            <a:endParaRPr b="1" sz="1600">
              <a:latin typeface="Comic Sans MS"/>
              <a:ea typeface="Comic Sans MS"/>
              <a:cs typeface="Comic Sans MS"/>
              <a:sym typeface="Comic Sans MS"/>
            </a:endParaRPr>
          </a:p>
          <a:p>
            <a:pPr indent="0" lvl="0" marL="0" rtl="0" algn="l">
              <a:lnSpc>
                <a:spcPct val="115000"/>
              </a:lnSpc>
              <a:spcBef>
                <a:spcPts val="400"/>
              </a:spcBef>
              <a:spcAft>
                <a:spcPts val="0"/>
              </a:spcAft>
              <a:buClr>
                <a:schemeClr val="dk1"/>
              </a:buClr>
              <a:buSzPts val="1100"/>
              <a:buFont typeface="Arial"/>
              <a:buNone/>
            </a:pPr>
            <a:r>
              <a:rPr b="1" lang="en-GB" sz="1600">
                <a:latin typeface="Comic Sans MS"/>
                <a:ea typeface="Comic Sans MS"/>
                <a:cs typeface="Comic Sans MS"/>
                <a:sym typeface="Comic Sans MS"/>
              </a:rPr>
              <a:t>All Teachers:</a:t>
            </a:r>
            <a:endParaRPr b="1" sz="1600">
              <a:latin typeface="Arial"/>
              <a:ea typeface="Arial"/>
              <a:cs typeface="Arial"/>
              <a:sym typeface="Arial"/>
            </a:endParaRPr>
          </a:p>
          <a:p>
            <a:pPr indent="-317500" lvl="0" marL="457200" rtl="0" algn="l">
              <a:lnSpc>
                <a:spcPct val="115000"/>
              </a:lnSpc>
              <a:spcBef>
                <a:spcPts val="1100"/>
              </a:spcBef>
              <a:spcAft>
                <a:spcPts val="0"/>
              </a:spcAft>
              <a:buSzPts val="1400"/>
              <a:buFont typeface="Comic Sans MS"/>
              <a:buChar char="●"/>
            </a:pPr>
            <a:r>
              <a:rPr lang="en-GB" sz="1400">
                <a:latin typeface="Comic Sans MS"/>
                <a:ea typeface="Comic Sans MS"/>
                <a:cs typeface="Comic Sans MS"/>
                <a:sym typeface="Comic Sans MS"/>
              </a:rPr>
              <a:t>All teachers are teachers of SEND and have regular training and access to resources to meet the needs of all learners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Are the first point of contact for any questions or concerns about your child's learning, wellbeing or additional needs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Regularly monitor children's progress to identify strengths, barriers to learning and any additional needs</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Work with parents/carers to support each child's individual needs and development</a:t>
            </a:r>
            <a:endParaRPr sz="1400">
              <a:latin typeface="Comic Sans MS"/>
              <a:ea typeface="Comic Sans MS"/>
              <a:cs typeface="Comic Sans MS"/>
              <a:sym typeface="Comic Sans MS"/>
            </a:endParaRPr>
          </a:p>
          <a:p>
            <a:pPr indent="-317500" lvl="0" marL="457200" rtl="0" algn="l">
              <a:lnSpc>
                <a:spcPct val="115000"/>
              </a:lnSpc>
              <a:spcBef>
                <a:spcPts val="0"/>
              </a:spcBef>
              <a:spcAft>
                <a:spcPts val="0"/>
              </a:spcAft>
              <a:buSzPts val="1400"/>
              <a:buFont typeface="Comic Sans MS"/>
              <a:buChar char="●"/>
            </a:pPr>
            <a:r>
              <a:rPr lang="en-GB" sz="1400">
                <a:latin typeface="Comic Sans MS"/>
                <a:ea typeface="Comic Sans MS"/>
                <a:cs typeface="Comic Sans MS"/>
                <a:sym typeface="Comic Sans MS"/>
              </a:rPr>
              <a:t>Provide appropriate support, strategies and resources to ensure children can access the learning and achieve success </a:t>
            </a:r>
            <a:endParaRPr sz="1400">
              <a:latin typeface="Comic Sans MS"/>
              <a:ea typeface="Comic Sans MS"/>
              <a:cs typeface="Comic Sans MS"/>
              <a:sym typeface="Comic Sans MS"/>
            </a:endParaRPr>
          </a:p>
          <a:p>
            <a:pPr indent="0" lvl="0" marL="457200" rtl="0" algn="l">
              <a:lnSpc>
                <a:spcPct val="115000"/>
              </a:lnSpc>
              <a:spcBef>
                <a:spcPts val="1100"/>
              </a:spcBef>
              <a:spcAft>
                <a:spcPts val="0"/>
              </a:spcAft>
              <a:buSzPts val="1800"/>
              <a:buNone/>
            </a:pPr>
            <a:r>
              <a:t/>
            </a:r>
            <a:endParaRPr b="1" sz="1400">
              <a:latin typeface="Comic Sans MS"/>
              <a:ea typeface="Comic Sans MS"/>
              <a:cs typeface="Comic Sans MS"/>
              <a:sym typeface="Comic Sans MS"/>
            </a:endParaRPr>
          </a:p>
          <a:p>
            <a:pPr indent="0" lvl="0" marL="0" rtl="0" algn="l">
              <a:lnSpc>
                <a:spcPct val="115000"/>
              </a:lnSpc>
              <a:spcBef>
                <a:spcPts val="1100"/>
              </a:spcBef>
              <a:spcAft>
                <a:spcPts val="0"/>
              </a:spcAft>
              <a:buClr>
                <a:schemeClr val="dk1"/>
              </a:buClr>
              <a:buSzPts val="1100"/>
              <a:buFont typeface="Arial"/>
              <a:buNone/>
            </a:pPr>
            <a:r>
              <a:rPr b="1" lang="en-GB" sz="1600">
                <a:latin typeface="Comic Sans MS"/>
                <a:ea typeface="Comic Sans MS"/>
                <a:cs typeface="Comic Sans MS"/>
                <a:sym typeface="Comic Sans MS"/>
              </a:rPr>
              <a:t>SENDCO (Special Educational Needs and Disabilities Coordinator):</a:t>
            </a:r>
            <a:endParaRPr b="1" sz="1600">
              <a:latin typeface="Comic Sans MS"/>
              <a:ea typeface="Comic Sans MS"/>
              <a:cs typeface="Comic Sans MS"/>
              <a:sym typeface="Comic Sans MS"/>
            </a:endParaRPr>
          </a:p>
          <a:p>
            <a:pPr indent="-317500" lvl="0" marL="457200" rtl="0" algn="l">
              <a:lnSpc>
                <a:spcPct val="142857"/>
              </a:lnSpc>
              <a:spcBef>
                <a:spcPts val="1000"/>
              </a:spcBef>
              <a:spcAft>
                <a:spcPts val="0"/>
              </a:spcAft>
              <a:buSzPts val="1400"/>
              <a:buFont typeface="Comic Sans MS"/>
              <a:buChar char="●"/>
            </a:pPr>
            <a:r>
              <a:rPr lang="en-GB" sz="1400">
                <a:latin typeface="Comic Sans MS"/>
                <a:ea typeface="Comic Sans MS"/>
                <a:cs typeface="Comic Sans MS"/>
                <a:sym typeface="Comic Sans MS"/>
              </a:rPr>
              <a:t>Coordinates the provision and support for children with special educational needs and disabilities across the school.</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Works closely with parents and carers, school staff and external agencies to ensure children receive the support they need.</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Provides guidance and advice to staff on effective strategies and best practice for supporting pupils with additional needs.</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Helps families access further support and signposts them to relevant services and organisations where appropriate.</a:t>
            </a:r>
            <a:endParaRPr sz="1400">
              <a:latin typeface="Comic Sans MS"/>
              <a:ea typeface="Comic Sans MS"/>
              <a:cs typeface="Comic Sans MS"/>
              <a:sym typeface="Comic Sans MS"/>
            </a:endParaRPr>
          </a:p>
          <a:p>
            <a:pPr indent="-317500" lvl="0" marL="457200" rtl="0" algn="l">
              <a:lnSpc>
                <a:spcPct val="142857"/>
              </a:lnSpc>
              <a:spcBef>
                <a:spcPts val="0"/>
              </a:spcBef>
              <a:spcAft>
                <a:spcPts val="0"/>
              </a:spcAft>
              <a:buSzPts val="1400"/>
              <a:buFont typeface="Comic Sans MS"/>
              <a:buChar char="●"/>
            </a:pPr>
            <a:r>
              <a:rPr lang="en-GB" sz="1400">
                <a:latin typeface="Comic Sans MS"/>
                <a:ea typeface="Comic Sans MS"/>
                <a:cs typeface="Comic Sans MS"/>
                <a:sym typeface="Comic Sans MS"/>
              </a:rPr>
              <a:t>Monitors the impact of support and interventions to help ensure children make the best possible progress.</a:t>
            </a:r>
            <a:endParaRPr sz="1400">
              <a:latin typeface="Comic Sans MS"/>
              <a:ea typeface="Comic Sans MS"/>
              <a:cs typeface="Comic Sans MS"/>
              <a:sym typeface="Comic Sans MS"/>
            </a:endParaRPr>
          </a:p>
          <a:p>
            <a:pPr indent="0" lvl="0" marL="457200" rtl="0" algn="l">
              <a:lnSpc>
                <a:spcPct val="115000"/>
              </a:lnSpc>
              <a:spcBef>
                <a:spcPts val="0"/>
              </a:spcBef>
              <a:spcAft>
                <a:spcPts val="0"/>
              </a:spcAft>
              <a:buSzPts val="1800"/>
              <a:buNone/>
            </a:pPr>
            <a:r>
              <a:t/>
            </a:r>
            <a:endParaRPr sz="1400">
              <a:latin typeface="Comic Sans MS"/>
              <a:ea typeface="Comic Sans MS"/>
              <a:cs typeface="Comic Sans MS"/>
              <a:sym typeface="Comic Sans MS"/>
            </a:endParaRPr>
          </a:p>
          <a:p>
            <a:pPr indent="0" lvl="0" marL="0" rtl="0" algn="ctr">
              <a:lnSpc>
                <a:spcPct val="115000"/>
              </a:lnSpc>
              <a:spcBef>
                <a:spcPts val="0"/>
              </a:spcBef>
              <a:spcAft>
                <a:spcPts val="0"/>
              </a:spcAft>
              <a:buSzPts val="1800"/>
              <a:buNone/>
            </a:pPr>
            <a:r>
              <a:rPr lang="en-GB" sz="1600">
                <a:latin typeface="Comic Sans MS"/>
                <a:ea typeface="Comic Sans MS"/>
                <a:cs typeface="Comic Sans MS"/>
                <a:sym typeface="Comic Sans MS"/>
              </a:rPr>
              <a:t>At Applecroft, the SENDCO is our Assistant Headteacher for Inclusion and Wellbeing - Ms Ruth Johnson</a:t>
            </a:r>
            <a:endParaRPr sz="1600">
              <a:latin typeface="Comic Sans MS"/>
              <a:ea typeface="Comic Sans MS"/>
              <a:cs typeface="Comic Sans MS"/>
              <a:sym typeface="Comic Sans MS"/>
            </a:endParaRPr>
          </a:p>
          <a:p>
            <a:pPr indent="0" lvl="0" marL="228600" rtl="0" algn="ctr">
              <a:lnSpc>
                <a:spcPct val="115000"/>
              </a:lnSpc>
              <a:spcBef>
                <a:spcPts val="1000"/>
              </a:spcBef>
              <a:spcAft>
                <a:spcPts val="0"/>
              </a:spcAft>
              <a:buClr>
                <a:schemeClr val="dk1"/>
              </a:buClr>
              <a:buSzPts val="1100"/>
              <a:buFont typeface="Arial"/>
              <a:buNone/>
            </a:pPr>
            <a:r>
              <a:rPr lang="en-GB" sz="1600" u="sng">
                <a:solidFill>
                  <a:schemeClr val="hlink"/>
                </a:solidFill>
                <a:latin typeface="Comic Sans MS"/>
                <a:ea typeface="Comic Sans MS"/>
                <a:cs typeface="Comic Sans MS"/>
                <a:sym typeface="Comic Sans MS"/>
                <a:hlinkClick r:id="rId4"/>
              </a:rPr>
              <a:t>senco@applecroft.herts.sch.uk</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a:p>
        </p:txBody>
      </p:sp>
      <p:pic>
        <p:nvPicPr>
          <p:cNvPr id="227" name="Google Shape;227;g3f581b13779_0_162"/>
          <p:cNvPicPr preferRelativeResize="0"/>
          <p:nvPr/>
        </p:nvPicPr>
        <p:blipFill rotWithShape="1">
          <a:blip r:embed="rId5">
            <a:alphaModFix/>
          </a:blip>
          <a:srcRect b="0" l="0" r="0" t="0"/>
          <a:stretch/>
        </p:blipFill>
        <p:spPr>
          <a:xfrm>
            <a:off x="114670" y="6227856"/>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7"/>
                                        </p:tgtEl>
                                        <p:attrNameLst>
                                          <p:attrName>style.visibility</p:attrName>
                                        </p:attrNameLst>
                                      </p:cBhvr>
                                      <p:to>
                                        <p:strVal val="visible"/>
                                      </p:to>
                                    </p:set>
                                    <p:animEffect filter="fade" transition="in">
                                      <p:cBhvr>
                                        <p:cTn dur="5000"/>
                                        <p:tgtEl>
                                          <p:spTgt spid="2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g3fa1d96a1b6_0_145"/>
          <p:cNvSpPr/>
          <p:nvPr/>
        </p:nvSpPr>
        <p:spPr>
          <a:xfrm>
            <a:off x="602033" y="368900"/>
            <a:ext cx="11378100" cy="1261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3000" u="none" cap="none" strike="noStrike">
                <a:solidFill>
                  <a:schemeClr val="dk1"/>
                </a:solidFill>
                <a:latin typeface="Comic Sans MS"/>
                <a:ea typeface="Comic Sans MS"/>
                <a:cs typeface="Comic Sans MS"/>
                <a:sym typeface="Comic Sans MS"/>
              </a:rPr>
              <a:t>SEND at Applecroft</a:t>
            </a:r>
            <a:r>
              <a:rPr b="1" i="0" lang="en-GB" sz="3000" u="none" cap="none" strike="noStrike">
                <a:solidFill>
                  <a:srgbClr val="38761D"/>
                </a:solidFill>
                <a:latin typeface="Comic Sans MS"/>
                <a:ea typeface="Comic Sans MS"/>
                <a:cs typeface="Comic Sans MS"/>
                <a:sym typeface="Comic Sans MS"/>
              </a:rPr>
              <a:t> </a:t>
            </a:r>
            <a:endParaRPr b="1" i="0" sz="2300" u="none" cap="none" strike="noStrike">
              <a:solidFill>
                <a:srgbClr val="F1C232"/>
              </a:solidFill>
              <a:latin typeface="Comic Sans MS"/>
              <a:ea typeface="Comic Sans MS"/>
              <a:cs typeface="Comic Sans MS"/>
              <a:sym typeface="Comic Sans MS"/>
            </a:endParaRPr>
          </a:p>
        </p:txBody>
      </p:sp>
      <p:pic>
        <p:nvPicPr>
          <p:cNvPr id="233" name="Google Shape;233;g3fa1d96a1b6_0_145"/>
          <p:cNvPicPr preferRelativeResize="0"/>
          <p:nvPr/>
        </p:nvPicPr>
        <p:blipFill rotWithShape="1">
          <a:blip r:embed="rId3">
            <a:alphaModFix/>
          </a:blip>
          <a:srcRect b="0" l="0" r="0" t="0"/>
          <a:stretch/>
        </p:blipFill>
        <p:spPr>
          <a:xfrm>
            <a:off x="164900" y="169820"/>
            <a:ext cx="699150" cy="755000"/>
          </a:xfrm>
          <a:prstGeom prst="rect">
            <a:avLst/>
          </a:prstGeom>
          <a:noFill/>
          <a:ln>
            <a:noFill/>
          </a:ln>
        </p:spPr>
      </p:pic>
      <p:sp>
        <p:nvSpPr>
          <p:cNvPr id="234" name="Google Shape;234;g3fa1d96a1b6_0_145"/>
          <p:cNvSpPr txBox="1"/>
          <p:nvPr>
            <p:ph idx="1" type="body"/>
          </p:nvPr>
        </p:nvSpPr>
        <p:spPr>
          <a:xfrm>
            <a:off x="304800" y="1107825"/>
            <a:ext cx="11675100" cy="5609400"/>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1800"/>
              </a:spcBef>
              <a:spcAft>
                <a:spcPts val="0"/>
              </a:spcAft>
              <a:buSzPts val="1800"/>
              <a:buNone/>
            </a:pPr>
            <a:r>
              <a:rPr b="1" lang="en-GB" sz="1600">
                <a:latin typeface="Comic Sans MS"/>
                <a:ea typeface="Comic Sans MS"/>
                <a:cs typeface="Comic Sans MS"/>
                <a:sym typeface="Comic Sans MS"/>
              </a:rPr>
              <a:t>How do we support children with additional needs: </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b="1" lang="en-GB" sz="1600">
                <a:latin typeface="Comic Sans MS"/>
                <a:ea typeface="Comic Sans MS"/>
                <a:cs typeface="Comic Sans MS"/>
                <a:sym typeface="Comic Sans MS"/>
              </a:rPr>
              <a:t>Individual Support Plans (ISPs):</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Some children with SEND will have an ISP that includes individual targets that are being worked towards.</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When children move classes at the end of each academic year we ensure a thorough handover takes place between teachers. This handover includes all EHCPs, ISPs and individual provision ensuring a smooth transition for all pupils.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Therefore, your child’s new teacher already has this information and where relevant will be working towards the targets identified on their current ISP.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b="1" lang="en-GB" sz="1600">
                <a:latin typeface="Comic Sans MS"/>
                <a:ea typeface="Comic Sans MS"/>
                <a:cs typeface="Comic Sans MS"/>
                <a:sym typeface="Comic Sans MS"/>
              </a:rPr>
              <a:t>ISP Reviews:</a:t>
            </a:r>
            <a:endParaRPr b="1"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rPr lang="en-GB" sz="1600">
                <a:latin typeface="Comic Sans MS"/>
                <a:ea typeface="Comic Sans MS"/>
                <a:cs typeface="Comic Sans MS"/>
                <a:sym typeface="Comic Sans MS"/>
              </a:rPr>
              <a:t>ISP reviews take place termly as follows:</a:t>
            </a:r>
            <a:endParaRPr sz="12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600">
              <a:latin typeface="Comic Sans MS"/>
              <a:ea typeface="Comic Sans MS"/>
              <a:cs typeface="Comic Sans MS"/>
              <a:sym typeface="Comic Sans MS"/>
            </a:endParaRPr>
          </a:p>
          <a:p>
            <a:pPr indent="-330200" lvl="0" marL="457200" rtl="0" algn="l">
              <a:lnSpc>
                <a:spcPct val="90000"/>
              </a:lnSpc>
              <a:spcBef>
                <a:spcPts val="1000"/>
              </a:spcBef>
              <a:spcAft>
                <a:spcPts val="0"/>
              </a:spcAft>
              <a:buSzPts val="1600"/>
              <a:buFont typeface="Comic Sans MS"/>
              <a:buChar char="-"/>
            </a:pPr>
            <a:r>
              <a:rPr lang="en-GB" sz="1600">
                <a:latin typeface="Comic Sans MS"/>
                <a:ea typeface="Comic Sans MS"/>
                <a:cs typeface="Comic Sans MS"/>
                <a:sym typeface="Comic Sans MS"/>
              </a:rPr>
              <a:t>Week before the half-term holiday, the Class Teacher and SENDCo meet to discuss child’s progress, next steps and provision</a:t>
            </a:r>
            <a:endParaRPr sz="1600">
              <a:latin typeface="Comic Sans MS"/>
              <a:ea typeface="Comic Sans MS"/>
              <a:cs typeface="Comic Sans MS"/>
              <a:sym typeface="Comic Sans MS"/>
            </a:endParaRPr>
          </a:p>
          <a:p>
            <a:pPr indent="0" lvl="0" marL="0" rtl="0" algn="l">
              <a:lnSpc>
                <a:spcPct val="90000"/>
              </a:lnSpc>
              <a:spcBef>
                <a:spcPts val="1000"/>
              </a:spcBef>
              <a:spcAft>
                <a:spcPts val="0"/>
              </a:spcAft>
              <a:buSzPts val="1800"/>
              <a:buNone/>
            </a:pPr>
            <a:r>
              <a:t/>
            </a:r>
            <a:endParaRPr sz="100">
              <a:latin typeface="Comic Sans MS"/>
              <a:ea typeface="Comic Sans MS"/>
              <a:cs typeface="Comic Sans MS"/>
              <a:sym typeface="Comic Sans MS"/>
            </a:endParaRPr>
          </a:p>
          <a:p>
            <a:pPr indent="-330200" lvl="0" marL="457200" rtl="0" algn="l">
              <a:lnSpc>
                <a:spcPct val="90000"/>
              </a:lnSpc>
              <a:spcBef>
                <a:spcPts val="1000"/>
              </a:spcBef>
              <a:spcAft>
                <a:spcPts val="0"/>
              </a:spcAft>
              <a:buSzPts val="1600"/>
              <a:buFont typeface="Comic Sans MS"/>
              <a:buChar char="-"/>
            </a:pPr>
            <a:r>
              <a:rPr lang="en-GB" sz="1600">
                <a:latin typeface="Comic Sans MS"/>
                <a:ea typeface="Comic Sans MS"/>
                <a:cs typeface="Comic Sans MS"/>
                <a:sym typeface="Comic Sans MS"/>
              </a:rPr>
              <a:t>Week after half-term, the Class Teacher will meet with parents/carers to discuss the child’s progress and together identify next steps/targets to work towards</a:t>
            </a:r>
            <a:endParaRPr sz="1600">
              <a:latin typeface="Comic Sans MS"/>
              <a:ea typeface="Comic Sans MS"/>
              <a:cs typeface="Comic Sans MS"/>
              <a:sym typeface="Comic Sans MS"/>
            </a:endParaRPr>
          </a:p>
        </p:txBody>
      </p:sp>
      <p:pic>
        <p:nvPicPr>
          <p:cNvPr id="235" name="Google Shape;235;g3fa1d96a1b6_0_145"/>
          <p:cNvPicPr preferRelativeResize="0"/>
          <p:nvPr/>
        </p:nvPicPr>
        <p:blipFill rotWithShape="1">
          <a:blip r:embed="rId4">
            <a:alphaModFix/>
          </a:blip>
          <a:srcRect b="0" l="0" r="0" t="0"/>
          <a:stretch/>
        </p:blipFill>
        <p:spPr>
          <a:xfrm>
            <a:off x="212100" y="620081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5000"/>
                                        <p:tgtEl>
                                          <p:spTgt spid="2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g3fa1d96a1b6_2_12"/>
          <p:cNvSpPr txBox="1"/>
          <p:nvPr>
            <p:ph idx="1" type="body"/>
          </p:nvPr>
        </p:nvSpPr>
        <p:spPr>
          <a:xfrm>
            <a:off x="838200" y="474250"/>
            <a:ext cx="10515600" cy="6222000"/>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1000"/>
              </a:spcBef>
              <a:spcAft>
                <a:spcPts val="0"/>
              </a:spcAft>
              <a:buClr>
                <a:schemeClr val="dk1"/>
              </a:buClr>
              <a:buSzPct val="30000"/>
              <a:buFont typeface="Arial"/>
              <a:buNone/>
            </a:pPr>
            <a:r>
              <a:rPr b="1" lang="en-GB" sz="8000" u="sng">
                <a:latin typeface="Comic Sans MS"/>
                <a:ea typeface="Comic Sans MS"/>
                <a:cs typeface="Comic Sans MS"/>
                <a:sym typeface="Comic Sans MS"/>
              </a:rPr>
              <a:t>Important Reminders</a:t>
            </a:r>
            <a:endParaRPr b="1" sz="6000" u="sng">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School Lunches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Thank you for your support in ensuring children have healthy, balanced lunches that support their                 wellbeing and learning throughout the day.</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Healthy Snacks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If your child brings a snack to school, please ensure it is a healthy option such as fruit, vegetables or a cereal bar.</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Stationery</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A gentle reminder that donations of glue sticks are always gratefully received and help us keep classroom resources well stocked.</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Feedback and Suggestions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We value the views of our families. Positive feedback and suggestions can be shared through our feedback boxes or by email, and we always welcome constructive ideas for how we can continue to improve.</a:t>
            </a:r>
            <a:endParaRPr sz="6000">
              <a:latin typeface="Comic Sans MS"/>
              <a:ea typeface="Comic Sans MS"/>
              <a:cs typeface="Comic Sans MS"/>
              <a:sym typeface="Comic Sans MS"/>
            </a:endParaRPr>
          </a:p>
          <a:p>
            <a:pPr indent="0" lvl="0" marL="0" rtl="0" algn="l">
              <a:lnSpc>
                <a:spcPct val="142857"/>
              </a:lnSpc>
              <a:spcBef>
                <a:spcPts val="1400"/>
              </a:spcBef>
              <a:spcAft>
                <a:spcPts val="0"/>
              </a:spcAft>
              <a:buClr>
                <a:schemeClr val="dk1"/>
              </a:buClr>
              <a:buSzPts val="275"/>
              <a:buFont typeface="Arial"/>
              <a:buNone/>
            </a:pPr>
            <a:r>
              <a:rPr b="1" lang="en-GB" sz="6000" u="sng">
                <a:latin typeface="Comic Sans MS"/>
                <a:ea typeface="Comic Sans MS"/>
                <a:cs typeface="Comic Sans MS"/>
                <a:sym typeface="Comic Sans MS"/>
              </a:rPr>
              <a:t>Bikes and Scooters</a:t>
            </a:r>
            <a:endParaRPr b="1" sz="6000" u="sng">
              <a:latin typeface="Comic Sans MS"/>
              <a:ea typeface="Comic Sans MS"/>
              <a:cs typeface="Comic Sans MS"/>
              <a:sym typeface="Comic Sans MS"/>
            </a:endParaRPr>
          </a:p>
          <a:p>
            <a:pPr indent="0" lvl="0" marL="0" rtl="0" algn="l">
              <a:lnSpc>
                <a:spcPct val="142857"/>
              </a:lnSpc>
              <a:spcBef>
                <a:spcPts val="400"/>
              </a:spcBef>
              <a:spcAft>
                <a:spcPts val="0"/>
              </a:spcAft>
              <a:buClr>
                <a:schemeClr val="dk1"/>
              </a:buClr>
              <a:buSzPts val="275"/>
              <a:buFont typeface="Arial"/>
              <a:buNone/>
            </a:pPr>
            <a:r>
              <a:rPr lang="en-GB" sz="6000">
                <a:latin typeface="Comic Sans MS"/>
                <a:ea typeface="Comic Sans MS"/>
                <a:cs typeface="Comic Sans MS"/>
                <a:sym typeface="Comic Sans MS"/>
              </a:rPr>
              <a:t>If your child travels to school by bike or scooter, please help us keep everyone safe by being considerate of other families. Children should dismount and wait with their bike or scooter outside the school gates until they are opened. Thank you for your cooperation.</a:t>
            </a:r>
            <a:endParaRPr sz="6000">
              <a:latin typeface="Comic Sans MS"/>
              <a:ea typeface="Comic Sans MS"/>
              <a:cs typeface="Comic Sans MS"/>
              <a:sym typeface="Comic Sans MS"/>
            </a:endParaRPr>
          </a:p>
          <a:p>
            <a:pPr indent="0" lvl="0" marL="0" rtl="0" algn="l">
              <a:lnSpc>
                <a:spcPct val="90000"/>
              </a:lnSpc>
              <a:spcBef>
                <a:spcPts val="1100"/>
              </a:spcBef>
              <a:spcAft>
                <a:spcPts val="0"/>
              </a:spcAft>
              <a:buSzPct val="257143"/>
              <a:buNone/>
            </a:pPr>
            <a:r>
              <a:t/>
            </a:r>
            <a:endParaRPr/>
          </a:p>
        </p:txBody>
      </p:sp>
      <p:pic>
        <p:nvPicPr>
          <p:cNvPr id="241" name="Google Shape;241;g3fa1d96a1b6_2_12" title="Reminder Images | Free Photos, PNG Stickers, Wallpapers ..."/>
          <p:cNvPicPr preferRelativeResize="0"/>
          <p:nvPr/>
        </p:nvPicPr>
        <p:blipFill rotWithShape="1">
          <a:blip r:embed="rId3">
            <a:alphaModFix/>
          </a:blip>
          <a:srcRect b="0" l="0" r="0" t="0"/>
          <a:stretch/>
        </p:blipFill>
        <p:spPr>
          <a:xfrm>
            <a:off x="9940550" y="193075"/>
            <a:ext cx="1797000" cy="1284851"/>
          </a:xfrm>
          <a:prstGeom prst="rect">
            <a:avLst/>
          </a:prstGeom>
          <a:noFill/>
          <a:ln>
            <a:noFill/>
          </a:ln>
        </p:spPr>
      </p:pic>
      <p:pic>
        <p:nvPicPr>
          <p:cNvPr id="242" name="Google Shape;242;g3fa1d96a1b6_2_12"/>
          <p:cNvPicPr preferRelativeResize="0"/>
          <p:nvPr/>
        </p:nvPicPr>
        <p:blipFill rotWithShape="1">
          <a:blip r:embed="rId4">
            <a:alphaModFix/>
          </a:blip>
          <a:srcRect b="0" l="0" r="0" t="0"/>
          <a:stretch/>
        </p:blipFill>
        <p:spPr>
          <a:xfrm>
            <a:off x="210768" y="620888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0"/>
                                        <p:tgtEl>
                                          <p:spTgt spid="2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0"/>
          <p:cNvSpPr txBox="1"/>
          <p:nvPr>
            <p:ph idx="1" type="subTitle"/>
          </p:nvPr>
        </p:nvSpPr>
        <p:spPr>
          <a:xfrm>
            <a:off x="411551" y="0"/>
            <a:ext cx="11495314" cy="5979886"/>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200000"/>
              <a:buNone/>
            </a:pPr>
            <a:r>
              <a:rPr b="1" lang="en-GB" sz="4800" u="sng">
                <a:latin typeface="Comic Sans MS"/>
                <a:ea typeface="Comic Sans MS"/>
                <a:cs typeface="Comic Sans MS"/>
                <a:sym typeface="Comic Sans MS"/>
              </a:rPr>
              <a:t>Important Dates</a:t>
            </a:r>
            <a:endParaRPr sz="4800"/>
          </a:p>
          <a:p>
            <a:pPr indent="-406400" lvl="0" marL="457200" rtl="0" algn="ctr">
              <a:lnSpc>
                <a:spcPct val="90000"/>
              </a:lnSpc>
              <a:spcBef>
                <a:spcPts val="1000"/>
              </a:spcBef>
              <a:spcAft>
                <a:spcPts val="0"/>
              </a:spcAft>
              <a:buClr>
                <a:schemeClr val="dk1"/>
              </a:buClr>
              <a:buSzPct val="200000"/>
              <a:buNone/>
            </a:pPr>
            <a:r>
              <a:rPr lang="en-GB" sz="4800"/>
              <a:t>Thursday 3rd September - Friday 18th December</a:t>
            </a:r>
            <a:endParaRPr/>
          </a:p>
          <a:p>
            <a:pPr indent="-406400" lvl="0" marL="457200" rtl="0" algn="ctr">
              <a:lnSpc>
                <a:spcPct val="90000"/>
              </a:lnSpc>
              <a:spcBef>
                <a:spcPts val="1000"/>
              </a:spcBef>
              <a:spcAft>
                <a:spcPts val="0"/>
              </a:spcAft>
              <a:buClr>
                <a:schemeClr val="dk1"/>
              </a:buClr>
              <a:buSzPct val="200000"/>
              <a:buNone/>
            </a:pPr>
            <a:r>
              <a:rPr lang="en-GB" sz="4800"/>
              <a:t>Monday 14th Sept - Clubs start this week</a:t>
            </a:r>
            <a:endParaRPr/>
          </a:p>
          <a:p>
            <a:pPr indent="-406400" lvl="0" marL="457200" rtl="0" algn="ctr">
              <a:lnSpc>
                <a:spcPct val="90000"/>
              </a:lnSpc>
              <a:spcBef>
                <a:spcPts val="1000"/>
              </a:spcBef>
              <a:spcAft>
                <a:spcPts val="0"/>
              </a:spcAft>
              <a:buClr>
                <a:schemeClr val="dk1"/>
              </a:buClr>
              <a:buSzPct val="200000"/>
              <a:buNone/>
            </a:pPr>
            <a:r>
              <a:rPr lang="en-GB" sz="4800"/>
              <a:t>Friday 18th Sept - 8:50 -9:50am - small hall - Volunteer Safeguarding Training</a:t>
            </a:r>
            <a:endParaRPr/>
          </a:p>
          <a:p>
            <a:pPr indent="-406400" lvl="0" marL="457200" rtl="0" algn="ctr">
              <a:lnSpc>
                <a:spcPct val="90000"/>
              </a:lnSpc>
              <a:spcBef>
                <a:spcPts val="1000"/>
              </a:spcBef>
              <a:spcAft>
                <a:spcPts val="0"/>
              </a:spcAft>
              <a:buClr>
                <a:schemeClr val="dk1"/>
              </a:buClr>
              <a:buSzPct val="200000"/>
              <a:buNone/>
            </a:pPr>
            <a:r>
              <a:rPr lang="en-GB" sz="4800"/>
              <a:t>Monday 21st Sept - 2:10-3:10pm - small hall - Volunteer Safeguarding Training </a:t>
            </a:r>
            <a:endParaRPr/>
          </a:p>
          <a:p>
            <a:pPr indent="-406400" lvl="0" marL="457200" rtl="0" algn="ctr">
              <a:lnSpc>
                <a:spcPct val="90000"/>
              </a:lnSpc>
              <a:spcBef>
                <a:spcPts val="1000"/>
              </a:spcBef>
              <a:spcAft>
                <a:spcPts val="0"/>
              </a:spcAft>
              <a:buClr>
                <a:schemeClr val="dk1"/>
              </a:buClr>
              <a:buSzPct val="200000"/>
              <a:buNone/>
            </a:pPr>
            <a:r>
              <a:rPr lang="en-GB" sz="4800"/>
              <a:t>Wednesday 23rd Sept - 9.20am - School Photos (individual &amp; sibling)</a:t>
            </a:r>
            <a:endParaRPr/>
          </a:p>
          <a:p>
            <a:pPr indent="-406400" lvl="0" marL="457200" rtl="0" algn="ctr">
              <a:lnSpc>
                <a:spcPct val="90000"/>
              </a:lnSpc>
              <a:spcBef>
                <a:spcPts val="1000"/>
              </a:spcBef>
              <a:spcAft>
                <a:spcPts val="0"/>
              </a:spcAft>
              <a:buClr>
                <a:schemeClr val="dk1"/>
              </a:buClr>
              <a:buSzPct val="200000"/>
              <a:buNone/>
            </a:pPr>
            <a:r>
              <a:rPr lang="en-GB" sz="4800"/>
              <a:t>Monday 28th Sept - Monday 1st - Book Fair </a:t>
            </a:r>
            <a:endParaRPr/>
          </a:p>
          <a:p>
            <a:pPr indent="-406400" lvl="0" marL="457200" rtl="0" algn="ctr">
              <a:lnSpc>
                <a:spcPct val="90000"/>
              </a:lnSpc>
              <a:spcBef>
                <a:spcPts val="1000"/>
              </a:spcBef>
              <a:spcAft>
                <a:spcPts val="0"/>
              </a:spcAft>
              <a:buClr>
                <a:schemeClr val="dk1"/>
              </a:buClr>
              <a:buSzPct val="200000"/>
              <a:buNone/>
            </a:pPr>
            <a:r>
              <a:rPr lang="en-GB" sz="4800"/>
              <a:t>Monday 5th October - Y4 Whole Class Indoor Athletics (please wear PE kits)</a:t>
            </a:r>
            <a:endParaRPr/>
          </a:p>
          <a:p>
            <a:pPr indent="-406400" lvl="0" marL="457200" rtl="0" algn="ctr">
              <a:lnSpc>
                <a:spcPct val="90000"/>
              </a:lnSpc>
              <a:spcBef>
                <a:spcPts val="1000"/>
              </a:spcBef>
              <a:spcAft>
                <a:spcPts val="0"/>
              </a:spcAft>
              <a:buClr>
                <a:schemeClr val="dk1"/>
              </a:buClr>
              <a:buSzPct val="200000"/>
              <a:buNone/>
            </a:pPr>
            <a:r>
              <a:rPr lang="en-GB" sz="4800"/>
              <a:t>Thursday 22nd October - 3:30-6:00pm - Years 1-6 Parent Consultations - face-to-face at school</a:t>
            </a:r>
            <a:endParaRPr/>
          </a:p>
          <a:p>
            <a:pPr indent="-406400" lvl="0" marL="457200" rtl="0" algn="ctr">
              <a:lnSpc>
                <a:spcPct val="90000"/>
              </a:lnSpc>
              <a:spcBef>
                <a:spcPts val="1000"/>
              </a:spcBef>
              <a:spcAft>
                <a:spcPts val="0"/>
              </a:spcAft>
              <a:buClr>
                <a:schemeClr val="dk1"/>
              </a:buClr>
              <a:buSzPct val="200000"/>
              <a:buNone/>
            </a:pPr>
            <a:r>
              <a:rPr lang="en-GB" sz="4800"/>
              <a:t>Friday 23rd Oct - last day of half term</a:t>
            </a:r>
            <a:endParaRPr/>
          </a:p>
          <a:p>
            <a:pPr indent="-406400" lvl="0" marL="457200" rtl="0" algn="ctr">
              <a:lnSpc>
                <a:spcPct val="90000"/>
              </a:lnSpc>
              <a:spcBef>
                <a:spcPts val="1000"/>
              </a:spcBef>
              <a:spcAft>
                <a:spcPts val="0"/>
              </a:spcAft>
              <a:buClr>
                <a:schemeClr val="dk1"/>
              </a:buClr>
              <a:buSzPct val="200000"/>
              <a:buNone/>
            </a:pPr>
            <a:r>
              <a:rPr lang="en-GB" sz="4800"/>
              <a:t>Half Term: Monday 26th October - Friday 30th</a:t>
            </a:r>
            <a:endParaRPr/>
          </a:p>
          <a:p>
            <a:pPr indent="-406400" lvl="0" marL="457200" rtl="0" algn="ctr">
              <a:lnSpc>
                <a:spcPct val="90000"/>
              </a:lnSpc>
              <a:spcBef>
                <a:spcPts val="1000"/>
              </a:spcBef>
              <a:spcAft>
                <a:spcPts val="0"/>
              </a:spcAft>
              <a:buClr>
                <a:schemeClr val="dk1"/>
              </a:buClr>
              <a:buSzPct val="200000"/>
              <a:buNone/>
            </a:pPr>
            <a:r>
              <a:rPr lang="en-GB" sz="4800"/>
              <a:t>Wednesday 4th November - 3:30-6pm - Years 1-6 Parent Consultations - face-to-face at school</a:t>
            </a:r>
            <a:endParaRPr/>
          </a:p>
          <a:p>
            <a:pPr indent="-406400" lvl="0" marL="457200" rtl="0" algn="ctr">
              <a:lnSpc>
                <a:spcPct val="90000"/>
              </a:lnSpc>
              <a:spcBef>
                <a:spcPts val="1000"/>
              </a:spcBef>
              <a:spcAft>
                <a:spcPts val="0"/>
              </a:spcAft>
              <a:buClr>
                <a:schemeClr val="dk1"/>
              </a:buClr>
              <a:buSzPct val="200000"/>
              <a:buNone/>
            </a:pPr>
            <a:r>
              <a:rPr lang="en-GB" sz="4800"/>
              <a:t>Friday 6th November - PTA Fireworks</a:t>
            </a:r>
            <a:endParaRPr/>
          </a:p>
          <a:p>
            <a:pPr indent="-406400" lvl="0" marL="457200" rtl="0" algn="ctr">
              <a:lnSpc>
                <a:spcPct val="90000"/>
              </a:lnSpc>
              <a:spcBef>
                <a:spcPts val="1000"/>
              </a:spcBef>
              <a:spcAft>
                <a:spcPts val="0"/>
              </a:spcAft>
              <a:buClr>
                <a:schemeClr val="dk1"/>
              </a:buClr>
              <a:buSzPct val="200000"/>
              <a:buNone/>
            </a:pPr>
            <a:r>
              <a:rPr lang="en-GB" sz="4800"/>
              <a:t>Tues 10th November - Y4 Tag Rugby 1:15pm - 2:45pm </a:t>
            </a:r>
            <a:endParaRPr/>
          </a:p>
          <a:p>
            <a:pPr indent="-406400" lvl="0" marL="457200" rtl="0" algn="ctr">
              <a:lnSpc>
                <a:spcPct val="90000"/>
              </a:lnSpc>
              <a:spcBef>
                <a:spcPts val="1000"/>
              </a:spcBef>
              <a:spcAft>
                <a:spcPts val="0"/>
              </a:spcAft>
              <a:buClr>
                <a:schemeClr val="dk1"/>
              </a:buClr>
              <a:buSzPct val="200000"/>
              <a:buNone/>
            </a:pPr>
            <a:r>
              <a:rPr lang="en-GB" sz="4800"/>
              <a:t>Friday 20th November - 8:50am - Y4 Assembly</a:t>
            </a:r>
            <a:endParaRPr/>
          </a:p>
          <a:p>
            <a:pPr indent="-406400" lvl="0" marL="457200" rtl="0" algn="ctr">
              <a:lnSpc>
                <a:spcPct val="90000"/>
              </a:lnSpc>
              <a:spcBef>
                <a:spcPts val="1000"/>
              </a:spcBef>
              <a:spcAft>
                <a:spcPts val="0"/>
              </a:spcAft>
              <a:buClr>
                <a:schemeClr val="dk1"/>
              </a:buClr>
              <a:buSzPct val="200000"/>
              <a:buNone/>
            </a:pPr>
            <a:r>
              <a:rPr lang="en-GB" sz="4800"/>
              <a:t>Friday 27th November - INSET Day - School Closed </a:t>
            </a:r>
            <a:endParaRPr/>
          </a:p>
          <a:p>
            <a:pPr indent="-406400" lvl="0" marL="457200" rtl="0" algn="ctr">
              <a:lnSpc>
                <a:spcPct val="90000"/>
              </a:lnSpc>
              <a:spcBef>
                <a:spcPts val="1000"/>
              </a:spcBef>
              <a:spcAft>
                <a:spcPts val="0"/>
              </a:spcAft>
              <a:buClr>
                <a:schemeClr val="dk1"/>
              </a:buClr>
              <a:buSzPct val="200000"/>
              <a:buNone/>
            </a:pPr>
            <a:r>
              <a:rPr lang="en-GB" sz="4800"/>
              <a:t>Monday 30th November - Occasional Day - School Closed</a:t>
            </a:r>
            <a:endParaRPr/>
          </a:p>
          <a:p>
            <a:pPr indent="-406400" lvl="0" marL="457200" rtl="0" algn="ctr">
              <a:lnSpc>
                <a:spcPct val="90000"/>
              </a:lnSpc>
              <a:spcBef>
                <a:spcPts val="1000"/>
              </a:spcBef>
              <a:spcAft>
                <a:spcPts val="0"/>
              </a:spcAft>
              <a:buClr>
                <a:schemeClr val="dk1"/>
              </a:buClr>
              <a:buSzPct val="200000"/>
              <a:buNone/>
            </a:pPr>
            <a:r>
              <a:rPr lang="en-GB" sz="4800"/>
              <a:t>Saturday 5th and Sunday 6th December - PTA Christmas Wreath Workshop</a:t>
            </a:r>
            <a:endParaRPr/>
          </a:p>
          <a:p>
            <a:pPr indent="-406400" lvl="0" marL="457200" rtl="0" algn="ctr">
              <a:lnSpc>
                <a:spcPct val="90000"/>
              </a:lnSpc>
              <a:spcBef>
                <a:spcPts val="1000"/>
              </a:spcBef>
              <a:spcAft>
                <a:spcPts val="0"/>
              </a:spcAft>
              <a:buClr>
                <a:schemeClr val="dk1"/>
              </a:buClr>
              <a:buSzPct val="200000"/>
              <a:buNone/>
            </a:pPr>
            <a:r>
              <a:rPr lang="en-GB" sz="4800"/>
              <a:t>Tuesday 8th December - 1:30pm - Y1-6 - Christmas Show Matinee Performance &amp; 5:30pm - Y1-6 Christmas Show Performance </a:t>
            </a:r>
            <a:endParaRPr/>
          </a:p>
          <a:p>
            <a:pPr indent="-406400" lvl="0" marL="457200" rtl="0" algn="ctr">
              <a:lnSpc>
                <a:spcPct val="90000"/>
              </a:lnSpc>
              <a:spcBef>
                <a:spcPts val="1000"/>
              </a:spcBef>
              <a:spcAft>
                <a:spcPts val="0"/>
              </a:spcAft>
              <a:buClr>
                <a:schemeClr val="dk1"/>
              </a:buClr>
              <a:buSzPct val="200000"/>
              <a:buNone/>
            </a:pPr>
            <a:r>
              <a:rPr lang="en-GB" sz="4800"/>
              <a:t>Thursday 10th - 5:30pm - Y1-6 Christmas Show Performance </a:t>
            </a:r>
            <a:endParaRPr/>
          </a:p>
          <a:p>
            <a:pPr indent="-406400" lvl="0" marL="457200" rtl="0" algn="ctr">
              <a:lnSpc>
                <a:spcPct val="90000"/>
              </a:lnSpc>
              <a:spcBef>
                <a:spcPts val="1000"/>
              </a:spcBef>
              <a:spcAft>
                <a:spcPts val="0"/>
              </a:spcAft>
              <a:buClr>
                <a:schemeClr val="dk1"/>
              </a:buClr>
              <a:buSzPct val="200000"/>
              <a:buNone/>
            </a:pPr>
            <a:r>
              <a:rPr lang="en-GB" sz="4800"/>
              <a:t>Friday 11th December - PTA KS2 Disco</a:t>
            </a:r>
            <a:endParaRPr/>
          </a:p>
          <a:p>
            <a:pPr indent="-406400" lvl="0" marL="457200" rtl="0" algn="ctr">
              <a:lnSpc>
                <a:spcPct val="90000"/>
              </a:lnSpc>
              <a:spcBef>
                <a:spcPts val="1000"/>
              </a:spcBef>
              <a:spcAft>
                <a:spcPts val="0"/>
              </a:spcAft>
              <a:buClr>
                <a:schemeClr val="dk1"/>
              </a:buClr>
              <a:buSzPct val="200000"/>
              <a:buNone/>
            </a:pPr>
            <a:r>
              <a:rPr lang="en-GB" sz="4800"/>
              <a:t>Wednesday 16th December - PANTO Day!</a:t>
            </a:r>
            <a:endParaRPr/>
          </a:p>
          <a:p>
            <a:pPr indent="-406400" lvl="0" marL="457200" rtl="0" algn="ctr">
              <a:lnSpc>
                <a:spcPct val="90000"/>
              </a:lnSpc>
              <a:spcBef>
                <a:spcPts val="1000"/>
              </a:spcBef>
              <a:spcAft>
                <a:spcPts val="0"/>
              </a:spcAft>
              <a:buClr>
                <a:schemeClr val="dk1"/>
              </a:buClr>
              <a:buSzPct val="200000"/>
              <a:buNone/>
            </a:pPr>
            <a:r>
              <a:rPr lang="en-GB" sz="4800"/>
              <a:t>Thursday 17th December - Christmas Jumper Day &amp; Christmas Lunch </a:t>
            </a:r>
            <a:endParaRPr/>
          </a:p>
          <a:p>
            <a:pPr indent="-406400" lvl="0" marL="457200" rtl="0" algn="ctr">
              <a:lnSpc>
                <a:spcPct val="90000"/>
              </a:lnSpc>
              <a:spcBef>
                <a:spcPts val="1000"/>
              </a:spcBef>
              <a:spcAft>
                <a:spcPts val="0"/>
              </a:spcAft>
              <a:buClr>
                <a:schemeClr val="dk1"/>
              </a:buClr>
              <a:buSzPct val="200000"/>
              <a:buNone/>
            </a:pPr>
            <a:r>
              <a:rPr lang="en-GB" sz="4800"/>
              <a:t>Friday 18th - 2pm finish last day of term</a:t>
            </a:r>
            <a:endParaRPr/>
          </a:p>
          <a:p>
            <a:pPr indent="-406400" lvl="0" marL="457200" rtl="0" algn="ctr">
              <a:lnSpc>
                <a:spcPct val="90000"/>
              </a:lnSpc>
              <a:spcBef>
                <a:spcPts val="1000"/>
              </a:spcBef>
              <a:spcAft>
                <a:spcPts val="0"/>
              </a:spcAft>
              <a:buClr>
                <a:schemeClr val="dk1"/>
              </a:buClr>
              <a:buSzPct val="200000"/>
              <a:buNone/>
            </a:pPr>
            <a:r>
              <a:rPr lang="en-GB" sz="4800"/>
              <a:t>Christmas Break: Monday 21st December - Friday 1st January</a:t>
            </a:r>
            <a:endParaRPr b="1" sz="48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48" name="Google Shape;248;p10" title="Royalty-Free photo: Calendar | PickPik"/>
          <p:cNvPicPr preferRelativeResize="0"/>
          <p:nvPr/>
        </p:nvPicPr>
        <p:blipFill rotWithShape="1">
          <a:blip r:embed="rId3">
            <a:alphaModFix/>
          </a:blip>
          <a:srcRect b="0" l="0" r="0" t="0"/>
          <a:stretch/>
        </p:blipFill>
        <p:spPr>
          <a:xfrm>
            <a:off x="9266250" y="106875"/>
            <a:ext cx="2620950" cy="1872100"/>
          </a:xfrm>
          <a:prstGeom prst="rect">
            <a:avLst/>
          </a:prstGeom>
          <a:noFill/>
          <a:ln>
            <a:noFill/>
          </a:ln>
        </p:spPr>
      </p:pic>
      <p:pic>
        <p:nvPicPr>
          <p:cNvPr id="249" name="Google Shape;249;p10"/>
          <p:cNvPicPr preferRelativeResize="0"/>
          <p:nvPr/>
        </p:nvPicPr>
        <p:blipFill rotWithShape="1">
          <a:blip r:embed="rId4">
            <a:alphaModFix/>
          </a:blip>
          <a:srcRect b="0" l="0" r="0" t="0"/>
          <a:stretch/>
        </p:blipFill>
        <p:spPr>
          <a:xfrm>
            <a:off x="167869" y="6144034"/>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5000"/>
                                        <p:tgtEl>
                                          <p:spTgt spid="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g2f325ce49f6_1_8"/>
          <p:cNvSpPr txBox="1"/>
          <p:nvPr>
            <p:ph idx="1" type="subTitle"/>
          </p:nvPr>
        </p:nvSpPr>
        <p:spPr>
          <a:xfrm>
            <a:off x="468086" y="478971"/>
            <a:ext cx="11495400" cy="597990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lnSpc>
                <a:spcPct val="90000"/>
              </a:lnSpc>
              <a:spcBef>
                <a:spcPts val="1000"/>
              </a:spcBef>
              <a:spcAft>
                <a:spcPts val="0"/>
              </a:spcAft>
              <a:buClr>
                <a:schemeClr val="dk1"/>
              </a:buClr>
              <a:buSzPct val="97636"/>
              <a:buNone/>
            </a:pPr>
            <a:r>
              <a:rPr b="1" lang="en-GB" sz="2458" u="sng">
                <a:latin typeface="Comic Sans MS"/>
                <a:ea typeface="Comic Sans MS"/>
                <a:cs typeface="Comic Sans MS"/>
                <a:sym typeface="Comic Sans MS"/>
              </a:rPr>
              <a:t>Books</a:t>
            </a:r>
            <a:endParaRPr b="1" sz="2458"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33333"/>
              <a:buNone/>
            </a:pPr>
            <a:r>
              <a:t/>
            </a:r>
            <a:endParaRPr sz="1800">
              <a:latin typeface="Comic Sans MS"/>
              <a:ea typeface="Comic Sans MS"/>
              <a:cs typeface="Comic Sans MS"/>
              <a:sym typeface="Comic Sans MS"/>
            </a:endParaRPr>
          </a:p>
          <a:p>
            <a:pPr indent="0" lvl="0" marL="0" rtl="0" algn="l">
              <a:lnSpc>
                <a:spcPct val="142857"/>
              </a:lnSpc>
              <a:spcBef>
                <a:spcPts val="1000"/>
              </a:spcBef>
              <a:spcAft>
                <a:spcPts val="0"/>
              </a:spcAft>
              <a:buClr>
                <a:schemeClr val="dk1"/>
              </a:buClr>
              <a:buSzPct val="129412"/>
              <a:buFont typeface="Arial"/>
              <a:buNone/>
            </a:pPr>
            <a:r>
              <a:t/>
            </a:r>
            <a:endParaRPr b="1" sz="850">
              <a:latin typeface="Arial"/>
              <a:ea typeface="Arial"/>
              <a:cs typeface="Arial"/>
              <a:sym typeface="Arial"/>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61111"/>
              <a:buNone/>
            </a:pPr>
            <a:r>
              <a:t/>
            </a:r>
            <a:endParaRPr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53659"/>
              <a:buFont typeface="Arial"/>
              <a:buNone/>
            </a:pPr>
            <a:r>
              <a:rPr lang="en-GB" sz="2050">
                <a:latin typeface="Comic Sans MS"/>
                <a:ea typeface="Comic Sans MS"/>
                <a:cs typeface="Comic Sans MS"/>
                <a:sym typeface="Comic Sans MS"/>
              </a:rPr>
              <a:t>Over the past few years, the school has invested significantly in high-quality reading resources, including the ‘Little Wandle’ phonics scheme, reading curriculum materials and books for our class and school libraries.</a:t>
            </a:r>
            <a:endParaRPr sz="205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ct val="53659"/>
              <a:buFont typeface="Arial"/>
              <a:buNone/>
            </a:pPr>
            <a:r>
              <a:rPr lang="en-GB" sz="2050">
                <a:latin typeface="Comic Sans MS"/>
                <a:ea typeface="Comic Sans MS"/>
                <a:cs typeface="Comic Sans MS"/>
                <a:sym typeface="Comic Sans MS"/>
              </a:rPr>
              <a:t>To help us maintain these resources for all children, we ask that books are looked after carefully at home. If a book is lost, not returned, or returned in a condition that means it cannot be used again, the school may contact parents/carers to request a contribution towards the cost of a replacement.</a:t>
            </a:r>
            <a:endParaRPr sz="2050">
              <a:latin typeface="Comic Sans MS"/>
              <a:ea typeface="Comic Sans MS"/>
              <a:cs typeface="Comic Sans MS"/>
              <a:sym typeface="Comic Sans MS"/>
            </a:endParaRPr>
          </a:p>
          <a:p>
            <a:pPr indent="0" lvl="0" marL="0" rtl="0" algn="l">
              <a:lnSpc>
                <a:spcPct val="142857"/>
              </a:lnSpc>
              <a:spcBef>
                <a:spcPts val="1100"/>
              </a:spcBef>
              <a:spcAft>
                <a:spcPts val="1100"/>
              </a:spcAft>
              <a:buClr>
                <a:schemeClr val="dk1"/>
              </a:buClr>
              <a:buSzPct val="53659"/>
              <a:buFont typeface="Arial"/>
              <a:buNone/>
            </a:pPr>
            <a:r>
              <a:rPr lang="en-GB" sz="2050">
                <a:latin typeface="Comic Sans MS"/>
                <a:ea typeface="Comic Sans MS"/>
                <a:cs typeface="Comic Sans MS"/>
                <a:sym typeface="Comic Sans MS"/>
              </a:rPr>
              <a:t>Thank you for your continued support in helping us provide excellent reading resources for all our children.</a:t>
            </a:r>
            <a:endParaRPr>
              <a:latin typeface="Comic Sans MS"/>
              <a:ea typeface="Comic Sans MS"/>
              <a:cs typeface="Comic Sans MS"/>
              <a:sym typeface="Comic Sans MS"/>
            </a:endParaRPr>
          </a:p>
        </p:txBody>
      </p:sp>
      <p:pic>
        <p:nvPicPr>
          <p:cNvPr id="255" name="Google Shape;255;g2f325ce49f6_1_8" title="File:Children's Books @ Powell (13877776263).jpg - Wikimedia Commons"/>
          <p:cNvPicPr preferRelativeResize="0"/>
          <p:nvPr/>
        </p:nvPicPr>
        <p:blipFill rotWithShape="1">
          <a:blip r:embed="rId3">
            <a:alphaModFix/>
          </a:blip>
          <a:srcRect b="0" l="0" r="0" t="0"/>
          <a:stretch/>
        </p:blipFill>
        <p:spPr>
          <a:xfrm>
            <a:off x="4985875" y="1128925"/>
            <a:ext cx="2459802" cy="1844851"/>
          </a:xfrm>
          <a:prstGeom prst="rect">
            <a:avLst/>
          </a:prstGeom>
          <a:noFill/>
          <a:ln>
            <a:noFill/>
          </a:ln>
        </p:spPr>
      </p:pic>
      <p:pic>
        <p:nvPicPr>
          <p:cNvPr id="256" name="Google Shape;256;g2f325ce49f6_1_8"/>
          <p:cNvPicPr preferRelativeResize="0"/>
          <p:nvPr/>
        </p:nvPicPr>
        <p:blipFill rotWithShape="1">
          <a:blip r:embed="rId4">
            <a:alphaModFix/>
          </a:blip>
          <a:srcRect b="0" l="0" r="0" t="0"/>
          <a:stretch/>
        </p:blipFill>
        <p:spPr>
          <a:xfrm>
            <a:off x="109486" y="621518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5000"/>
                                        <p:tgtEl>
                                          <p:spTgt spid="2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g28527a857d4_0_0"/>
          <p:cNvSpPr txBox="1"/>
          <p:nvPr>
            <p:ph idx="1" type="subTitle"/>
          </p:nvPr>
        </p:nvSpPr>
        <p:spPr>
          <a:xfrm>
            <a:off x="7255050" y="0"/>
            <a:ext cx="4836600" cy="5979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1800">
                <a:latin typeface="Comic Sans MS"/>
                <a:ea typeface="Comic Sans MS"/>
                <a:cs typeface="Comic Sans MS"/>
                <a:sym typeface="Comic Sans MS"/>
              </a:rPr>
              <a:t>Birthday Books:</a:t>
            </a:r>
            <a:endParaRPr b="1" sz="18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To celebrate children's birthdays in a special way at school, families are invited to donate a book for their child's class library.</a:t>
            </a:r>
            <a:endParaRPr sz="15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There is </a:t>
            </a:r>
            <a:r>
              <a:rPr b="1" lang="en-GB" sz="1500">
                <a:latin typeface="Comic Sans MS"/>
                <a:ea typeface="Comic Sans MS"/>
                <a:cs typeface="Comic Sans MS"/>
                <a:sym typeface="Comic Sans MS"/>
              </a:rPr>
              <a:t>no expectation for families to purchase a book</a:t>
            </a:r>
            <a:r>
              <a:rPr lang="en-GB" sz="1500">
                <a:latin typeface="Comic Sans MS"/>
                <a:ea typeface="Comic Sans MS"/>
                <a:cs typeface="Comic Sans MS"/>
                <a:sym typeface="Comic Sans MS"/>
              </a:rPr>
              <a:t>. However, if you would like your child to celebrate their birthday in this way, each class has a</a:t>
            </a:r>
            <a:r>
              <a:rPr b="1" lang="en-GB" sz="1500">
                <a:latin typeface="Comic Sans MS"/>
                <a:ea typeface="Comic Sans MS"/>
                <a:cs typeface="Comic Sans MS"/>
                <a:sym typeface="Comic Sans MS"/>
              </a:rPr>
              <a:t> </a:t>
            </a:r>
            <a:r>
              <a:rPr b="1" i="1" lang="en-GB" sz="1500">
                <a:latin typeface="Comic Sans MS"/>
                <a:ea typeface="Comic Sans MS"/>
                <a:cs typeface="Comic Sans MS"/>
                <a:sym typeface="Comic Sans MS"/>
              </a:rPr>
              <a:t>Birthday Book Wishlist</a:t>
            </a:r>
            <a:r>
              <a:rPr lang="en-GB" sz="1500">
                <a:latin typeface="Comic Sans MS"/>
                <a:ea typeface="Comic Sans MS"/>
                <a:cs typeface="Comic Sans MS"/>
                <a:sym typeface="Comic Sans MS"/>
              </a:rPr>
              <a:t>, which can be found on Google Classroom.</a:t>
            </a:r>
            <a:endParaRPr sz="1500">
              <a:latin typeface="Comic Sans MS"/>
              <a:ea typeface="Comic Sans MS"/>
              <a:cs typeface="Comic Sans MS"/>
              <a:sym typeface="Comic Sans MS"/>
            </a:endParaRPr>
          </a:p>
          <a:p>
            <a:pPr indent="0" lvl="0" marL="0" rtl="0" algn="l">
              <a:lnSpc>
                <a:spcPct val="142857"/>
              </a:lnSpc>
              <a:spcBef>
                <a:spcPts val="1100"/>
              </a:spcBef>
              <a:spcAft>
                <a:spcPts val="0"/>
              </a:spcAft>
              <a:buClr>
                <a:schemeClr val="dk1"/>
              </a:buClr>
              <a:buSzPts val="1100"/>
              <a:buFont typeface="Arial"/>
              <a:buNone/>
            </a:pPr>
            <a:r>
              <a:rPr lang="en-GB" sz="1500">
                <a:latin typeface="Comic Sans MS"/>
                <a:ea typeface="Comic Sans MS"/>
                <a:cs typeface="Comic Sans MS"/>
                <a:sym typeface="Comic Sans MS"/>
              </a:rPr>
              <a:t>Every donated Birthday Book will receive a special sticker inside the front cover, recognising the child who donated it and the birthday being celebrated. The book will then become part of the class library for all children to enjoy.</a:t>
            </a:r>
            <a:endParaRPr sz="1500">
              <a:latin typeface="Comic Sans MS"/>
              <a:ea typeface="Comic Sans MS"/>
              <a:cs typeface="Comic Sans MS"/>
              <a:sym typeface="Comic Sans MS"/>
            </a:endParaRPr>
          </a:p>
          <a:p>
            <a:pPr indent="0" lvl="0" marL="0" rtl="0" algn="ctr">
              <a:lnSpc>
                <a:spcPct val="90000"/>
              </a:lnSpc>
              <a:spcBef>
                <a:spcPts val="1100"/>
              </a:spcBef>
              <a:spcAft>
                <a:spcPts val="0"/>
              </a:spcAft>
              <a:buClr>
                <a:schemeClr val="dk1"/>
              </a:buClr>
              <a:buSzPts val="2400"/>
              <a:buNone/>
            </a:pPr>
            <a:r>
              <a:t/>
            </a:r>
            <a:endParaRPr sz="18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sz="22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sz="22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62" name="Google Shape;262;g28527a857d4_0_0"/>
          <p:cNvPicPr preferRelativeResize="0"/>
          <p:nvPr/>
        </p:nvPicPr>
        <p:blipFill rotWithShape="1">
          <a:blip r:embed="rId3">
            <a:alphaModFix/>
          </a:blip>
          <a:srcRect b="21965" l="46997" r="15513" t="31868"/>
          <a:stretch/>
        </p:blipFill>
        <p:spPr>
          <a:xfrm>
            <a:off x="454525" y="594351"/>
            <a:ext cx="6121726" cy="4238150"/>
          </a:xfrm>
          <a:prstGeom prst="rect">
            <a:avLst/>
          </a:prstGeom>
          <a:noFill/>
          <a:ln>
            <a:noFill/>
          </a:ln>
        </p:spPr>
      </p:pic>
      <p:sp>
        <p:nvSpPr>
          <p:cNvPr id="263" name="Google Shape;263;g28527a857d4_0_0">
            <a:hlinkClick r:id="rId4"/>
          </p:cNvPr>
          <p:cNvSpPr/>
          <p:nvPr/>
        </p:nvSpPr>
        <p:spPr>
          <a:xfrm>
            <a:off x="4342049" y="4832501"/>
            <a:ext cx="2472498" cy="2021274"/>
          </a:xfrm>
          <a:prstGeom prst="irregularSeal1">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Calibri"/>
                <a:ea typeface="Calibri"/>
                <a:cs typeface="Calibri"/>
                <a:sym typeface="Calibri"/>
              </a:rPr>
              <a:t>Why a book makes the perfect gift…</a:t>
            </a:r>
            <a:endParaRPr b="0" i="0" sz="1400" u="none" cap="none" strike="noStrike">
              <a:solidFill>
                <a:srgbClr val="000000"/>
              </a:solidFill>
              <a:latin typeface="Calibri"/>
              <a:ea typeface="Calibri"/>
              <a:cs typeface="Calibri"/>
              <a:sym typeface="Calibri"/>
            </a:endParaRPr>
          </a:p>
        </p:txBody>
      </p:sp>
      <p:pic>
        <p:nvPicPr>
          <p:cNvPr id="264" name="Google Shape;264;g28527a857d4_0_0"/>
          <p:cNvPicPr preferRelativeResize="0"/>
          <p:nvPr/>
        </p:nvPicPr>
        <p:blipFill rotWithShape="1">
          <a:blip r:embed="rId5">
            <a:alphaModFix/>
          </a:blip>
          <a:srcRect b="0" l="0" r="0" t="0"/>
          <a:stretch/>
        </p:blipFill>
        <p:spPr>
          <a:xfrm>
            <a:off x="129150" y="626364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5000"/>
                                        <p:tgtEl>
                                          <p:spTgt spid="2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4"/>
          <p:cNvSpPr txBox="1"/>
          <p:nvPr>
            <p:ph idx="1" type="subTitle"/>
          </p:nvPr>
        </p:nvSpPr>
        <p:spPr>
          <a:xfrm>
            <a:off x="116582" y="-750060"/>
            <a:ext cx="11495314" cy="177261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Curriculum</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70" name="Google Shape;270;p4"/>
          <p:cNvPicPr preferRelativeResize="0"/>
          <p:nvPr/>
        </p:nvPicPr>
        <p:blipFill rotWithShape="1">
          <a:blip r:embed="rId3">
            <a:alphaModFix/>
          </a:blip>
          <a:srcRect b="0" l="0" r="0" t="0"/>
          <a:stretch/>
        </p:blipFill>
        <p:spPr>
          <a:xfrm>
            <a:off x="264065" y="540775"/>
            <a:ext cx="4640303" cy="6223819"/>
          </a:xfrm>
          <a:prstGeom prst="rect">
            <a:avLst/>
          </a:prstGeom>
          <a:noFill/>
          <a:ln>
            <a:noFill/>
          </a:ln>
        </p:spPr>
      </p:pic>
      <p:pic>
        <p:nvPicPr>
          <p:cNvPr id="271" name="Google Shape;271;p4"/>
          <p:cNvPicPr preferRelativeResize="0"/>
          <p:nvPr/>
        </p:nvPicPr>
        <p:blipFill rotWithShape="1">
          <a:blip r:embed="rId4">
            <a:alphaModFix/>
          </a:blip>
          <a:srcRect b="0" l="0" r="0" t="0"/>
          <a:stretch/>
        </p:blipFill>
        <p:spPr>
          <a:xfrm>
            <a:off x="5617573" y="1058974"/>
            <a:ext cx="5281118" cy="4740051"/>
          </a:xfrm>
          <a:prstGeom prst="rect">
            <a:avLst/>
          </a:prstGeom>
          <a:noFill/>
          <a:ln>
            <a:noFill/>
          </a:ln>
        </p:spPr>
      </p:pic>
      <p:pic>
        <p:nvPicPr>
          <p:cNvPr id="272" name="Google Shape;272;p4"/>
          <p:cNvPicPr preferRelativeResize="0"/>
          <p:nvPr/>
        </p:nvPicPr>
        <p:blipFill rotWithShape="1">
          <a:blip r:embed="rId5">
            <a:alphaModFix/>
          </a:blip>
          <a:srcRect b="0" l="0" r="0" t="0"/>
          <a:stretch/>
        </p:blipFill>
        <p:spPr>
          <a:xfrm>
            <a:off x="11602064" y="6343599"/>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2"/>
                                        </p:tgtEl>
                                        <p:attrNameLst>
                                          <p:attrName>style.visibility</p:attrName>
                                        </p:attrNameLst>
                                      </p:cBhvr>
                                      <p:to>
                                        <p:strVal val="visible"/>
                                      </p:to>
                                    </p:set>
                                    <p:animEffect filter="fade" transition="in">
                                      <p:cBhvr>
                                        <p:cTn dur="5000"/>
                                        <p:tgtEl>
                                          <p:spTgt spid="2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f7b50cdd3c_0_0"/>
          <p:cNvSpPr txBox="1"/>
          <p:nvPr>
            <p:ph idx="1" type="subTitle"/>
          </p:nvPr>
        </p:nvSpPr>
        <p:spPr>
          <a:xfrm>
            <a:off x="244403" y="0"/>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School Day – On Overview</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278" name="Google Shape;278;g2f7b50cdd3c_0_0"/>
          <p:cNvPicPr preferRelativeResize="0"/>
          <p:nvPr/>
        </p:nvPicPr>
        <p:blipFill rotWithShape="1">
          <a:blip r:embed="rId3">
            <a:alphaModFix/>
          </a:blip>
          <a:srcRect b="0" l="0" r="0" t="2359"/>
          <a:stretch/>
        </p:blipFill>
        <p:spPr>
          <a:xfrm>
            <a:off x="1744603" y="1789471"/>
            <a:ext cx="8702794" cy="4851451"/>
          </a:xfrm>
          <a:prstGeom prst="rect">
            <a:avLst/>
          </a:prstGeom>
          <a:noFill/>
          <a:ln>
            <a:noFill/>
          </a:ln>
        </p:spPr>
      </p:pic>
      <p:pic>
        <p:nvPicPr>
          <p:cNvPr id="279" name="Google Shape;279;g2f7b50cdd3c_0_0"/>
          <p:cNvPicPr preferRelativeResize="0"/>
          <p:nvPr/>
        </p:nvPicPr>
        <p:blipFill rotWithShape="1">
          <a:blip r:embed="rId4">
            <a:alphaModFix/>
          </a:blip>
          <a:srcRect b="0" l="0" r="0" t="0"/>
          <a:stretch/>
        </p:blipFill>
        <p:spPr>
          <a:xfrm>
            <a:off x="244403" y="610023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5000"/>
                                        <p:tgtEl>
                                          <p:spTgt spid="2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9"/>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3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780"/>
              <a:buNone/>
            </a:pPr>
            <a:r>
              <a:rPr b="1" lang="en-GB" sz="12000" u="sng">
                <a:latin typeface="Comic Sans MS"/>
                <a:ea typeface="Comic Sans MS"/>
                <a:cs typeface="Comic Sans MS"/>
                <a:sym typeface="Comic Sans MS"/>
              </a:rPr>
              <a:t>Home Learning</a:t>
            </a:r>
            <a:endParaRPr b="1" sz="12000"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342138" lvl="0" marL="457200" rtl="0" algn="l">
              <a:lnSpc>
                <a:spcPct val="142857"/>
              </a:lnSpc>
              <a:spcBef>
                <a:spcPts val="0"/>
              </a:spcBef>
              <a:spcAft>
                <a:spcPts val="0"/>
              </a:spcAft>
              <a:buSzPct val="100000"/>
              <a:buFont typeface="Comic Sans MS"/>
              <a:buChar char="●"/>
            </a:pPr>
            <a:r>
              <a:rPr lang="en-GB" sz="5500">
                <a:latin typeface="Comic Sans MS"/>
                <a:ea typeface="Comic Sans MS"/>
                <a:cs typeface="Comic Sans MS"/>
                <a:sym typeface="Comic Sans MS"/>
              </a:rPr>
              <a:t>Home learning will continue to be set every </a:t>
            </a:r>
            <a:r>
              <a:rPr b="1" lang="en-GB" sz="5500">
                <a:latin typeface="Comic Sans MS"/>
                <a:ea typeface="Comic Sans MS"/>
                <a:cs typeface="Comic Sans MS"/>
                <a:sym typeface="Comic Sans MS"/>
              </a:rPr>
              <a:t>Friday </a:t>
            </a:r>
            <a:r>
              <a:rPr lang="en-GB" sz="5500">
                <a:latin typeface="Comic Sans MS"/>
                <a:ea typeface="Comic Sans MS"/>
                <a:cs typeface="Comic Sans MS"/>
                <a:sym typeface="Comic Sans MS"/>
              </a:rPr>
              <a:t>and should be completed and returned by the following Friday</a:t>
            </a:r>
            <a:br>
              <a:rPr lang="en-GB" sz="5500">
                <a:latin typeface="Comic Sans MS"/>
                <a:ea typeface="Comic Sans MS"/>
                <a:cs typeface="Comic Sans MS"/>
                <a:sym typeface="Comic Sans MS"/>
              </a:rPr>
            </a:br>
            <a:endParaRPr sz="5500">
              <a:latin typeface="Comic Sans MS"/>
              <a:ea typeface="Comic Sans MS"/>
              <a:cs typeface="Comic Sans MS"/>
              <a:sym typeface="Comic Sans MS"/>
            </a:endParaRPr>
          </a:p>
          <a:p>
            <a:pPr indent="-342138" lvl="0" marL="457200" rtl="0" algn="l">
              <a:lnSpc>
                <a:spcPct val="142857"/>
              </a:lnSpc>
              <a:spcBef>
                <a:spcPts val="0"/>
              </a:spcBef>
              <a:spcAft>
                <a:spcPts val="0"/>
              </a:spcAft>
              <a:buSzPct val="100000"/>
              <a:buFont typeface="Comic Sans MS"/>
              <a:buChar char="●"/>
            </a:pPr>
            <a:r>
              <a:rPr lang="en-GB" sz="5500">
                <a:latin typeface="Comic Sans MS"/>
                <a:ea typeface="Comic Sans MS"/>
                <a:cs typeface="Comic Sans MS"/>
                <a:sym typeface="Comic Sans MS"/>
              </a:rPr>
              <a:t>Home learning will be set and communicated on Google Classroom for children in Years 1-6.                        Clear information will be provided about what needs to be completed, when it is due, and how it should be submitted. All home learning will build on learning that has already taken place in class, ensuring that children feel confident and well supported when completing tasks at home</a:t>
            </a:r>
            <a:endParaRPr sz="5500">
              <a:latin typeface="Comic Sans MS"/>
              <a:ea typeface="Comic Sans MS"/>
              <a:cs typeface="Comic Sans MS"/>
              <a:sym typeface="Comic Sans MS"/>
            </a:endParaRPr>
          </a:p>
          <a:p>
            <a:pPr indent="0" lvl="0" marL="0" rtl="0" algn="l">
              <a:lnSpc>
                <a:spcPct val="142857"/>
              </a:lnSpc>
              <a:spcBef>
                <a:spcPts val="1100"/>
              </a:spcBef>
              <a:spcAft>
                <a:spcPts val="0"/>
              </a:spcAft>
              <a:buSzPts val="2400"/>
              <a:buNone/>
            </a:pPr>
            <a:r>
              <a:t/>
            </a:r>
            <a:endParaRPr b="1" sz="862" u="sng">
              <a:latin typeface="Comic Sans MS"/>
              <a:ea typeface="Comic Sans MS"/>
              <a:cs typeface="Comic Sans MS"/>
              <a:sym typeface="Comic Sans MS"/>
            </a:endParaRPr>
          </a:p>
          <a:p>
            <a:pPr indent="0" lvl="0" marL="0" rtl="0" algn="l">
              <a:lnSpc>
                <a:spcPct val="142857"/>
              </a:lnSpc>
              <a:spcBef>
                <a:spcPts val="1100"/>
              </a:spcBef>
              <a:spcAft>
                <a:spcPts val="0"/>
              </a:spcAft>
              <a:buSzPct val="369231"/>
              <a:buNone/>
            </a:pPr>
            <a:r>
              <a:t/>
            </a:r>
            <a:endParaRPr sz="2000">
              <a:latin typeface="Comic Sans MS"/>
              <a:ea typeface="Comic Sans MS"/>
              <a:cs typeface="Comic Sans MS"/>
              <a:sym typeface="Comic Sans MS"/>
            </a:endParaRPr>
          </a:p>
          <a:p>
            <a:pPr indent="0" lvl="0" marL="457200" rtl="0" algn="l">
              <a:lnSpc>
                <a:spcPct val="142857"/>
              </a:lnSpc>
              <a:spcBef>
                <a:spcPts val="0"/>
              </a:spcBef>
              <a:spcAft>
                <a:spcPts val="0"/>
              </a:spcAft>
              <a:buSzPct val="120075"/>
              <a:buNone/>
            </a:pPr>
            <a:r>
              <a:rPr b="1" lang="en-GB" sz="6150">
                <a:latin typeface="Comic Sans MS"/>
                <a:ea typeface="Comic Sans MS"/>
                <a:cs typeface="Comic Sans MS"/>
                <a:sym typeface="Comic Sans MS"/>
              </a:rPr>
              <a:t>We will review our home learning arrangements during the autumn                         term and will keep parents and carers informed of any updates or                       changes</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285" name="Google Shape;285;p9"/>
          <p:cNvPicPr preferRelativeResize="0"/>
          <p:nvPr/>
        </p:nvPicPr>
        <p:blipFill rotWithShape="1">
          <a:blip r:embed="rId3">
            <a:alphaModFix/>
          </a:blip>
          <a:srcRect b="0" l="0" r="0" t="0"/>
          <a:stretch/>
        </p:blipFill>
        <p:spPr>
          <a:xfrm rot="268107">
            <a:off x="9641825" y="4251550"/>
            <a:ext cx="1668625" cy="1668625"/>
          </a:xfrm>
          <a:prstGeom prst="rect">
            <a:avLst/>
          </a:prstGeom>
          <a:noFill/>
          <a:ln>
            <a:noFill/>
          </a:ln>
        </p:spPr>
      </p:pic>
      <p:pic>
        <p:nvPicPr>
          <p:cNvPr id="286" name="Google Shape;286;p9"/>
          <p:cNvPicPr preferRelativeResize="0"/>
          <p:nvPr/>
        </p:nvPicPr>
        <p:blipFill rotWithShape="1">
          <a:blip r:embed="rId4">
            <a:alphaModFix/>
          </a:blip>
          <a:srcRect b="0" l="0" r="0" t="0"/>
          <a:stretch/>
        </p:blipFill>
        <p:spPr>
          <a:xfrm>
            <a:off x="148204" y="6135347"/>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5000"/>
                                        <p:tgtEl>
                                          <p:spTgt spid="2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geee9e62954_0_0"/>
          <p:cNvSpPr txBox="1"/>
          <p:nvPr>
            <p:ph idx="1" type="subTitle"/>
          </p:nvPr>
        </p:nvSpPr>
        <p:spPr>
          <a:xfrm>
            <a:off x="391886" y="478971"/>
            <a:ext cx="11495400" cy="597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Importance of Reading </a:t>
            </a:r>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l">
              <a:lnSpc>
                <a:spcPct val="142857"/>
              </a:lnSpc>
              <a:spcBef>
                <a:spcPts val="0"/>
              </a:spcBef>
              <a:spcAft>
                <a:spcPts val="0"/>
              </a:spcAft>
              <a:buClr>
                <a:schemeClr val="dk1"/>
              </a:buClr>
              <a:buSzPts val="1100"/>
              <a:buFont typeface="Arial"/>
              <a:buNone/>
            </a:pPr>
            <a:r>
              <a:rPr lang="en-GB" sz="2000">
                <a:latin typeface="Comic Sans MS"/>
                <a:ea typeface="Comic Sans MS"/>
                <a:cs typeface="Comic Sans MS"/>
                <a:sym typeface="Comic Sans MS"/>
              </a:rPr>
              <a:t>Please emphasise the importance of children reading at home every day. This can include reading and re-reading their school reading scheme books, as repeated reading helps to build fluency, confidence and comprehension. Children are also encouraged to enjoy a wide range of other books at home, with the overall aim of developing a lifelong love of reading and fostering positive reading habits.</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highlight>
                <a:srgbClr val="FFFF00"/>
              </a:highlight>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p:txBody>
      </p:sp>
      <p:pic>
        <p:nvPicPr>
          <p:cNvPr id="292" name="Google Shape;292;geee9e62954_0_0"/>
          <p:cNvPicPr preferRelativeResize="0"/>
          <p:nvPr/>
        </p:nvPicPr>
        <p:blipFill rotWithShape="1">
          <a:blip r:embed="rId3">
            <a:alphaModFix/>
          </a:blip>
          <a:srcRect b="0" l="0" r="0" t="0"/>
          <a:stretch/>
        </p:blipFill>
        <p:spPr>
          <a:xfrm flipH="1">
            <a:off x="10145164" y="4666871"/>
            <a:ext cx="2362277" cy="2362277"/>
          </a:xfrm>
          <a:prstGeom prst="rect">
            <a:avLst/>
          </a:prstGeom>
          <a:noFill/>
          <a:ln>
            <a:noFill/>
          </a:ln>
        </p:spPr>
      </p:pic>
      <p:pic>
        <p:nvPicPr>
          <p:cNvPr id="293" name="Google Shape;293;geee9e62954_0_0"/>
          <p:cNvPicPr preferRelativeResize="0"/>
          <p:nvPr/>
        </p:nvPicPr>
        <p:blipFill rotWithShape="1">
          <a:blip r:embed="rId4">
            <a:alphaModFix/>
          </a:blip>
          <a:srcRect b="0" l="0" r="0" t="0"/>
          <a:stretch/>
        </p:blipFill>
        <p:spPr>
          <a:xfrm>
            <a:off x="5722375" y="5975558"/>
            <a:ext cx="4422789" cy="966633"/>
          </a:xfrm>
          <a:prstGeom prst="rect">
            <a:avLst/>
          </a:prstGeom>
          <a:noFill/>
          <a:ln>
            <a:noFill/>
          </a:ln>
        </p:spPr>
      </p:pic>
      <p:pic>
        <p:nvPicPr>
          <p:cNvPr id="294" name="Google Shape;294;geee9e62954_0_0"/>
          <p:cNvPicPr preferRelativeResize="0"/>
          <p:nvPr/>
        </p:nvPicPr>
        <p:blipFill rotWithShape="1">
          <a:blip r:embed="rId5">
            <a:alphaModFix/>
          </a:blip>
          <a:srcRect b="0" l="0" r="0" t="0"/>
          <a:stretch/>
        </p:blipFill>
        <p:spPr>
          <a:xfrm>
            <a:off x="304714" y="6213168"/>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4"/>
                                        </p:tgtEl>
                                        <p:attrNameLst>
                                          <p:attrName>style.visibility</p:attrName>
                                        </p:attrNameLst>
                                      </p:cBhvr>
                                      <p:to>
                                        <p:strVal val="visible"/>
                                      </p:to>
                                    </p:set>
                                    <p:animEffect filter="fade" transition="in">
                                      <p:cBhvr>
                                        <p:cTn dur="5000"/>
                                        <p:tgtEl>
                                          <p:spTgt spid="2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id="299" name="Google Shape;299;p7"/>
          <p:cNvPicPr preferRelativeResize="0"/>
          <p:nvPr/>
        </p:nvPicPr>
        <p:blipFill rotWithShape="1">
          <a:blip r:embed="rId3">
            <a:alphaModFix/>
          </a:blip>
          <a:srcRect b="0" l="0" r="0" t="0"/>
          <a:stretch/>
        </p:blipFill>
        <p:spPr>
          <a:xfrm flipH="1">
            <a:off x="10145164" y="4666871"/>
            <a:ext cx="2362277" cy="2362277"/>
          </a:xfrm>
          <a:prstGeom prst="rect">
            <a:avLst/>
          </a:prstGeom>
          <a:noFill/>
          <a:ln>
            <a:noFill/>
          </a:ln>
        </p:spPr>
      </p:pic>
      <p:pic>
        <p:nvPicPr>
          <p:cNvPr id="300" name="Google Shape;300;p7"/>
          <p:cNvPicPr preferRelativeResize="0"/>
          <p:nvPr/>
        </p:nvPicPr>
        <p:blipFill rotWithShape="1">
          <a:blip r:embed="rId4">
            <a:alphaModFix/>
          </a:blip>
          <a:srcRect b="0" l="0" r="0" t="0"/>
          <a:stretch/>
        </p:blipFill>
        <p:spPr>
          <a:xfrm>
            <a:off x="199848" y="112042"/>
            <a:ext cx="9238792" cy="6590256"/>
          </a:xfrm>
          <a:prstGeom prst="rect">
            <a:avLst/>
          </a:prstGeom>
          <a:noFill/>
          <a:ln>
            <a:noFill/>
          </a:ln>
        </p:spPr>
      </p:pic>
      <p:pic>
        <p:nvPicPr>
          <p:cNvPr id="301" name="Google Shape;301;p7"/>
          <p:cNvPicPr preferRelativeResize="0"/>
          <p:nvPr/>
        </p:nvPicPr>
        <p:blipFill rotWithShape="1">
          <a:blip r:embed="rId5">
            <a:alphaModFix/>
          </a:blip>
          <a:srcRect b="0" l="0" r="0" t="0"/>
          <a:stretch/>
        </p:blipFill>
        <p:spPr>
          <a:xfrm>
            <a:off x="11326302" y="205351"/>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1"/>
                                        </p:tgtEl>
                                        <p:attrNameLst>
                                          <p:attrName>style.visibility</p:attrName>
                                        </p:attrNameLst>
                                      </p:cBhvr>
                                      <p:to>
                                        <p:strVal val="visible"/>
                                      </p:to>
                                    </p:set>
                                    <p:animEffect filter="fade" transition="in">
                                      <p:cBhvr>
                                        <p:cTn dur="5000"/>
                                        <p:tgtEl>
                                          <p:spTgt spid="3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g370daf8f8bc_0_0"/>
          <p:cNvPicPr preferRelativeResize="0"/>
          <p:nvPr/>
        </p:nvPicPr>
        <p:blipFill rotWithShape="1">
          <a:blip r:embed="rId3">
            <a:alphaModFix/>
          </a:blip>
          <a:srcRect b="21887" l="34058" r="28542" t="31073"/>
          <a:stretch/>
        </p:blipFill>
        <p:spPr>
          <a:xfrm>
            <a:off x="90775" y="242875"/>
            <a:ext cx="7093375" cy="5015825"/>
          </a:xfrm>
          <a:prstGeom prst="rect">
            <a:avLst/>
          </a:prstGeom>
          <a:noFill/>
          <a:ln>
            <a:noFill/>
          </a:ln>
        </p:spPr>
      </p:pic>
      <p:sp>
        <p:nvSpPr>
          <p:cNvPr id="307" name="Google Shape;307;g370daf8f8bc_0_0"/>
          <p:cNvSpPr txBox="1"/>
          <p:nvPr/>
        </p:nvSpPr>
        <p:spPr>
          <a:xfrm>
            <a:off x="7093925" y="237525"/>
            <a:ext cx="5007300" cy="4795500"/>
          </a:xfrm>
          <a:prstGeom prst="rect">
            <a:avLst/>
          </a:prstGeom>
          <a:noFill/>
          <a:ln>
            <a:noFill/>
          </a:ln>
        </p:spPr>
        <p:txBody>
          <a:bodyPr anchorCtr="0" anchor="t" bIns="91425" lIns="91425" spcFirstLastPara="1" rIns="91425" wrap="square" tIns="91425">
            <a:spAutoFit/>
          </a:bodyPr>
          <a:lstStyle/>
          <a:p>
            <a:pPr indent="0" lvl="0" marL="0" marR="0" rtl="0" algn="ctr">
              <a:lnSpc>
                <a:spcPct val="90000"/>
              </a:lnSpc>
              <a:spcBef>
                <a:spcPts val="1000"/>
              </a:spcBef>
              <a:spcAft>
                <a:spcPts val="0"/>
              </a:spcAft>
              <a:buClr>
                <a:srgbClr val="000000"/>
              </a:buClr>
              <a:buSzPts val="2400"/>
              <a:buFont typeface="Arial"/>
              <a:buNone/>
            </a:pPr>
            <a:r>
              <a:rPr b="1" i="0" lang="en-GB" sz="2400" u="none" cap="none" strike="noStrike">
                <a:solidFill>
                  <a:schemeClr val="dk1"/>
                </a:solidFill>
                <a:latin typeface="Comic Sans MS"/>
                <a:ea typeface="Comic Sans MS"/>
                <a:cs typeface="Comic Sans MS"/>
                <a:sym typeface="Comic Sans MS"/>
              </a:rPr>
              <a:t>Reading:</a:t>
            </a:r>
            <a:endParaRPr b="1" i="0" sz="2400" u="none" cap="none" strike="noStrike">
              <a:solidFill>
                <a:schemeClr val="dk1"/>
              </a:solidFill>
              <a:latin typeface="Comic Sans MS"/>
              <a:ea typeface="Comic Sans MS"/>
              <a:cs typeface="Comic Sans MS"/>
              <a:sym typeface="Comic Sans MS"/>
            </a:endParaRPr>
          </a:p>
          <a:p>
            <a:pPr indent="0" lvl="0" marL="457200" marR="0" rtl="0" algn="ctr">
              <a:lnSpc>
                <a:spcPct val="90000"/>
              </a:lnSpc>
              <a:spcBef>
                <a:spcPts val="1000"/>
              </a:spcBef>
              <a:spcAft>
                <a:spcPts val="0"/>
              </a:spcAft>
              <a:buClr>
                <a:srgbClr val="000000"/>
              </a:buClr>
              <a:buSzPts val="2100"/>
              <a:buFont typeface="Arial"/>
              <a:buNone/>
            </a:pPr>
            <a:r>
              <a:t/>
            </a:r>
            <a:endParaRPr b="0" i="0" sz="21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We continue to encourage every child to read for pleasure at home each day.</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We are continuing an in-house, child-led approach that promotes leadership skills.</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Using the document displayed on the left, children will self-register by adding their name to the open book if they have read the previous evening.</a:t>
            </a:r>
            <a:endParaRPr b="0" i="0" sz="1500" u="none" cap="none" strike="noStrike">
              <a:solidFill>
                <a:schemeClr val="dk1"/>
              </a:solidFill>
              <a:latin typeface="Comic Sans MS"/>
              <a:ea typeface="Comic Sans MS"/>
              <a:cs typeface="Comic Sans MS"/>
              <a:sym typeface="Comic Sans MS"/>
            </a:endParaRPr>
          </a:p>
          <a:p>
            <a:pPr indent="-323850" lvl="0" marL="457200" marR="0" rtl="0" algn="l">
              <a:lnSpc>
                <a:spcPct val="142857"/>
              </a:lnSpc>
              <a:spcBef>
                <a:spcPts val="0"/>
              </a:spcBef>
              <a:spcAft>
                <a:spcPts val="0"/>
              </a:spcAft>
              <a:buClr>
                <a:schemeClr val="dk1"/>
              </a:buClr>
              <a:buSzPts val="1500"/>
              <a:buFont typeface="Comic Sans MS"/>
              <a:buChar char="●"/>
            </a:pPr>
            <a:r>
              <a:rPr b="0" i="0" lang="en-GB" sz="1500" u="none" cap="none" strike="noStrike">
                <a:solidFill>
                  <a:schemeClr val="dk1"/>
                </a:solidFill>
                <a:latin typeface="Comic Sans MS"/>
                <a:ea typeface="Comic Sans MS"/>
                <a:cs typeface="Comic Sans MS"/>
                <a:sym typeface="Comic Sans MS"/>
              </a:rPr>
              <a:t>Reading Society members will total the scores each day, and weekly class totals will be displayed in the main corridor at the end of each week</a:t>
            </a:r>
            <a:r>
              <a:rPr b="0" i="0" lang="en-GB" sz="1050" u="none" cap="none" strike="noStrike">
                <a:solidFill>
                  <a:schemeClr val="dk1"/>
                </a:solidFill>
                <a:latin typeface="Arial"/>
                <a:ea typeface="Arial"/>
                <a:cs typeface="Arial"/>
                <a:sym typeface="Arial"/>
              </a:rPr>
              <a:t>.</a:t>
            </a:r>
            <a:endParaRPr b="0" i="0" sz="2100" u="none" cap="none" strike="noStrike">
              <a:solidFill>
                <a:schemeClr val="dk1"/>
              </a:solidFill>
              <a:latin typeface="Comic Sans MS"/>
              <a:ea typeface="Comic Sans MS"/>
              <a:cs typeface="Comic Sans MS"/>
              <a:sym typeface="Comic Sans MS"/>
            </a:endParaRPr>
          </a:p>
        </p:txBody>
      </p:sp>
      <p:sp>
        <p:nvSpPr>
          <p:cNvPr id="308" name="Google Shape;308;g370daf8f8bc_0_0"/>
          <p:cNvSpPr/>
          <p:nvPr/>
        </p:nvSpPr>
        <p:spPr>
          <a:xfrm>
            <a:off x="2835450" y="5422725"/>
            <a:ext cx="6370800" cy="920700"/>
          </a:xfrm>
          <a:prstGeom prst="wedgeRoundRectCallout">
            <a:avLst>
              <a:gd fmla="val -39235" name="adj1"/>
              <a:gd fmla="val 94979" name="adj2"/>
              <a:gd fmla="val 0" name="adj3"/>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50"/>
              <a:buFont typeface="Arial"/>
              <a:buNone/>
            </a:pPr>
            <a:r>
              <a:rPr b="0" i="0" lang="en-GB" sz="2350" u="none" cap="none" strike="noStrike">
                <a:solidFill>
                  <a:schemeClr val="dk1"/>
                </a:solidFill>
                <a:latin typeface="Comic Sans MS"/>
                <a:ea typeface="Comic Sans MS"/>
                <a:cs typeface="Comic Sans MS"/>
                <a:sym typeface="Comic Sans MS"/>
              </a:rPr>
              <a:t>A love of reading is the single biggest indicator of future academic success</a:t>
            </a:r>
            <a:r>
              <a:rPr b="0" i="0" lang="en-GB" sz="1950" u="none" cap="none" strike="noStrike">
                <a:solidFill>
                  <a:schemeClr val="dk1"/>
                </a:solidFill>
                <a:latin typeface="Comic Sans MS"/>
                <a:ea typeface="Comic Sans MS"/>
                <a:cs typeface="Comic Sans MS"/>
                <a:sym typeface="Comic Sans MS"/>
              </a:rPr>
              <a:t> (OECD)</a:t>
            </a:r>
            <a:endParaRPr b="0" i="0" sz="1900" u="none" cap="none" strike="noStrike">
              <a:solidFill>
                <a:srgbClr val="000000"/>
              </a:solidFill>
              <a:latin typeface="Comic Sans MS"/>
              <a:ea typeface="Comic Sans MS"/>
              <a:cs typeface="Comic Sans MS"/>
              <a:sym typeface="Comic Sans MS"/>
            </a:endParaRPr>
          </a:p>
        </p:txBody>
      </p:sp>
      <p:pic>
        <p:nvPicPr>
          <p:cNvPr id="309" name="Google Shape;309;g370daf8f8bc_0_0"/>
          <p:cNvPicPr preferRelativeResize="0"/>
          <p:nvPr/>
        </p:nvPicPr>
        <p:blipFill rotWithShape="1">
          <a:blip r:embed="rId4">
            <a:alphaModFix/>
          </a:blip>
          <a:srcRect b="0" l="0" r="0" t="0"/>
          <a:stretch/>
        </p:blipFill>
        <p:spPr>
          <a:xfrm>
            <a:off x="542106" y="6127762"/>
            <a:ext cx="487363" cy="4873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gtEl>
                                        <p:attrNameLst>
                                          <p:attrName>style.visibility</p:attrName>
                                        </p:attrNameLst>
                                      </p:cBhvr>
                                      <p:to>
                                        <p:strVal val="visible"/>
                                      </p:to>
                                    </p:set>
                                    <p:animEffect filter="fade" transition="in">
                                      <p:cBhvr>
                                        <p:cTn dur="5000"/>
                                        <p:tgtEl>
                                          <p:spTgt spid="3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2021-09-08T19:23:47Z</dcterms:created>
  <dc:creator>Lisa Withe</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0x010100B594715A08F4E744935E979E4D16BE53</vt:lpwstr>
  </property>
  <property fmtid="{D5CDD505-2E9C-101B-9397-08002B2CF9AE}" pid="3" name="MediaServiceImageTags">
    <vt:lpwstr/>
  </property>
</Properties>
</file>