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62" r:id="rId4"/>
    <p:sldId id="268" r:id="rId5"/>
    <p:sldId id="263" r:id="rId6"/>
    <p:sldId id="264" r:id="rId7"/>
    <p:sldId id="265" r:id="rId8"/>
    <p:sldId id="259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18"/>
    <p:restoredTop sz="80000"/>
  </p:normalViewPr>
  <p:slideViewPr>
    <p:cSldViewPr snapToGrid="0" snapToObjects="1">
      <p:cViewPr varScale="1">
        <p:scale>
          <a:sx n="92" d="100"/>
          <a:sy n="92" d="100"/>
        </p:scale>
        <p:origin x="249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4B9829-A682-49E6-9920-7B0813A1A8B7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A723C5-D88B-4185-BE2A-73944F6C2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488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A723C5-D88B-4185-BE2A-73944F6C203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3369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A723C5-D88B-4185-BE2A-73944F6C203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7198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A723C5-D88B-4185-BE2A-73944F6C203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280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9" name="Google Shape;199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0" name="Google Shape;200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A723C5-D88B-4185-BE2A-73944F6C203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5836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A723C5-D88B-4185-BE2A-73944F6C203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9026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A723C5-D88B-4185-BE2A-73944F6C203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4879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arenR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A723C5-D88B-4185-BE2A-73944F6C203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397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7C3F878-F5E8-489B-AC8A-64F2A7E22C28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7C3F878-F5E8-489B-AC8A-64F2A7E22C28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7C3F878-F5E8-489B-AC8A-64F2A7E22C28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F878-F5E8-489B-AC8A-64F2A7E22C28}" type="datetimeFigureOut">
              <a:rPr lang="en-US" smtClean="0"/>
              <a:pPr/>
              <a:t>10/11/2021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7C3F878-F5E8-489B-AC8A-64F2A7E22C28}" type="datetimeFigureOut">
              <a:rPr lang="en-US" smtClean="0"/>
              <a:pPr/>
              <a:t>10/11/2021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51FC063-5EA9-49AF-AFAF-D68C9E82B23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jp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audio" Target="../media/media4.m4a"/><Relationship Id="rId16" Type="http://schemas.openxmlformats.org/officeDocument/2006/relationships/image" Target="../media/image6.png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jpg"/><Relationship Id="rId10" Type="http://schemas.openxmlformats.org/officeDocument/2006/relationships/image" Target="../media/image12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6.png"/><Relationship Id="rId5" Type="http://schemas.openxmlformats.org/officeDocument/2006/relationships/image" Target="../media/image15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6.png"/><Relationship Id="rId5" Type="http://schemas.openxmlformats.org/officeDocument/2006/relationships/image" Target="../media/image18.jpeg"/><Relationship Id="rId4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LiM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200" y="1794936"/>
            <a:ext cx="5712179" cy="346568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F2ECF18-CC10-8C41-9747-1445585790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11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70"/>
    </mc:Choice>
    <mc:Fallback xmlns="">
      <p:transition spd="slow" advTm="167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5023" y="1250567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en-US" b="1" i="1" dirty="0">
                <a:solidFill>
                  <a:srgbClr val="FF0000"/>
                </a:solidFill>
              </a:rPr>
              <a:t>A</a:t>
            </a:r>
            <a:r>
              <a:rPr lang="en-US" b="1" i="1" dirty="0"/>
              <a:t> </a:t>
            </a:r>
            <a:r>
              <a:rPr lang="en-US" b="1" i="1" dirty="0">
                <a:solidFill>
                  <a:srgbClr val="008000"/>
                </a:solidFill>
              </a:rPr>
              <a:t>fantastic </a:t>
            </a:r>
            <a:r>
              <a:rPr lang="en-US" b="1" i="1" dirty="0"/>
              <a:t/>
            </a:r>
            <a:br>
              <a:rPr lang="en-US" b="1" i="1" dirty="0"/>
            </a:br>
            <a:r>
              <a:rPr lang="en-US" b="1" i="1" dirty="0">
                <a:solidFill>
                  <a:srgbClr val="3366FF"/>
                </a:solidFill>
              </a:rPr>
              <a:t>opportunity</a:t>
            </a:r>
            <a:r>
              <a:rPr lang="en-US" b="1" i="1" dirty="0"/>
              <a:t>…</a:t>
            </a:r>
          </a:p>
        </p:txBody>
      </p:sp>
      <p:pic>
        <p:nvPicPr>
          <p:cNvPr id="4" name="Picture 3" descr="LiM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77" y="2925054"/>
            <a:ext cx="7678616" cy="333506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EAA4088-E494-CA49-919F-0024B47ED9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41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918"/>
    </mc:Choice>
    <mc:Fallback xmlns="">
      <p:transition spd="slow" advTm="529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AB2B07E-1CFE-3349-A2D4-318F76A85554}"/>
              </a:ext>
            </a:extLst>
          </p:cNvPr>
          <p:cNvSpPr/>
          <p:nvPr/>
        </p:nvSpPr>
        <p:spPr>
          <a:xfrm>
            <a:off x="1088571" y="979714"/>
            <a:ext cx="1023258" cy="139337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School Council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9F405B-3C3C-1A47-A918-8A8F12C7ADF5}"/>
              </a:ext>
            </a:extLst>
          </p:cNvPr>
          <p:cNvSpPr/>
          <p:nvPr/>
        </p:nvSpPr>
        <p:spPr>
          <a:xfrm>
            <a:off x="2242457" y="979713"/>
            <a:ext cx="1023258" cy="139337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Lighthouse Team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9DEE007-9342-3D44-8365-04B9D67CA259}"/>
              </a:ext>
            </a:extLst>
          </p:cNvPr>
          <p:cNvSpPr/>
          <p:nvPr/>
        </p:nvSpPr>
        <p:spPr>
          <a:xfrm>
            <a:off x="1088571" y="3766457"/>
            <a:ext cx="2171700" cy="139337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Pupil Lighthouse Team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46D0626-5F20-854C-9ADC-6385AE019470}"/>
              </a:ext>
            </a:extLst>
          </p:cNvPr>
          <p:cNvSpPr/>
          <p:nvPr/>
        </p:nvSpPr>
        <p:spPr>
          <a:xfrm>
            <a:off x="3521529" y="3766458"/>
            <a:ext cx="2171701" cy="139337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Pupil Curriculum Team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624FA67-F110-FC4B-86D3-AACAAD661A9C}"/>
              </a:ext>
            </a:extLst>
          </p:cNvPr>
          <p:cNvSpPr/>
          <p:nvPr/>
        </p:nvSpPr>
        <p:spPr>
          <a:xfrm>
            <a:off x="6030686" y="3766459"/>
            <a:ext cx="2209801" cy="13933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Pupil Well-Being Team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7247961-71C6-6245-B840-540DA2C575B6}"/>
              </a:ext>
            </a:extLst>
          </p:cNvPr>
          <p:cNvSpPr/>
          <p:nvPr/>
        </p:nvSpPr>
        <p:spPr>
          <a:xfrm>
            <a:off x="3516086" y="979714"/>
            <a:ext cx="1023258" cy="139337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Learning Council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CABAF31-CAA3-4448-8748-51A951A001B7}"/>
              </a:ext>
            </a:extLst>
          </p:cNvPr>
          <p:cNvSpPr/>
          <p:nvPr/>
        </p:nvSpPr>
        <p:spPr>
          <a:xfrm>
            <a:off x="4669972" y="979714"/>
            <a:ext cx="1023258" cy="139337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Global Council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DE9444D-F67F-0B41-A9CE-9BD530D9CFB7}"/>
              </a:ext>
            </a:extLst>
          </p:cNvPr>
          <p:cNvSpPr/>
          <p:nvPr/>
        </p:nvSpPr>
        <p:spPr>
          <a:xfrm>
            <a:off x="6030686" y="1001485"/>
            <a:ext cx="1023258" cy="13933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Sports Council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2797154-2129-434A-8653-A96AB2D9039B}"/>
              </a:ext>
            </a:extLst>
          </p:cNvPr>
          <p:cNvSpPr/>
          <p:nvPr/>
        </p:nvSpPr>
        <p:spPr>
          <a:xfrm>
            <a:off x="7217230" y="979715"/>
            <a:ext cx="1023258" cy="13933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Eco-Council 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74286A39-F7F5-5847-AABC-8C75F83AE816}"/>
              </a:ext>
            </a:extLst>
          </p:cNvPr>
          <p:cNvCxnSpPr/>
          <p:nvPr/>
        </p:nvCxnSpPr>
        <p:spPr>
          <a:xfrm>
            <a:off x="1600200" y="2394856"/>
            <a:ext cx="259597" cy="1262744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F1FA9C7-FD9E-3D42-BF1D-BA5C2BE432E4}"/>
              </a:ext>
            </a:extLst>
          </p:cNvPr>
          <p:cNvCxnSpPr>
            <a:cxnSpLocks/>
          </p:cNvCxnSpPr>
          <p:nvPr/>
        </p:nvCxnSpPr>
        <p:spPr>
          <a:xfrm flipH="1">
            <a:off x="2417735" y="2438398"/>
            <a:ext cx="266423" cy="1284516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B85122D-7C64-B340-BA02-7762D7AAF1F0}"/>
              </a:ext>
            </a:extLst>
          </p:cNvPr>
          <p:cNvCxnSpPr>
            <a:cxnSpLocks/>
          </p:cNvCxnSpPr>
          <p:nvPr/>
        </p:nvCxnSpPr>
        <p:spPr>
          <a:xfrm flipH="1">
            <a:off x="7467049" y="2481942"/>
            <a:ext cx="261810" cy="1240972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F219CC11-CE37-794C-B1D8-589D122586C1}"/>
              </a:ext>
            </a:extLst>
          </p:cNvPr>
          <p:cNvCxnSpPr>
            <a:cxnSpLocks/>
          </p:cNvCxnSpPr>
          <p:nvPr/>
        </p:nvCxnSpPr>
        <p:spPr>
          <a:xfrm flipH="1">
            <a:off x="4927356" y="2481942"/>
            <a:ext cx="264578" cy="1240972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566919F8-3F65-E24E-9FA4-5CFE1FB417C4}"/>
              </a:ext>
            </a:extLst>
          </p:cNvPr>
          <p:cNvCxnSpPr/>
          <p:nvPr/>
        </p:nvCxnSpPr>
        <p:spPr>
          <a:xfrm>
            <a:off x="4027715" y="2460170"/>
            <a:ext cx="259597" cy="1262744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DC1A2833-F96C-C040-8E68-02C836B98E8A}"/>
              </a:ext>
            </a:extLst>
          </p:cNvPr>
          <p:cNvCxnSpPr/>
          <p:nvPr/>
        </p:nvCxnSpPr>
        <p:spPr>
          <a:xfrm>
            <a:off x="6567408" y="2468658"/>
            <a:ext cx="259597" cy="1262744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016FD09-4CFB-9243-B730-A0C38F1E49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29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194"/>
    </mc:Choice>
    <mc:Fallback xmlns="">
      <p:transition spd="slow" advTm="431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7"/>
          <p:cNvSpPr txBox="1">
            <a:spLocks noGrp="1"/>
          </p:cNvSpPr>
          <p:nvPr>
            <p:ph type="title"/>
          </p:nvPr>
        </p:nvSpPr>
        <p:spPr>
          <a:xfrm>
            <a:off x="1058634" y="5525305"/>
            <a:ext cx="7129219" cy="61177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68569" tIns="34275" rIns="68569" bIns="34275" rtlCol="0" anchor="ctr" anchorCtr="0">
            <a:no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ts val="4400"/>
            </a:pPr>
            <a:r>
              <a:rPr lang="en-US" sz="3200" dirty="0">
                <a:latin typeface="Comic Sans MS" panose="030F0902030302020204" pitchFamily="66" charset="0"/>
              </a:rPr>
              <a:t>The Staff Lighthouse Team</a:t>
            </a:r>
            <a:endParaRPr sz="3200" dirty="0">
              <a:latin typeface="Comic Sans MS" panose="030F0902030302020204" pitchFamily="66" charset="0"/>
            </a:endParaRPr>
          </a:p>
        </p:txBody>
      </p:sp>
      <p:pic>
        <p:nvPicPr>
          <p:cNvPr id="203" name="Google Shape;203;p7" descr="tmp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983836" y="2673177"/>
            <a:ext cx="1002506" cy="128706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709768" y="2049341"/>
            <a:ext cx="1007143" cy="12928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149346" y="1828789"/>
            <a:ext cx="1007143" cy="12928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275395" y="4015874"/>
            <a:ext cx="1007143" cy="12928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174826" y="3614403"/>
            <a:ext cx="1007143" cy="12928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7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5727258" y="1735061"/>
            <a:ext cx="1007143" cy="12928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7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2658486" y="3723911"/>
            <a:ext cx="1007143" cy="12928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7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5727258" y="3630183"/>
            <a:ext cx="1007143" cy="12928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7" descr="https://attachments.office.net/owa/paul.wyatt%40applecroft.herts.sch.uk/service.svc/s/GetAttachmentThumbnail?id=AAMkADdiZWI3MmZhLTU5MGUtNGI5Zi1hZWM2LWM0ZmVjOGRiNjk4YgBGAAAAAAABIye%2Bg0RASZCD4BIzg6jrBwDVKYv6ri%2FWRrG8Fum51O9dAAAA8ZJ9AACDb0RXxA55R5%2FlB1APIxj9AAdC8EgTAAABEgAQAHe5wbFE73lIvMY7Lbh%2BuCA%3D&amp;thumbnailType=2&amp;token=eyJhbGciOiJSUzI1NiIsImtpZCI6IjMwODE3OUNFNUY0QjUyRTc4QjJEQjg5NjZCQUY0RUNDMzcyN0FFRUUiLCJ0eXAiOiJKV1QiLCJ4NXQiOiJNSUY1emw5TFV1ZUxMYmlXYTY5T3pEY25ydTQifQ.eyJvcmlnaW4iOiJodHRwczovL291dGxvb2sub2ZmaWNlLmNvbSIsInVjIjoiMTZkNTVhNjA5YTQzNDE2NmE2Y2NlM2NlNjBiZGFmOTQiLCJzaWduaW5fc3RhdGUiOiJbXCJrbXNpXCJdIiwidmVyIjoiRXhjaGFuZ2UuQ2FsbGJhY2suVjEiLCJhcHBjdHhzZW5kZXIiOiJPd2FEb3dubG9hZEBlNWZkZDA2Yy1kMWI2LTQ1ZjctYjhlMy0zYjE4NjNiODViYTEiLCJpc3NyaW5nIjoiV1ciLCJhcHBjdHgiOiJ7XCJtc2V4Y2hwcm90XCI6XCJvd2FcIixcInB1aWRcIjpcIjExNTM4MzYyOTYxNDAxMjk5OTVcIixcInNjb3BlXCI6XCJPd2FEb3dubG9hZFwiLFwib2lkXCI6XCI1ZjU1NDNhYy04OTg0LTQxOWMtYjhmNi02ZWMwYzJkYTNkNGNcIixcInByaW1hcnlzaWRcIjpcIlMtMS01LTIxLTIwMTU3ODMzNzMtMzM2OTI5ODc3NS0yMzYxOTAwODcxLTE3NTE2NDdcIn0iLCJuYmYiOjE2MjIxOTM0NzEsImV4cCI6MTYyMjE5NDA3MSwiaXNzIjoiMDAwMDAwMDItMDAwMC0wZmYxLWNlMDAtMDAwMDAwMDAwMDAwQGU1ZmRkMDZjLWQxYjYtNDVmNy1iOGUzLTNiMTg2M2I4NWJhMSIsImF1ZCI6IjAwMDAwMDAyLTAwMDAtMGZmMS1jZTAwLTAwMDAwMDAwMDAwMC9hdHRhY2htZW50cy5vZmZpY2UubmV0QGU1ZmRkMDZjLWQxYjYtNDVmNy1iOGUzLTNiMTg2M2I4NWJhMSIsImhhcHAiOiJvd2EifQ.Ktktr4zLoopN98ffO-yALH2sznJSWxYBFeLFhPx3-404YwGzDBml9oxeMpmQTYzYa4lpbEVNBbY6ZgnWgUYa5poIAikmNWXiGaDEI-J5fvpv1yxICDYlZhtYoIHQSXBRIkq7aEzMoSZ7hqu1WAgt0hspwk4ChDuuaZiBj1I_gy70Ko1sPf1t93S4ia7Ce3KK4OK87C-Cc7mWGq9TTJeREU2QIDqF-VcvKA5xVc2rN81uCCSOUe2XfTy3Ff8nzl9eoNz1ZPUxwfaSplkDaCk9OhxlyUnwS6kCqW9578k1s2ZR39SwRQAgM4r6NJ7WXjRmZ2QefHAWDPRhfcIyQWyCBA&amp;X-OWA-CANARY=-7FBkhie1kuxSKWW8LCuP1AwbuG5IdkYYcjvv1YCB34HdvSQZ88u9EqTBdrwbVGHAyAVPvQdUN4.&amp;owa=outlook.office.com&amp;scriptVer=20210517003.16&amp;animation=true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4477901" y="2408588"/>
            <a:ext cx="999923" cy="12660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7" descr="tmp0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6992793" y="1131094"/>
            <a:ext cx="984607" cy="12640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7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1166600" y="789717"/>
            <a:ext cx="1123877" cy="1039072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7"/>
          <p:cNvSpPr txBox="1"/>
          <p:nvPr/>
        </p:nvSpPr>
        <p:spPr>
          <a:xfrm>
            <a:off x="2792793" y="849796"/>
            <a:ext cx="3558413" cy="6463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t" anchorCtr="0">
            <a:spAutoFit/>
          </a:bodyPr>
          <a:lstStyle/>
          <a:p>
            <a:pPr algn="ctr"/>
            <a:r>
              <a:rPr lang="en-US" sz="3300" b="1" u="sng" dirty="0" err="1">
                <a:latin typeface="Calibri"/>
                <a:ea typeface="Calibri"/>
                <a:cs typeface="Calibri"/>
                <a:sym typeface="Calibri"/>
              </a:rPr>
              <a:t>Synergise</a:t>
            </a:r>
            <a:r>
              <a:rPr lang="en-US" sz="3300" b="1" u="sng" dirty="0">
                <a:latin typeface="Calibri"/>
                <a:ea typeface="Calibri"/>
                <a:cs typeface="Calibri"/>
                <a:sym typeface="Calibri"/>
              </a:rPr>
              <a:t>!</a:t>
            </a:r>
            <a:endParaRPr sz="3300" b="1" u="sng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F4609BF-43DA-4946-8DA6-3110BE9380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307"/>
    </mc:Choice>
    <mc:Fallback xmlns="">
      <p:transition spd="slow" advTm="553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AB2B07E-1CFE-3349-A2D4-318F76A85554}"/>
              </a:ext>
            </a:extLst>
          </p:cNvPr>
          <p:cNvSpPr/>
          <p:nvPr/>
        </p:nvSpPr>
        <p:spPr>
          <a:xfrm>
            <a:off x="1088571" y="979714"/>
            <a:ext cx="1023258" cy="139337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School Council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9F405B-3C3C-1A47-A918-8A8F12C7ADF5}"/>
              </a:ext>
            </a:extLst>
          </p:cNvPr>
          <p:cNvSpPr/>
          <p:nvPr/>
        </p:nvSpPr>
        <p:spPr>
          <a:xfrm>
            <a:off x="2242457" y="979713"/>
            <a:ext cx="1023258" cy="139337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Lighthouse Team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9DEE007-9342-3D44-8365-04B9D67CA259}"/>
              </a:ext>
            </a:extLst>
          </p:cNvPr>
          <p:cNvSpPr/>
          <p:nvPr/>
        </p:nvSpPr>
        <p:spPr>
          <a:xfrm>
            <a:off x="1088571" y="3766457"/>
            <a:ext cx="2171700" cy="139337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Pupil Lighthouse Team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74286A39-F7F5-5847-AABC-8C75F83AE816}"/>
              </a:ext>
            </a:extLst>
          </p:cNvPr>
          <p:cNvCxnSpPr/>
          <p:nvPr/>
        </p:nvCxnSpPr>
        <p:spPr>
          <a:xfrm>
            <a:off x="1600200" y="2394856"/>
            <a:ext cx="259597" cy="1262744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F1FA9C7-FD9E-3D42-BF1D-BA5C2BE432E4}"/>
              </a:ext>
            </a:extLst>
          </p:cNvPr>
          <p:cNvCxnSpPr>
            <a:cxnSpLocks/>
          </p:cNvCxnSpPr>
          <p:nvPr/>
        </p:nvCxnSpPr>
        <p:spPr>
          <a:xfrm flipH="1">
            <a:off x="2417735" y="2438398"/>
            <a:ext cx="266423" cy="1284516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Google Shape;203;p7" descr="tmp0">
            <a:extLst>
              <a:ext uri="{FF2B5EF4-FFF2-40B4-BE49-F238E27FC236}">
                <a16:creationId xmlns:a16="http://schemas.microsoft.com/office/drawing/2014/main" id="{AB0F491E-0C92-BE4E-9DCA-4C56BFC4DCAB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482920" y="1894866"/>
            <a:ext cx="1916164" cy="246015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val Callout 2">
            <a:extLst>
              <a:ext uri="{FF2B5EF4-FFF2-40B4-BE49-F238E27FC236}">
                <a16:creationId xmlns:a16="http://schemas.microsoft.com/office/drawing/2014/main" id="{7AB15F3D-737B-2E49-AFFC-8CF994834EE0}"/>
              </a:ext>
            </a:extLst>
          </p:cNvPr>
          <p:cNvSpPr/>
          <p:nvPr/>
        </p:nvSpPr>
        <p:spPr>
          <a:xfrm>
            <a:off x="5594888" y="681925"/>
            <a:ext cx="2588217" cy="2138767"/>
          </a:xfrm>
          <a:prstGeom prst="wedgeEllipseCallout">
            <a:avLst>
              <a:gd name="adj1" fmla="val -78302"/>
              <a:gd name="adj2" fmla="val 55371"/>
            </a:avLst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11ECFB-F862-EF48-9C66-FAF6CF1C2EE5}"/>
              </a:ext>
            </a:extLst>
          </p:cNvPr>
          <p:cNvSpPr txBox="1"/>
          <p:nvPr/>
        </p:nvSpPr>
        <p:spPr>
          <a:xfrm>
            <a:off x="6090834" y="1131376"/>
            <a:ext cx="16273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Who will join me on the Pupil Lighthouse Team?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B966DF5-1133-3B43-A9A0-0B2E2349E2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76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285"/>
    </mc:Choice>
    <mc:Fallback xmlns="">
      <p:transition spd="slow" advTm="552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46D0626-5F20-854C-9ADC-6385AE019470}"/>
              </a:ext>
            </a:extLst>
          </p:cNvPr>
          <p:cNvSpPr/>
          <p:nvPr/>
        </p:nvSpPr>
        <p:spPr>
          <a:xfrm>
            <a:off x="5272837" y="3822177"/>
            <a:ext cx="2171701" cy="139337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Pupil Curriculum Team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7247961-71C6-6245-B840-540DA2C575B6}"/>
              </a:ext>
            </a:extLst>
          </p:cNvPr>
          <p:cNvSpPr/>
          <p:nvPr/>
        </p:nvSpPr>
        <p:spPr>
          <a:xfrm>
            <a:off x="5191934" y="967535"/>
            <a:ext cx="1023258" cy="139337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Learning Council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CABAF31-CAA3-4448-8748-51A951A001B7}"/>
              </a:ext>
            </a:extLst>
          </p:cNvPr>
          <p:cNvSpPr/>
          <p:nvPr/>
        </p:nvSpPr>
        <p:spPr>
          <a:xfrm>
            <a:off x="6421280" y="967536"/>
            <a:ext cx="1023258" cy="139337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Global Council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F219CC11-CE37-794C-B1D8-589D122586C1}"/>
              </a:ext>
            </a:extLst>
          </p:cNvPr>
          <p:cNvCxnSpPr>
            <a:cxnSpLocks/>
          </p:cNvCxnSpPr>
          <p:nvPr/>
        </p:nvCxnSpPr>
        <p:spPr>
          <a:xfrm flipH="1">
            <a:off x="6730326" y="2471056"/>
            <a:ext cx="264578" cy="1240972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566919F8-3F65-E24E-9FA4-5CFE1FB417C4}"/>
              </a:ext>
            </a:extLst>
          </p:cNvPr>
          <p:cNvCxnSpPr/>
          <p:nvPr/>
        </p:nvCxnSpPr>
        <p:spPr>
          <a:xfrm>
            <a:off x="5754025" y="2449284"/>
            <a:ext cx="259597" cy="1262744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Google Shape;204;p7">
            <a:extLst>
              <a:ext uri="{FF2B5EF4-FFF2-40B4-BE49-F238E27FC236}">
                <a16:creationId xmlns:a16="http://schemas.microsoft.com/office/drawing/2014/main" id="{F73E7F3F-EE92-0542-95D5-0B8ABBCBC30F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88388" y="2110997"/>
            <a:ext cx="1932307" cy="263600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Oval Callout 1">
            <a:extLst>
              <a:ext uri="{FF2B5EF4-FFF2-40B4-BE49-F238E27FC236}">
                <a16:creationId xmlns:a16="http://schemas.microsoft.com/office/drawing/2014/main" id="{5DA32838-3B42-0F40-9149-703593FE9236}"/>
              </a:ext>
            </a:extLst>
          </p:cNvPr>
          <p:cNvSpPr/>
          <p:nvPr/>
        </p:nvSpPr>
        <p:spPr>
          <a:xfrm>
            <a:off x="2722721" y="1100380"/>
            <a:ext cx="2263125" cy="1991162"/>
          </a:xfrm>
          <a:prstGeom prst="wedgeEllipseCallout">
            <a:avLst>
              <a:gd name="adj1" fmla="val -65790"/>
              <a:gd name="adj2" fmla="val 55748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AE4142C-45C1-974C-A5F2-C981EA3D83D1}"/>
              </a:ext>
            </a:extLst>
          </p:cNvPr>
          <p:cNvSpPr txBox="1"/>
          <p:nvPr/>
        </p:nvSpPr>
        <p:spPr>
          <a:xfrm>
            <a:off x="3099201" y="1357297"/>
            <a:ext cx="16273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Who will join me on the Pupil Curriculum Team?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4172CE2-D649-3F41-9FEF-8B7264F062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49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285"/>
    </mc:Choice>
    <mc:Fallback xmlns="">
      <p:transition spd="slow" advTm="412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24FA67-F110-FC4B-86D3-AACAAD661A9C}"/>
              </a:ext>
            </a:extLst>
          </p:cNvPr>
          <p:cNvSpPr/>
          <p:nvPr/>
        </p:nvSpPr>
        <p:spPr>
          <a:xfrm>
            <a:off x="6030686" y="3766459"/>
            <a:ext cx="2209801" cy="13933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Pupil Well-Being Team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DE9444D-F67F-0B41-A9CE-9BD530D9CFB7}"/>
              </a:ext>
            </a:extLst>
          </p:cNvPr>
          <p:cNvSpPr/>
          <p:nvPr/>
        </p:nvSpPr>
        <p:spPr>
          <a:xfrm>
            <a:off x="6030686" y="1001485"/>
            <a:ext cx="1023258" cy="13933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Sports Council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2797154-2129-434A-8653-A96AB2D9039B}"/>
              </a:ext>
            </a:extLst>
          </p:cNvPr>
          <p:cNvSpPr/>
          <p:nvPr/>
        </p:nvSpPr>
        <p:spPr>
          <a:xfrm>
            <a:off x="7217230" y="979715"/>
            <a:ext cx="1023258" cy="13933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Eco-Council 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B85122D-7C64-B340-BA02-7762D7AAF1F0}"/>
              </a:ext>
            </a:extLst>
          </p:cNvPr>
          <p:cNvCxnSpPr>
            <a:cxnSpLocks/>
          </p:cNvCxnSpPr>
          <p:nvPr/>
        </p:nvCxnSpPr>
        <p:spPr>
          <a:xfrm flipH="1">
            <a:off x="7467049" y="2481942"/>
            <a:ext cx="261810" cy="1240972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DC1A2833-F96C-C040-8E68-02C836B98E8A}"/>
              </a:ext>
            </a:extLst>
          </p:cNvPr>
          <p:cNvCxnSpPr/>
          <p:nvPr/>
        </p:nvCxnSpPr>
        <p:spPr>
          <a:xfrm>
            <a:off x="6567408" y="2468658"/>
            <a:ext cx="259597" cy="1262744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Google Shape;211;p7" descr="https://attachments.office.net/owa/paul.wyatt%40applecroft.herts.sch.uk/service.svc/s/GetAttachmentThumbnail?id=AAMkADdiZWI3MmZhLTU5MGUtNGI5Zi1hZWM2LWM0ZmVjOGRiNjk4YgBGAAAAAAABIye%2Bg0RASZCD4BIzg6jrBwDVKYv6ri%2FWRrG8Fum51O9dAAAA8ZJ9AACDb0RXxA55R5%2FlB1APIxj9AAdC8EgTAAABEgAQAHe5wbFE73lIvMY7Lbh%2BuCA%3D&amp;thumbnailType=2&amp;token=eyJhbGciOiJSUzI1NiIsImtpZCI6IjMwODE3OUNFNUY0QjUyRTc4QjJEQjg5NjZCQUY0RUNDMzcyN0FFRUUiLCJ0eXAiOiJKV1QiLCJ4NXQiOiJNSUY1emw5TFV1ZUxMYmlXYTY5T3pEY25ydTQifQ.eyJvcmlnaW4iOiJodHRwczovL291dGxvb2sub2ZmaWNlLmNvbSIsInVjIjoiMTZkNTVhNjA5YTQzNDE2NmE2Y2NlM2NlNjBiZGFmOTQiLCJzaWduaW5fc3RhdGUiOiJbXCJrbXNpXCJdIiwidmVyIjoiRXhjaGFuZ2UuQ2FsbGJhY2suVjEiLCJhcHBjdHhzZW5kZXIiOiJPd2FEb3dubG9hZEBlNWZkZDA2Yy1kMWI2LTQ1ZjctYjhlMy0zYjE4NjNiODViYTEiLCJpc3NyaW5nIjoiV1ciLCJhcHBjdHgiOiJ7XCJtc2V4Y2hwcm90XCI6XCJvd2FcIixcInB1aWRcIjpcIjExNTM4MzYyOTYxNDAxMjk5OTVcIixcInNjb3BlXCI6XCJPd2FEb3dubG9hZFwiLFwib2lkXCI6XCI1ZjU1NDNhYy04OTg0LTQxOWMtYjhmNi02ZWMwYzJkYTNkNGNcIixcInByaW1hcnlzaWRcIjpcIlMtMS01LTIxLTIwMTU3ODMzNzMtMzM2OTI5ODc3NS0yMzYxOTAwODcxLTE3NTE2NDdcIn0iLCJuYmYiOjE2MjIxOTM0NzEsImV4cCI6MTYyMjE5NDA3MSwiaXNzIjoiMDAwMDAwMDItMDAwMC0wZmYxLWNlMDAtMDAwMDAwMDAwMDAwQGU1ZmRkMDZjLWQxYjYtNDVmNy1iOGUzLTNiMTg2M2I4NWJhMSIsImF1ZCI6IjAwMDAwMDAyLTAwMDAtMGZmMS1jZTAwLTAwMDAwMDAwMDAwMC9hdHRhY2htZW50cy5vZmZpY2UubmV0QGU1ZmRkMDZjLWQxYjYtNDVmNy1iOGUzLTNiMTg2M2I4NWJhMSIsImhhcHAiOiJvd2EifQ.Ktktr4zLoopN98ffO-yALH2sznJSWxYBFeLFhPx3-404YwGzDBml9oxeMpmQTYzYa4lpbEVNBbY6ZgnWgUYa5poIAikmNWXiGaDEI-J5fvpv1yxICDYlZhtYoIHQSXBRIkq7aEzMoSZ7hqu1WAgt0hspwk4ChDuuaZiBj1I_gy70Ko1sPf1t93S4ia7Ce3KK4OK87C-Cc7mWGq9TTJeREU2QIDqF-VcvKA5xVc2rN81uCCSOUe2XfTy3Ff8nzl9eoNz1ZPUxwfaSplkDaCk9OhxlyUnwS6kCqW9578k1s2ZR39SwRQAgM4r6NJ7WXjRmZ2QefHAWDPRhfcIyQWyCBA&amp;X-OWA-CANARY=-7FBkhie1kuxSKWW8LCuP1AwbuG5IdkYYcjvv1YCB34HdvSQZ88u9EqTBdrwbVGHAyAVPvQdUN4.&amp;owa=outlook.office.com&amp;scriptVer=20210517003.16&amp;animation=true">
            <a:extLst>
              <a:ext uri="{FF2B5EF4-FFF2-40B4-BE49-F238E27FC236}">
                <a16:creationId xmlns:a16="http://schemas.microsoft.com/office/drawing/2014/main" id="{5BCBD87F-E10E-7343-89EC-BB0E5DFD869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76115" y="1921790"/>
            <a:ext cx="2037200" cy="270515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Oval Callout 23">
            <a:extLst>
              <a:ext uri="{FF2B5EF4-FFF2-40B4-BE49-F238E27FC236}">
                <a16:creationId xmlns:a16="http://schemas.microsoft.com/office/drawing/2014/main" id="{8BEB0A1E-3529-B34B-84E7-F6C13D740AD4}"/>
              </a:ext>
            </a:extLst>
          </p:cNvPr>
          <p:cNvSpPr/>
          <p:nvPr/>
        </p:nvSpPr>
        <p:spPr>
          <a:xfrm>
            <a:off x="3172077" y="774915"/>
            <a:ext cx="2453808" cy="2142456"/>
          </a:xfrm>
          <a:prstGeom prst="wedgeEllipseCallout">
            <a:avLst>
              <a:gd name="adj1" fmla="val -85650"/>
              <a:gd name="adj2" fmla="val 596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A32C3D0-C5DA-3B45-AD5F-7FBA5F718106}"/>
              </a:ext>
            </a:extLst>
          </p:cNvPr>
          <p:cNvSpPr txBox="1"/>
          <p:nvPr/>
        </p:nvSpPr>
        <p:spPr>
          <a:xfrm>
            <a:off x="3518116" y="1107479"/>
            <a:ext cx="16273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Who will join me on the Pupil          Well-Being Team?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AE4C927-2065-3B4E-B249-1883EDCE2F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81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217"/>
    </mc:Choice>
    <mc:Fallback xmlns="">
      <p:transition spd="slow" advTm="562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5024" y="1782305"/>
            <a:ext cx="6965244" cy="3940764"/>
          </a:xfrm>
          <a:ln w="28575"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If you want to get involved in one of our Pupil Teams here are the next steps: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1) Decide which team your interests and passions most align with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2) Create a short video, no longer than 2 minutes, explaining why you would like to be on the pupil team and how you would make a difference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3) Submit your video by Friday 22</a:t>
            </a:r>
            <a:r>
              <a:rPr lang="en-US" sz="2000" baseline="30000" dirty="0"/>
              <a:t>nd</a:t>
            </a:r>
            <a:r>
              <a:rPr lang="en-US" sz="2000" dirty="0"/>
              <a:t> October </a:t>
            </a:r>
          </a:p>
        </p:txBody>
      </p:sp>
      <p:pic>
        <p:nvPicPr>
          <p:cNvPr id="4" name="Picture 3" descr="LiM Appl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3854" y="857602"/>
            <a:ext cx="672722" cy="592764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5201242E-254B-2C4C-BD29-659CE0D0CA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023" y="906844"/>
            <a:ext cx="6965245" cy="592764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Do you want to get involved?</a:t>
            </a:r>
            <a:endParaRPr lang="en-US" dirty="0">
              <a:latin typeface="Comic Sans MS" panose="030F0902030302020204" pitchFamily="66" charset="0"/>
            </a:endParaRPr>
          </a:p>
        </p:txBody>
      </p:sp>
      <p:pic>
        <p:nvPicPr>
          <p:cNvPr id="7" name="Picture 6" descr="LiM Apple.jpg">
            <a:extLst>
              <a:ext uri="{FF2B5EF4-FFF2-40B4-BE49-F238E27FC236}">
                <a16:creationId xmlns:a16="http://schemas.microsoft.com/office/drawing/2014/main" id="{478DCD0A-0DA6-DB4D-9A08-3D4BABBF6F6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424" y="838549"/>
            <a:ext cx="672722" cy="592764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067EDCC7-62C5-4E43-8308-F21CA36949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24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770"/>
    </mc:Choice>
    <mc:Fallback xmlns="">
      <p:transition spd="slow" advTm="1277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shpin">
  <a:themeElements>
    <a:clrScheme name="Pushpin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Pushpin.thmx</Template>
  <TotalTime>185</TotalTime>
  <Words>166</Words>
  <Application>Microsoft Office PowerPoint</Application>
  <PresentationFormat>On-screen Show (4:3)</PresentationFormat>
  <Paragraphs>40</Paragraphs>
  <Slides>8</Slides>
  <Notes>8</Notes>
  <HiddenSlides>0</HiddenSlides>
  <MMClips>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Brush Script MT</vt:lpstr>
      <vt:lpstr>Calibri</vt:lpstr>
      <vt:lpstr>Comic Sans MS</vt:lpstr>
      <vt:lpstr>Constantia</vt:lpstr>
      <vt:lpstr>Franklin Gothic Book</vt:lpstr>
      <vt:lpstr>Rage Italic</vt:lpstr>
      <vt:lpstr>Pushpin</vt:lpstr>
      <vt:lpstr>PowerPoint Presentation</vt:lpstr>
      <vt:lpstr>A fantastic  opportunity…</vt:lpstr>
      <vt:lpstr>PowerPoint Presentation</vt:lpstr>
      <vt:lpstr>The Staff Lighthouse Team</vt:lpstr>
      <vt:lpstr>PowerPoint Presentation</vt:lpstr>
      <vt:lpstr>PowerPoint Presentation</vt:lpstr>
      <vt:lpstr>PowerPoint Presentation</vt:lpstr>
      <vt:lpstr>Do you want to get involved?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Withe</dc:creator>
  <cp:lastModifiedBy>Lisa Withe</cp:lastModifiedBy>
  <cp:revision>14</cp:revision>
  <dcterms:created xsi:type="dcterms:W3CDTF">2019-10-13T22:15:58Z</dcterms:created>
  <dcterms:modified xsi:type="dcterms:W3CDTF">2021-10-11T07:22:17Z</dcterms:modified>
</cp:coreProperties>
</file>