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7"/>
  </p:notesMasterIdLst>
  <p:sldIdLst>
    <p:sldId id="256" r:id="rId2"/>
    <p:sldId id="257" r:id="rId3"/>
    <p:sldId id="258" r:id="rId4"/>
    <p:sldId id="259" r:id="rId5"/>
    <p:sldId id="260"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854ef86b39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854ef86b39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8713b3ddf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8713b3ddf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854ef86b39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854ef86b39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854ef86b39_0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854ef86b39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wydir.demon.co.uk/jo/egypt/isis.ht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www.britannica.com/place/Byblos"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jpg"/><Relationship Id="rId5" Type="http://schemas.openxmlformats.org/officeDocument/2006/relationships/image" Target="../media/image2.jpg"/><Relationship Id="rId4" Type="http://schemas.openxmlformats.org/officeDocument/2006/relationships/hyperlink" Target="https://www.britannica.com/topic/Horu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5000" b="1">
                <a:latin typeface="Georgia"/>
                <a:ea typeface="Georgia"/>
                <a:cs typeface="Georgia"/>
                <a:sym typeface="Georgia"/>
              </a:rPr>
              <a:t>Egyptian Gods and Goddesses</a:t>
            </a:r>
            <a:endParaRPr sz="5000" b="1">
              <a:latin typeface="Georgia"/>
              <a:ea typeface="Georgia"/>
              <a:cs typeface="Georgia"/>
              <a:sym typeface="Georgia"/>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000" b="1">
                <a:solidFill>
                  <a:srgbClr val="000000"/>
                </a:solidFill>
                <a:latin typeface="Georgia"/>
                <a:ea typeface="Georgia"/>
                <a:cs typeface="Georgia"/>
                <a:sym typeface="Georgia"/>
              </a:rPr>
              <a:t>Isabelle Lofthouse </a:t>
            </a:r>
            <a:endParaRPr sz="2000" b="1">
              <a:solidFill>
                <a:srgbClr val="000000"/>
              </a:solidFill>
              <a:latin typeface="Georgia"/>
              <a:ea typeface="Georgia"/>
              <a:cs typeface="Georgia"/>
              <a:sym typeface="Georgia"/>
            </a:endParaRPr>
          </a:p>
        </p:txBody>
      </p:sp>
      <p:pic>
        <p:nvPicPr>
          <p:cNvPr id="56" name="Google Shape;56;p13"/>
          <p:cNvPicPr preferRelativeResize="0"/>
          <p:nvPr/>
        </p:nvPicPr>
        <p:blipFill>
          <a:blip r:embed="rId3">
            <a:alphaModFix/>
          </a:blip>
          <a:stretch>
            <a:fillRect/>
          </a:stretch>
        </p:blipFill>
        <p:spPr>
          <a:xfrm>
            <a:off x="7150200" y="384050"/>
            <a:ext cx="1993800" cy="4375405"/>
          </a:xfrm>
          <a:prstGeom prst="rect">
            <a:avLst/>
          </a:prstGeom>
          <a:noFill/>
          <a:ln>
            <a:noFill/>
          </a:ln>
        </p:spPr>
      </p:pic>
      <p:pic>
        <p:nvPicPr>
          <p:cNvPr id="57" name="Google Shape;57;p13"/>
          <p:cNvPicPr preferRelativeResize="0"/>
          <p:nvPr/>
        </p:nvPicPr>
        <p:blipFill>
          <a:blip r:embed="rId3">
            <a:alphaModFix/>
          </a:blip>
          <a:stretch>
            <a:fillRect/>
          </a:stretch>
        </p:blipFill>
        <p:spPr>
          <a:xfrm flipH="1">
            <a:off x="0" y="384050"/>
            <a:ext cx="1993800" cy="437540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xfrm>
            <a:off x="311700" y="486175"/>
            <a:ext cx="82089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b="1" u="sng">
                <a:latin typeface="Georgia"/>
                <a:ea typeface="Georgia"/>
                <a:cs typeface="Georgia"/>
                <a:sym typeface="Georgia"/>
              </a:rPr>
              <a:t>Ra</a:t>
            </a:r>
            <a:endParaRPr sz="3200" b="1" u="sng">
              <a:latin typeface="Georgia"/>
              <a:ea typeface="Georgia"/>
              <a:cs typeface="Georgia"/>
              <a:sym typeface="Georgia"/>
            </a:endParaRPr>
          </a:p>
        </p:txBody>
      </p:sp>
      <p:sp>
        <p:nvSpPr>
          <p:cNvPr id="63" name="Google Shape;63;p14"/>
          <p:cNvSpPr txBox="1">
            <a:spLocks noGrp="1"/>
          </p:cNvSpPr>
          <p:nvPr>
            <p:ph type="body" idx="1"/>
          </p:nvPr>
        </p:nvSpPr>
        <p:spPr>
          <a:xfrm>
            <a:off x="311700" y="1152475"/>
            <a:ext cx="8520600" cy="388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b="1" dirty="0">
                <a:solidFill>
                  <a:srgbClr val="000000"/>
                </a:solidFill>
                <a:latin typeface="Georgia"/>
                <a:ea typeface="Georgia"/>
                <a:cs typeface="Georgia"/>
                <a:sym typeface="Georgia"/>
              </a:rPr>
              <a:t>God of the Sun, Lord of all Egyptian Gods  </a:t>
            </a:r>
            <a:r>
              <a:rPr lang="en" b="1" dirty="0">
                <a:solidFill>
                  <a:srgbClr val="000000"/>
                </a:solidFill>
                <a:latin typeface="Georgia"/>
                <a:ea typeface="Georgia"/>
                <a:cs typeface="Georgia"/>
                <a:sym typeface="Georgia"/>
              </a:rPr>
              <a:t>            </a:t>
            </a:r>
            <a:endParaRPr b="1" dirty="0">
              <a:solidFill>
                <a:srgbClr val="000000"/>
              </a:solidFill>
              <a:latin typeface="Georgia"/>
              <a:ea typeface="Georgia"/>
              <a:cs typeface="Georgia"/>
              <a:sym typeface="Georgia"/>
            </a:endParaRPr>
          </a:p>
          <a:p>
            <a:pPr marL="0" lvl="0" indent="0" algn="l" rtl="0">
              <a:spcBef>
                <a:spcPts val="1600"/>
              </a:spcBef>
              <a:spcAft>
                <a:spcPts val="1200"/>
              </a:spcAft>
              <a:buNone/>
            </a:pPr>
            <a:r>
              <a:rPr lang="en" sz="1500" b="1" dirty="0">
                <a:solidFill>
                  <a:srgbClr val="000000"/>
                </a:solidFill>
                <a:highlight>
                  <a:srgbClr val="FFFFFF"/>
                </a:highlight>
                <a:latin typeface="Georgia"/>
                <a:ea typeface="Georgia"/>
                <a:cs typeface="Georgia"/>
                <a:sym typeface="Georgia"/>
              </a:rPr>
              <a:t>He was usually shown in human form with a falcon head, crowned with the sun disc encircled by the a sacred cobra. Ra was the greatest god and he kept his power hidden in his secret name, which only he knew. There’s a myth about him and his secret </a:t>
            </a:r>
            <a:r>
              <a:rPr lang="en" sz="1500" b="1" dirty="0" smtClean="0">
                <a:solidFill>
                  <a:srgbClr val="000000"/>
                </a:solidFill>
                <a:highlight>
                  <a:srgbClr val="FFFFFF"/>
                </a:highlight>
                <a:latin typeface="Georgia"/>
                <a:ea typeface="Georgia"/>
                <a:cs typeface="Georgia"/>
                <a:sym typeface="Georgia"/>
              </a:rPr>
              <a:t>name: </a:t>
            </a:r>
            <a:r>
              <a:rPr lang="en" sz="1500" b="1" dirty="0">
                <a:solidFill>
                  <a:srgbClr val="000000"/>
                </a:solidFill>
                <a:highlight>
                  <a:srgbClr val="FFFFFF"/>
                </a:highlight>
                <a:latin typeface="Georgia"/>
                <a:ea typeface="Georgia"/>
                <a:cs typeface="Georgia"/>
                <a:sym typeface="Georgia"/>
              </a:rPr>
              <a:t>it began as he started to grow old. </a:t>
            </a:r>
            <a:r>
              <a:rPr lang="en" sz="1500" b="1" dirty="0">
                <a:solidFill>
                  <a:srgbClr val="000000"/>
                </a:solidFill>
                <a:highlight>
                  <a:srgbClr val="FFFFFF"/>
                </a:highlight>
                <a:uFill>
                  <a:noFill/>
                </a:uFill>
                <a:latin typeface="Georgia"/>
                <a:ea typeface="Georgia"/>
                <a:cs typeface="Georgia"/>
                <a:sym typeface="Georgia"/>
                <a:hlinkClick r:id="rId3"/>
              </a:rPr>
              <a:t>Isis</a:t>
            </a:r>
            <a:r>
              <a:rPr lang="en" sz="1500" b="1" dirty="0">
                <a:solidFill>
                  <a:srgbClr val="000000"/>
                </a:solidFill>
                <a:highlight>
                  <a:srgbClr val="FFFFFF"/>
                </a:highlight>
                <a:latin typeface="Georgia"/>
                <a:ea typeface="Georgia"/>
                <a:cs typeface="Georgia"/>
                <a:sym typeface="Georgia"/>
              </a:rPr>
              <a:t> was jealous of </a:t>
            </a:r>
            <a:r>
              <a:rPr lang="en" sz="1500" b="1" dirty="0" smtClean="0">
                <a:solidFill>
                  <a:srgbClr val="000000"/>
                </a:solidFill>
                <a:highlight>
                  <a:srgbClr val="FFFFFF"/>
                </a:highlight>
                <a:latin typeface="Georgia"/>
                <a:ea typeface="Georgia"/>
                <a:cs typeface="Georgia"/>
                <a:sym typeface="Georgia"/>
              </a:rPr>
              <a:t>Ra’s </a:t>
            </a:r>
            <a:r>
              <a:rPr lang="en" sz="1500" b="1" dirty="0">
                <a:solidFill>
                  <a:srgbClr val="000000"/>
                </a:solidFill>
                <a:highlight>
                  <a:srgbClr val="FFFFFF"/>
                </a:highlight>
                <a:latin typeface="Georgia"/>
                <a:ea typeface="Georgia"/>
                <a:cs typeface="Georgia"/>
                <a:sym typeface="Georgia"/>
              </a:rPr>
              <a:t>powers </a:t>
            </a:r>
            <a:r>
              <a:rPr lang="en" sz="1500" b="1" dirty="0" smtClean="0">
                <a:solidFill>
                  <a:srgbClr val="000000"/>
                </a:solidFill>
                <a:highlight>
                  <a:srgbClr val="FFFFFF"/>
                </a:highlight>
                <a:latin typeface="Georgia"/>
                <a:ea typeface="Georgia"/>
                <a:cs typeface="Georgia"/>
                <a:sym typeface="Georgia"/>
              </a:rPr>
              <a:t>as she </a:t>
            </a:r>
            <a:r>
              <a:rPr lang="en" sz="1500" b="1" dirty="0">
                <a:solidFill>
                  <a:srgbClr val="000000"/>
                </a:solidFill>
                <a:highlight>
                  <a:srgbClr val="FFFFFF"/>
                </a:highlight>
                <a:latin typeface="Georgia"/>
                <a:ea typeface="Georgia"/>
                <a:cs typeface="Georgia"/>
                <a:sym typeface="Georgia"/>
              </a:rPr>
              <a:t>wanted them for herself but the only way she could do this was to find out his secret </a:t>
            </a:r>
            <a:r>
              <a:rPr lang="en" sz="1500" b="1" dirty="0" smtClean="0">
                <a:solidFill>
                  <a:srgbClr val="000000"/>
                </a:solidFill>
                <a:highlight>
                  <a:srgbClr val="FFFFFF"/>
                </a:highlight>
                <a:latin typeface="Georgia"/>
                <a:ea typeface="Georgia"/>
                <a:cs typeface="Georgia"/>
                <a:sym typeface="Georgia"/>
              </a:rPr>
              <a:t>name; she </a:t>
            </a:r>
            <a:r>
              <a:rPr lang="en" sz="1500" b="1" dirty="0">
                <a:solidFill>
                  <a:srgbClr val="000000"/>
                </a:solidFill>
                <a:highlight>
                  <a:srgbClr val="FFFFFF"/>
                </a:highlight>
                <a:latin typeface="Georgia"/>
                <a:ea typeface="Georgia"/>
                <a:cs typeface="Georgia"/>
                <a:sym typeface="Georgia"/>
              </a:rPr>
              <a:t>cunningly organised a plan. She collected some of his saliva and made it into a </a:t>
            </a:r>
            <a:r>
              <a:rPr lang="en" sz="1500" b="1" dirty="0" smtClean="0">
                <a:solidFill>
                  <a:srgbClr val="000000"/>
                </a:solidFill>
                <a:highlight>
                  <a:srgbClr val="FFFFFF"/>
                </a:highlight>
                <a:latin typeface="Georgia"/>
                <a:ea typeface="Georgia"/>
                <a:cs typeface="Georgia"/>
                <a:sym typeface="Georgia"/>
              </a:rPr>
              <a:t>snake</a:t>
            </a:r>
            <a:r>
              <a:rPr lang="en" sz="1500" b="1" dirty="0" smtClean="0">
                <a:solidFill>
                  <a:srgbClr val="000000"/>
                </a:solidFill>
                <a:highlight>
                  <a:srgbClr val="FFFFFF"/>
                </a:highlight>
                <a:latin typeface="Georgia"/>
                <a:ea typeface="Georgia"/>
                <a:cs typeface="Georgia"/>
                <a:sym typeface="Georgia"/>
              </a:rPr>
              <a:t>, hiding</a:t>
            </a:r>
            <a:r>
              <a:rPr lang="en" sz="1500" b="1" dirty="0" smtClean="0">
                <a:solidFill>
                  <a:srgbClr val="000000"/>
                </a:solidFill>
                <a:highlight>
                  <a:srgbClr val="FFFFFF"/>
                </a:highlight>
                <a:latin typeface="Georgia"/>
                <a:ea typeface="Georgia"/>
                <a:cs typeface="Georgia"/>
                <a:sym typeface="Georgia"/>
              </a:rPr>
              <a:t> it </a:t>
            </a:r>
            <a:r>
              <a:rPr lang="en" sz="1500" b="1" dirty="0">
                <a:solidFill>
                  <a:srgbClr val="000000"/>
                </a:solidFill>
                <a:highlight>
                  <a:srgbClr val="FFFFFF"/>
                </a:highlight>
                <a:latin typeface="Georgia"/>
                <a:ea typeface="Georgia"/>
                <a:cs typeface="Georgia"/>
                <a:sym typeface="Georgia"/>
              </a:rPr>
              <a:t>where Ra would walk that day. When Ra trod on it, it bit him, and Ra screamed in pain. All the gods gathered round, but none could heal him. Isis </a:t>
            </a:r>
            <a:r>
              <a:rPr lang="en" sz="1500" b="1" dirty="0" smtClean="0">
                <a:solidFill>
                  <a:srgbClr val="000000"/>
                </a:solidFill>
                <a:highlight>
                  <a:srgbClr val="FFFFFF"/>
                </a:highlight>
                <a:latin typeface="Georgia"/>
                <a:ea typeface="Georgia"/>
                <a:cs typeface="Georgia"/>
                <a:sym typeface="Georgia"/>
              </a:rPr>
              <a:t>said, </a:t>
            </a:r>
            <a:r>
              <a:rPr lang="en" sz="1500" b="1" dirty="0">
                <a:solidFill>
                  <a:srgbClr val="000000"/>
                </a:solidFill>
                <a:highlight>
                  <a:srgbClr val="FFFFFF"/>
                </a:highlight>
                <a:latin typeface="Georgia"/>
                <a:ea typeface="Georgia"/>
                <a:cs typeface="Georgia"/>
                <a:sym typeface="Georgia"/>
              </a:rPr>
              <a:t>"If you tell me your secret name, this will give me enough magic power to heal you." Ra didn't want to do this because he knew then she would have his power, but eventually the pain was so bad that he had to. Isis healed him, and ever since then she has the magic powers that Ra had.</a:t>
            </a:r>
            <a:endParaRPr sz="1500" b="1" dirty="0">
              <a:solidFill>
                <a:srgbClr val="000000"/>
              </a:solidFill>
              <a:highlight>
                <a:srgbClr val="FFFFFF"/>
              </a:highlight>
              <a:latin typeface="Georgia"/>
              <a:ea typeface="Georgia"/>
              <a:cs typeface="Georgia"/>
              <a:sym typeface="Georgia"/>
            </a:endParaRPr>
          </a:p>
        </p:txBody>
      </p:sp>
      <p:pic>
        <p:nvPicPr>
          <p:cNvPr id="64" name="Google Shape;64;p14"/>
          <p:cNvPicPr preferRelativeResize="0"/>
          <p:nvPr/>
        </p:nvPicPr>
        <p:blipFill>
          <a:blip r:embed="rId4">
            <a:alphaModFix/>
          </a:blip>
          <a:stretch>
            <a:fillRect/>
          </a:stretch>
        </p:blipFill>
        <p:spPr>
          <a:xfrm>
            <a:off x="5951300" y="486175"/>
            <a:ext cx="637120" cy="130757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b="1" u="sng">
                <a:latin typeface="Georgia"/>
                <a:ea typeface="Georgia"/>
                <a:cs typeface="Georgia"/>
                <a:sym typeface="Georgia"/>
              </a:rPr>
              <a:t>Isis</a:t>
            </a:r>
            <a:endParaRPr sz="3200" b="1" u="sng">
              <a:latin typeface="Georgia"/>
              <a:ea typeface="Georgia"/>
              <a:cs typeface="Georgia"/>
              <a:sym typeface="Georgia"/>
            </a:endParaRPr>
          </a:p>
        </p:txBody>
      </p:sp>
      <p:sp>
        <p:nvSpPr>
          <p:cNvPr id="70" name="Google Shape;70;p15"/>
          <p:cNvSpPr txBox="1">
            <a:spLocks noGrp="1"/>
          </p:cNvSpPr>
          <p:nvPr>
            <p:ph type="body" idx="1"/>
          </p:nvPr>
        </p:nvSpPr>
        <p:spPr>
          <a:xfrm>
            <a:off x="219450" y="1152475"/>
            <a:ext cx="8613000" cy="3908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300" b="1" dirty="0">
              <a:solidFill>
                <a:srgbClr val="000000"/>
              </a:solidFill>
              <a:highlight>
                <a:srgbClr val="FFFFFF"/>
              </a:highlight>
              <a:latin typeface="Georgia"/>
              <a:ea typeface="Georgia"/>
              <a:cs typeface="Georgia"/>
              <a:sym typeface="Georgia"/>
            </a:endParaRPr>
          </a:p>
          <a:p>
            <a:pPr marL="0" lvl="0" indent="0" algn="l" rtl="0">
              <a:spcBef>
                <a:spcPts val="1600"/>
              </a:spcBef>
              <a:spcAft>
                <a:spcPts val="1600"/>
              </a:spcAft>
              <a:buNone/>
            </a:pPr>
            <a:r>
              <a:rPr lang="en" sz="1300" b="1" dirty="0">
                <a:solidFill>
                  <a:srgbClr val="000000"/>
                </a:solidFill>
                <a:highlight>
                  <a:srgbClr val="FFFFFF"/>
                </a:highlight>
                <a:latin typeface="Georgia"/>
                <a:ea typeface="Georgia"/>
                <a:cs typeface="Georgia"/>
                <a:sym typeface="Georgia"/>
              </a:rPr>
              <a:t>Isis was the daughter of the earth god Geb and the sky goddess Nut and the sister of the deities Osiris, Seth, and Nephthys. She was also </a:t>
            </a:r>
            <a:r>
              <a:rPr lang="en" sz="1300" b="1" dirty="0" smtClean="0">
                <a:solidFill>
                  <a:srgbClr val="000000"/>
                </a:solidFill>
                <a:highlight>
                  <a:srgbClr val="FFFFFF"/>
                </a:highlight>
                <a:latin typeface="Georgia"/>
                <a:ea typeface="Georgia"/>
                <a:cs typeface="Georgia"/>
                <a:sym typeface="Georgia"/>
              </a:rPr>
              <a:t>married </a:t>
            </a:r>
            <a:r>
              <a:rPr lang="en" sz="1300" b="1" dirty="0">
                <a:solidFill>
                  <a:srgbClr val="000000"/>
                </a:solidFill>
                <a:highlight>
                  <a:srgbClr val="FFFFFF"/>
                </a:highlight>
                <a:latin typeface="Georgia"/>
                <a:ea typeface="Georgia"/>
                <a:cs typeface="Georgia"/>
                <a:sym typeface="Georgia"/>
              </a:rPr>
              <a:t>to Osiris [her brother], king of </a:t>
            </a:r>
            <a:r>
              <a:rPr lang="en" sz="1300" b="1" dirty="0" smtClean="0">
                <a:solidFill>
                  <a:srgbClr val="000000"/>
                </a:solidFill>
                <a:highlight>
                  <a:srgbClr val="FFFFFF"/>
                </a:highlight>
                <a:latin typeface="Georgia"/>
                <a:ea typeface="Georgia"/>
                <a:cs typeface="Georgia"/>
                <a:sym typeface="Georgia"/>
              </a:rPr>
              <a:t>Egypt. </a:t>
            </a:r>
            <a:r>
              <a:rPr lang="en" sz="1300" b="1" dirty="0">
                <a:solidFill>
                  <a:srgbClr val="000000"/>
                </a:solidFill>
                <a:highlight>
                  <a:srgbClr val="FFFFFF"/>
                </a:highlight>
                <a:latin typeface="Georgia"/>
                <a:ea typeface="Georgia"/>
                <a:cs typeface="Georgia"/>
                <a:sym typeface="Georgia"/>
              </a:rPr>
              <a:t>Isis was a good queen who supported her husband and taught the women of Egypt how to weave, bake, and brew beer. But Seth was </a:t>
            </a:r>
            <a:r>
              <a:rPr lang="en" sz="1300" b="1" dirty="0" smtClean="0">
                <a:solidFill>
                  <a:srgbClr val="000000"/>
                </a:solidFill>
                <a:highlight>
                  <a:srgbClr val="FFFFFF"/>
                </a:highlight>
                <a:latin typeface="Georgia"/>
                <a:ea typeface="Georgia"/>
                <a:cs typeface="Georgia"/>
                <a:sym typeface="Georgia"/>
              </a:rPr>
              <a:t>jealous of his brother Osiris, </a:t>
            </a:r>
            <a:r>
              <a:rPr lang="en" sz="1300" b="1" dirty="0">
                <a:solidFill>
                  <a:srgbClr val="000000"/>
                </a:solidFill>
                <a:highlight>
                  <a:srgbClr val="FFFFFF"/>
                </a:highlight>
                <a:latin typeface="Georgia"/>
                <a:ea typeface="Georgia"/>
                <a:cs typeface="Georgia"/>
                <a:sym typeface="Georgia"/>
              </a:rPr>
              <a:t>and he hatched a plot to kill </a:t>
            </a:r>
            <a:r>
              <a:rPr lang="en" sz="1300" b="1" dirty="0" smtClean="0">
                <a:solidFill>
                  <a:srgbClr val="000000"/>
                </a:solidFill>
                <a:highlight>
                  <a:srgbClr val="FFFFFF"/>
                </a:highlight>
                <a:latin typeface="Georgia"/>
                <a:ea typeface="Georgia"/>
                <a:cs typeface="Georgia"/>
                <a:sym typeface="Georgia"/>
              </a:rPr>
              <a:t>him. </a:t>
            </a:r>
            <a:r>
              <a:rPr lang="en" sz="1300" b="1" dirty="0">
                <a:solidFill>
                  <a:srgbClr val="000000"/>
                </a:solidFill>
                <a:highlight>
                  <a:srgbClr val="FFFFFF"/>
                </a:highlight>
                <a:latin typeface="Georgia"/>
                <a:ea typeface="Georgia"/>
                <a:cs typeface="Georgia"/>
                <a:sym typeface="Georgia"/>
              </a:rPr>
              <a:t>Seth decided to </a:t>
            </a:r>
            <a:r>
              <a:rPr lang="en" sz="1300" b="1" dirty="0" smtClean="0">
                <a:solidFill>
                  <a:srgbClr val="000000"/>
                </a:solidFill>
                <a:highlight>
                  <a:srgbClr val="FFFFFF"/>
                </a:highlight>
                <a:latin typeface="Georgia"/>
                <a:ea typeface="Georgia"/>
                <a:cs typeface="Georgia"/>
                <a:sym typeface="Georgia"/>
              </a:rPr>
              <a:t>trap </a:t>
            </a:r>
            <a:r>
              <a:rPr lang="en" sz="1300" b="1" dirty="0">
                <a:solidFill>
                  <a:srgbClr val="000000"/>
                </a:solidFill>
                <a:highlight>
                  <a:srgbClr val="FFFFFF"/>
                </a:highlight>
                <a:latin typeface="Georgia"/>
                <a:ea typeface="Georgia"/>
                <a:cs typeface="Georgia"/>
                <a:sym typeface="Georgia"/>
              </a:rPr>
              <a:t>Osiris in a decorated wooden chest, which he coated in lead and threw it into the Nile. Seth’s plan had </a:t>
            </a:r>
            <a:r>
              <a:rPr lang="en" sz="1300" b="1" dirty="0" smtClean="0">
                <a:solidFill>
                  <a:srgbClr val="000000"/>
                </a:solidFill>
                <a:highlight>
                  <a:srgbClr val="FFFFFF"/>
                </a:highlight>
                <a:latin typeface="Georgia"/>
                <a:ea typeface="Georgia"/>
                <a:cs typeface="Georgia"/>
                <a:sym typeface="Georgia"/>
              </a:rPr>
              <a:t>worked. With </a:t>
            </a:r>
            <a:r>
              <a:rPr lang="en" sz="1300" b="1" dirty="0">
                <a:solidFill>
                  <a:srgbClr val="000000"/>
                </a:solidFill>
                <a:highlight>
                  <a:srgbClr val="FFFFFF"/>
                </a:highlight>
                <a:latin typeface="Georgia"/>
                <a:ea typeface="Georgia"/>
                <a:cs typeface="Georgia"/>
                <a:sym typeface="Georgia"/>
              </a:rPr>
              <a:t>his brother supposedly vanished, Seth became king of Egypt. Isis was still faithful  to her husband she could not forget him, so she searched everywhere for him until she eventually discovered Osiris, still trapped in his chest, in </a:t>
            </a:r>
            <a:r>
              <a:rPr lang="en" sz="1300" b="1" dirty="0">
                <a:solidFill>
                  <a:srgbClr val="000000"/>
                </a:solidFill>
                <a:highlight>
                  <a:srgbClr val="FFFFFF"/>
                </a:highlight>
                <a:uFill>
                  <a:noFill/>
                </a:uFill>
                <a:latin typeface="Georgia"/>
                <a:ea typeface="Georgia"/>
                <a:cs typeface="Georgia"/>
                <a:sym typeface="Georgia"/>
                <a:hlinkClick r:id="rId3"/>
              </a:rPr>
              <a:t>Byblos</a:t>
            </a:r>
            <a:r>
              <a:rPr lang="en" sz="1300" b="1" dirty="0">
                <a:solidFill>
                  <a:srgbClr val="000000"/>
                </a:solidFill>
                <a:highlight>
                  <a:srgbClr val="FFFFFF"/>
                </a:highlight>
                <a:latin typeface="Georgia"/>
                <a:ea typeface="Georgia"/>
                <a:cs typeface="Georgia"/>
                <a:sym typeface="Georgia"/>
              </a:rPr>
              <a:t>. She brought his body back to Egypt, where Seth discovered the chest and, he furiously, hacked his brother into pieces, which he scattered far and wide. Transforming into a bird,  helped by </a:t>
            </a:r>
            <a:r>
              <a:rPr lang="en" sz="1300" b="1" dirty="0" smtClean="0">
                <a:solidFill>
                  <a:srgbClr val="000000"/>
                </a:solidFill>
                <a:highlight>
                  <a:srgbClr val="FFFFFF"/>
                </a:highlight>
                <a:latin typeface="Georgia"/>
                <a:ea typeface="Georgia"/>
                <a:cs typeface="Georgia"/>
                <a:sym typeface="Georgia"/>
              </a:rPr>
              <a:t>her husband’s </a:t>
            </a:r>
            <a:r>
              <a:rPr lang="en" sz="1300" b="1" dirty="0">
                <a:solidFill>
                  <a:srgbClr val="000000"/>
                </a:solidFill>
                <a:highlight>
                  <a:srgbClr val="FFFFFF"/>
                </a:highlight>
                <a:latin typeface="Georgia"/>
                <a:ea typeface="Georgia"/>
                <a:cs typeface="Georgia"/>
                <a:sym typeface="Georgia"/>
              </a:rPr>
              <a:t>sister, Nephthys, Isis was able to discover and reunite the parts of her dead </a:t>
            </a:r>
            <a:r>
              <a:rPr lang="en" sz="1300" b="1" dirty="0" smtClean="0">
                <a:solidFill>
                  <a:srgbClr val="000000"/>
                </a:solidFill>
                <a:highlight>
                  <a:srgbClr val="FFFFFF"/>
                </a:highlight>
                <a:latin typeface="Georgia"/>
                <a:ea typeface="Georgia"/>
                <a:cs typeface="Georgia"/>
                <a:sym typeface="Georgia"/>
              </a:rPr>
              <a:t>husband’s body</a:t>
            </a:r>
            <a:r>
              <a:rPr lang="en" sz="1300" b="1" dirty="0">
                <a:solidFill>
                  <a:srgbClr val="000000"/>
                </a:solidFill>
                <a:highlight>
                  <a:srgbClr val="FFFFFF"/>
                </a:highlight>
                <a:latin typeface="Georgia"/>
                <a:ea typeface="Georgia"/>
                <a:cs typeface="Georgia"/>
                <a:sym typeface="Georgia"/>
              </a:rPr>
              <a:t>. Using her magical powers [which she had tricked Ra the sun god into giving her], she was able to make Osiris whole, though he was  neither dead or </a:t>
            </a:r>
            <a:r>
              <a:rPr lang="en" sz="1300" b="1" dirty="0" smtClean="0">
                <a:solidFill>
                  <a:srgbClr val="000000"/>
                </a:solidFill>
                <a:highlight>
                  <a:srgbClr val="FFFFFF"/>
                </a:highlight>
                <a:latin typeface="Georgia"/>
                <a:ea typeface="Georgia"/>
                <a:cs typeface="Georgia"/>
                <a:sym typeface="Georgia"/>
              </a:rPr>
              <a:t>alive. </a:t>
            </a:r>
            <a:r>
              <a:rPr lang="en" sz="1300" b="1" dirty="0">
                <a:solidFill>
                  <a:srgbClr val="000000"/>
                </a:solidFill>
                <a:highlight>
                  <a:srgbClr val="FFFFFF"/>
                </a:highlight>
                <a:latin typeface="Georgia"/>
                <a:ea typeface="Georgia"/>
                <a:cs typeface="Georgia"/>
                <a:sym typeface="Georgia"/>
              </a:rPr>
              <a:t>Osiris had become a mummy. Nine months later Isis bore him a son, </a:t>
            </a:r>
            <a:r>
              <a:rPr lang="en" sz="1300" b="1" dirty="0">
                <a:solidFill>
                  <a:srgbClr val="000000"/>
                </a:solidFill>
                <a:highlight>
                  <a:srgbClr val="FFFFFF"/>
                </a:highlight>
                <a:uFill>
                  <a:noFill/>
                </a:uFill>
                <a:latin typeface="Georgia"/>
                <a:ea typeface="Georgia"/>
                <a:cs typeface="Georgia"/>
                <a:sym typeface="Georgia"/>
                <a:hlinkClick r:id="rId4"/>
              </a:rPr>
              <a:t>Horus</a:t>
            </a:r>
            <a:r>
              <a:rPr lang="en" sz="1300" b="1" dirty="0">
                <a:solidFill>
                  <a:srgbClr val="000000"/>
                </a:solidFill>
                <a:highlight>
                  <a:srgbClr val="FFFFFF"/>
                </a:highlight>
                <a:latin typeface="Georgia"/>
                <a:ea typeface="Georgia"/>
                <a:cs typeface="Georgia"/>
                <a:sym typeface="Georgia"/>
              </a:rPr>
              <a:t>. Osiris was then forced to live in the underworld, where he became king of the dead.</a:t>
            </a:r>
            <a:endParaRPr sz="1300" b="1" dirty="0">
              <a:solidFill>
                <a:srgbClr val="000000"/>
              </a:solidFill>
              <a:latin typeface="Georgia"/>
              <a:ea typeface="Georgia"/>
              <a:cs typeface="Georgia"/>
              <a:sym typeface="Georgia"/>
            </a:endParaRPr>
          </a:p>
        </p:txBody>
      </p:sp>
      <p:pic>
        <p:nvPicPr>
          <p:cNvPr id="71" name="Google Shape;71;p15"/>
          <p:cNvPicPr preferRelativeResize="0"/>
          <p:nvPr/>
        </p:nvPicPr>
        <p:blipFill>
          <a:blip r:embed="rId5">
            <a:alphaModFix/>
          </a:blip>
          <a:stretch>
            <a:fillRect/>
          </a:stretch>
        </p:blipFill>
        <p:spPr>
          <a:xfrm flipH="1">
            <a:off x="1481900" y="147075"/>
            <a:ext cx="392814" cy="1168599"/>
          </a:xfrm>
          <a:prstGeom prst="rect">
            <a:avLst/>
          </a:prstGeom>
          <a:noFill/>
          <a:ln>
            <a:noFill/>
          </a:ln>
        </p:spPr>
      </p:pic>
      <p:pic>
        <p:nvPicPr>
          <p:cNvPr id="72" name="Google Shape;72;p15"/>
          <p:cNvPicPr preferRelativeResize="0"/>
          <p:nvPr/>
        </p:nvPicPr>
        <p:blipFill>
          <a:blip r:embed="rId6">
            <a:alphaModFix/>
          </a:blip>
          <a:stretch>
            <a:fillRect/>
          </a:stretch>
        </p:blipFill>
        <p:spPr>
          <a:xfrm flipH="1">
            <a:off x="1408898" y="54875"/>
            <a:ext cx="662227" cy="160452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a:spLocks noGrp="1"/>
          </p:cNvSpPr>
          <p:nvPr>
            <p:ph type="title"/>
          </p:nvPr>
        </p:nvSpPr>
        <p:spPr>
          <a:xfrm>
            <a:off x="215700" y="445025"/>
            <a:ext cx="861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u="sng">
                <a:solidFill>
                  <a:srgbClr val="222222"/>
                </a:solidFill>
                <a:highlight>
                  <a:srgbClr val="FFFFFF"/>
                </a:highlight>
                <a:latin typeface="Georgia"/>
                <a:ea typeface="Georgia"/>
                <a:cs typeface="Georgia"/>
                <a:sym typeface="Georgia"/>
              </a:rPr>
              <a:t>Sakhmet</a:t>
            </a:r>
            <a:endParaRPr sz="4600" b="1" u="sng">
              <a:latin typeface="Georgia"/>
              <a:ea typeface="Georgia"/>
              <a:cs typeface="Georgia"/>
              <a:sym typeface="Georgia"/>
            </a:endParaRPr>
          </a:p>
        </p:txBody>
      </p:sp>
      <p:sp>
        <p:nvSpPr>
          <p:cNvPr id="78" name="Google Shape;78;p16"/>
          <p:cNvSpPr txBox="1">
            <a:spLocks noGrp="1"/>
          </p:cNvSpPr>
          <p:nvPr>
            <p:ph type="body" idx="1"/>
          </p:nvPr>
        </p:nvSpPr>
        <p:spPr>
          <a:xfrm>
            <a:off x="215700" y="101772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2000">
              <a:solidFill>
                <a:srgbClr val="222222"/>
              </a:solidFill>
              <a:highlight>
                <a:srgbClr val="FFFFFF"/>
              </a:highlight>
              <a:latin typeface="Georgia"/>
              <a:ea typeface="Georgia"/>
              <a:cs typeface="Georgia"/>
              <a:sym typeface="Georgia"/>
            </a:endParaRPr>
          </a:p>
          <a:p>
            <a:pPr marL="0" lvl="0" indent="0" algn="l" rtl="0">
              <a:spcBef>
                <a:spcPts val="1600"/>
              </a:spcBef>
              <a:spcAft>
                <a:spcPts val="0"/>
              </a:spcAft>
              <a:buNone/>
            </a:pPr>
            <a:r>
              <a:rPr lang="en" sz="1600" b="1">
                <a:solidFill>
                  <a:srgbClr val="222222"/>
                </a:solidFill>
                <a:highlight>
                  <a:srgbClr val="FFFFFF"/>
                </a:highlight>
                <a:latin typeface="Georgia"/>
                <a:ea typeface="Georgia"/>
                <a:cs typeface="Georgia"/>
                <a:sym typeface="Georgia"/>
              </a:rPr>
              <a:t>Sakhmet is a warrior goddess as well as goddess of healing, she is shown as a lioness. She was seen as the protector of the pharaohs, and she led them in warfare. </a:t>
            </a:r>
            <a:r>
              <a:rPr lang="en" sz="1600" b="1">
                <a:solidFill>
                  <a:srgbClr val="202122"/>
                </a:solidFill>
                <a:highlight>
                  <a:srgbClr val="FFFFFF"/>
                </a:highlight>
                <a:latin typeface="Georgia"/>
                <a:ea typeface="Georgia"/>
                <a:cs typeface="Georgia"/>
                <a:sym typeface="Georgia"/>
              </a:rPr>
              <a:t>Sekhmet was said to breathe fire.</a:t>
            </a:r>
            <a:r>
              <a:rPr lang="en" sz="1600" b="1" baseline="30000">
                <a:solidFill>
                  <a:srgbClr val="0B0080"/>
                </a:solidFill>
                <a:highlight>
                  <a:srgbClr val="FFFFFF"/>
                </a:highlight>
                <a:latin typeface="Georgia"/>
                <a:ea typeface="Georgia"/>
                <a:cs typeface="Georgia"/>
                <a:sym typeface="Georgia"/>
              </a:rPr>
              <a:t> </a:t>
            </a:r>
            <a:endParaRPr sz="1600" b="1" baseline="30000">
              <a:solidFill>
                <a:srgbClr val="0B0080"/>
              </a:solidFill>
              <a:highlight>
                <a:srgbClr val="FFFFFF"/>
              </a:highlight>
              <a:latin typeface="Georgia"/>
              <a:ea typeface="Georgia"/>
              <a:cs typeface="Georgia"/>
              <a:sym typeface="Georgia"/>
            </a:endParaRPr>
          </a:p>
          <a:p>
            <a:pPr marL="0" lvl="0" indent="0" algn="l" rtl="0">
              <a:spcBef>
                <a:spcPts val="1600"/>
              </a:spcBef>
              <a:spcAft>
                <a:spcPts val="1600"/>
              </a:spcAft>
              <a:buNone/>
            </a:pPr>
            <a:endParaRPr sz="1600" b="1">
              <a:solidFill>
                <a:srgbClr val="222222"/>
              </a:solidFill>
              <a:highlight>
                <a:srgbClr val="FFFFFF"/>
              </a:highlight>
              <a:latin typeface="Georgia"/>
              <a:ea typeface="Georgia"/>
              <a:cs typeface="Georgia"/>
              <a:sym typeface="Georgia"/>
            </a:endParaRPr>
          </a:p>
        </p:txBody>
      </p:sp>
      <p:pic>
        <p:nvPicPr>
          <p:cNvPr id="79" name="Google Shape;79;p16"/>
          <p:cNvPicPr preferRelativeResize="0"/>
          <p:nvPr/>
        </p:nvPicPr>
        <p:blipFill>
          <a:blip r:embed="rId3">
            <a:alphaModFix/>
          </a:blip>
          <a:stretch>
            <a:fillRect/>
          </a:stretch>
        </p:blipFill>
        <p:spPr>
          <a:xfrm>
            <a:off x="1645900" y="166875"/>
            <a:ext cx="1437900" cy="1437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500" b="1">
              <a:solidFill>
                <a:srgbClr val="222222"/>
              </a:solidFill>
              <a:highlight>
                <a:srgbClr val="FFFFFF"/>
              </a:highlight>
              <a:latin typeface="Georgia"/>
              <a:ea typeface="Georgia"/>
              <a:cs typeface="Georgia"/>
              <a:sym typeface="Georgia"/>
            </a:endParaRPr>
          </a:p>
          <a:p>
            <a:pPr marL="0" lvl="0" indent="0" algn="l" rtl="0">
              <a:spcBef>
                <a:spcPts val="1600"/>
              </a:spcBef>
              <a:spcAft>
                <a:spcPts val="1600"/>
              </a:spcAft>
              <a:buNone/>
            </a:pPr>
            <a:r>
              <a:rPr lang="en" sz="1500" b="1">
                <a:solidFill>
                  <a:srgbClr val="222222"/>
                </a:solidFill>
                <a:highlight>
                  <a:srgbClr val="FFFFFF"/>
                </a:highlight>
                <a:latin typeface="Georgia"/>
                <a:ea typeface="Georgia"/>
                <a:cs typeface="Georgia"/>
                <a:sym typeface="Georgia"/>
              </a:rPr>
              <a:t>Osiris was the Ancient Egyptian god of the dead. Osiris ruled the world of men/women after Ra left the world to rule the heavens. He was murdered by his brother Set, who later dismembered his body and scattered the remains. The grieving Isis reassembled the parts and magically brought him back to life. Since he was the first living thing to die, he subsequently became the lord of the dead. His death was avenged by his son Horus, who defeated Set and cast him out into the Western Desert.</a:t>
            </a:r>
            <a:endParaRPr sz="1500" b="1">
              <a:latin typeface="Georgia"/>
              <a:ea typeface="Georgia"/>
              <a:cs typeface="Georgia"/>
              <a:sym typeface="Georgia"/>
            </a:endParaRPr>
          </a:p>
        </p:txBody>
      </p:sp>
      <p:sp>
        <p:nvSpPr>
          <p:cNvPr id="85" name="Google Shape;85;p17"/>
          <p:cNvSpPr txBox="1">
            <a:spLocks noGrp="1"/>
          </p:cNvSpPr>
          <p:nvPr>
            <p:ph type="title"/>
          </p:nvPr>
        </p:nvSpPr>
        <p:spPr>
          <a:xfrm>
            <a:off x="311700" y="4724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u="sng">
                <a:latin typeface="Georgia"/>
                <a:ea typeface="Georgia"/>
                <a:cs typeface="Georgia"/>
                <a:sym typeface="Georgia"/>
              </a:rPr>
              <a:t>Osiris</a:t>
            </a:r>
            <a:r>
              <a:rPr lang="en" sz="3000">
                <a:latin typeface="Georgia"/>
                <a:ea typeface="Georgia"/>
                <a:cs typeface="Georgia"/>
                <a:sym typeface="Georgia"/>
              </a:rPr>
              <a:t> </a:t>
            </a:r>
            <a:endParaRPr sz="3000">
              <a:latin typeface="Georgia"/>
              <a:ea typeface="Georgia"/>
              <a:cs typeface="Georgia"/>
              <a:sym typeface="Georgia"/>
            </a:endParaRPr>
          </a:p>
        </p:txBody>
      </p:sp>
      <p:pic>
        <p:nvPicPr>
          <p:cNvPr id="86" name="Google Shape;86;p17"/>
          <p:cNvPicPr preferRelativeResize="0"/>
          <p:nvPr/>
        </p:nvPicPr>
        <p:blipFill>
          <a:blip r:embed="rId3">
            <a:alphaModFix/>
          </a:blip>
          <a:stretch>
            <a:fillRect/>
          </a:stretch>
        </p:blipFill>
        <p:spPr>
          <a:xfrm flipH="1">
            <a:off x="1629525" y="0"/>
            <a:ext cx="777350" cy="168707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662</Words>
  <Application>Microsoft Office PowerPoint</Application>
  <PresentationFormat>On-screen Show (16:9)</PresentationFormat>
  <Paragraphs>14</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Georgia</vt:lpstr>
      <vt:lpstr>Simple Light</vt:lpstr>
      <vt:lpstr>Egyptian Gods and Goddesses</vt:lpstr>
      <vt:lpstr>Ra</vt:lpstr>
      <vt:lpstr>Isis</vt:lpstr>
      <vt:lpstr>Sakhmet</vt:lpstr>
      <vt:lpstr>Osiris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Egyptian Gods and Goddesses</dc:title>
  <cp:lastModifiedBy>Sharon Boulton</cp:lastModifiedBy>
  <cp:revision>1</cp:revision>
  <dcterms:modified xsi:type="dcterms:W3CDTF">2020-05-20T17:59:18Z</dcterms:modified>
</cp:coreProperties>
</file>