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300" r:id="rId23"/>
  </p:sldIdLst>
  <p:sldSz cx="12192000" cy="6858000"/>
  <p:notesSz cx="6858000" cy="9144000"/>
  <p:embeddedFontLst>
    <p:embeddedFont>
      <p:font typeface="Calibri" panose="020F0502020204030204" pitchFamily="34" charset="0"/>
      <p:regular r:id="rId25"/>
      <p:bold r:id="rId26"/>
      <p:italic r:id="rId27"/>
      <p:boldItalic r:id="rId28"/>
    </p:embeddedFont>
    <p:embeddedFont>
      <p:font typeface="Comic Sans MS" panose="030F0702030302020204" pitchFamily="66" charset="0"/>
      <p:regular r:id="rId29"/>
      <p:bold r:id="rId30"/>
      <p:italic r:id="rId31"/>
      <p:boldItalic r:id="rId32"/>
    </p:embeddedFont>
    <p:embeddedFont>
      <p:font typeface="Georgia" panose="02040502050405020303" pitchFamily="18"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9" roundtripDataSignature="AMtx7mjLAcpH9z2DqFrRSFm1ZU8l+qHRH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87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63"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59"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5" name="Google Shape;135;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2fb1206d720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2" name="Google Shape;172;g2fb1206d720_0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7c8d340e3d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37c8d340e3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2595b5271e8_0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3" name="Google Shape;193;g2595b5271e8_0_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2fb1206d720_0_2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9" name="Google Shape;199;g2fb1206d720_0_24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4" name="Google Shape;214;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37c8d340e3d_0_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2" name="Google Shape;222;g37c8d340e3d_0_9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7c8d340e3d_0_1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0" name="Google Shape;230;g37c8d340e3d_0_17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1000"/>
              </a:spcBef>
              <a:spcAft>
                <a:spcPts val="0"/>
              </a:spcAft>
              <a:buClr>
                <a:schemeClr val="dk1"/>
              </a:buClr>
              <a:buSzPts val="1100"/>
              <a:buFont typeface="Arial"/>
              <a:buNone/>
            </a:pPr>
            <a:endParaRPr sz="300"/>
          </a:p>
        </p:txBody>
      </p:sp>
      <p:sp>
        <p:nvSpPr>
          <p:cNvPr id="240" name="Google Shape;240;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100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Each term, we will provide a Home Learning Grid containing a variety of tasks. Each week, your child can choose one activity from the grid to complete. These activities are linked to what your child has been learning in school, so they will already have some background knowledge of each topic.</a:t>
            </a:r>
            <a:endParaRPr sz="2400">
              <a:solidFill>
                <a:schemeClr val="dk1"/>
              </a:solidFill>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ts val="2400"/>
              <a:buFont typeface="Arial"/>
              <a:buNone/>
            </a:pPr>
            <a:endParaRPr sz="2400">
              <a:solidFill>
                <a:schemeClr val="dk1"/>
              </a:solidFill>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The grid will be uploaded to Google Classroom each week, and there will be an option to ‘hand in’ completed work online. Children can either submit their work on Google Classroom or complete written tasks in their Home Learning Book.</a:t>
            </a:r>
            <a:endParaRPr sz="2400">
              <a:solidFill>
                <a:schemeClr val="dk1"/>
              </a:solidFill>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ts val="2400"/>
              <a:buFont typeface="Arial"/>
              <a:buNone/>
            </a:pPr>
            <a:endParaRPr sz="2400">
              <a:solidFill>
                <a:schemeClr val="dk1"/>
              </a:solidFill>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Home learning will be set every Friday and will be due in by the following Friday.</a:t>
            </a:r>
            <a:endParaRPr sz="2400">
              <a:solidFill>
                <a:schemeClr val="dk1"/>
              </a:solidFill>
              <a:latin typeface="Comic Sans MS"/>
              <a:ea typeface="Comic Sans MS"/>
              <a:cs typeface="Comic Sans MS"/>
              <a:sym typeface="Comic Sans MS"/>
            </a:endParaRPr>
          </a:p>
          <a:p>
            <a:pPr marL="0" lvl="0" indent="0" algn="l" rtl="0">
              <a:lnSpc>
                <a:spcPct val="100000"/>
              </a:lnSpc>
              <a:spcBef>
                <a:spcPts val="0"/>
              </a:spcBef>
              <a:spcAft>
                <a:spcPts val="0"/>
              </a:spcAft>
              <a:buSzPts val="1100"/>
              <a:buNone/>
            </a:pPr>
            <a:endParaRPr/>
          </a:p>
        </p:txBody>
      </p:sp>
      <p:sp>
        <p:nvSpPr>
          <p:cNvPr id="246" name="Google Shape;24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37c8d340e3d_0_34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37c8d340e3d_0_3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7b8d1033ce_1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3" name="Google Shape;263;g27b8d1033ce_1_4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2fc2fdde97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g2fc2fdde975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fb1206d720_0_2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1000"/>
              </a:spcBef>
              <a:spcAft>
                <a:spcPts val="0"/>
              </a:spcAft>
              <a:buClr>
                <a:schemeClr val="dk1"/>
              </a:buClr>
              <a:buSzPts val="2400"/>
              <a:buFont typeface="Arial"/>
              <a:buNone/>
            </a:pPr>
            <a:endParaRPr sz="1000"/>
          </a:p>
        </p:txBody>
      </p:sp>
      <p:sp>
        <p:nvSpPr>
          <p:cNvPr id="275" name="Google Shape;275;g2fb1206d720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7c8d340e3d_0_2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4" name="Google Shape;284;g37c8d340e3d_0_25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37c8d340e3d_0_2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0" name="Google Shape;290;g37c8d340e3d_0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37c8d340e3d_0_1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7" name="Google Shape;297;g37c8d340e3d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Notice board by the Year 1 Miro gate</a:t>
            </a:r>
            <a:endParaRPr/>
          </a:p>
        </p:txBody>
      </p:sp>
      <p:sp>
        <p:nvSpPr>
          <p:cNvPr id="303" name="Google Shape;30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27b8d1033ce_1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2" name="Google Shape;482;g27b8d1033ce_1_2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hyperlink" Target="https://www.applecroft.herts.sch.uk/safeguardin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hyperlink" Target="https://www.applecroft.herts.sch.uk/safeguarding/"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hyperlink" Target="mailto:admin@applecroft.hers.sch.uk" TargetMode="External"/><Relationship Id="rId7"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hyperlink" Target="https://primarysite-prod-sorted.s3.amazonaws.com/applecroft-school/UploadedDocument/47fd35fa-a629-44df-a2fc-38265d961c25/reading-spine-year-1.pdf"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primarysite-prod-sorted.s3.amazonaws.com/applecroft-school/UploadedDocument/0c357722-f70b-4eaf-8fc9-d9992cfec341/year-on-a-page-2025-2026.pdf"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hyperlink" Target="https://usborne.com/gb/blog/post/tips-and-expert-advice/7-reasons-why-a-book-is-the-perfect-gift-for-a-chil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pic>
        <p:nvPicPr>
          <p:cNvPr id="137" name="Google Shape;137;p1"/>
          <p:cNvPicPr preferRelativeResize="0"/>
          <p:nvPr/>
        </p:nvPicPr>
        <p:blipFill rotWithShape="1">
          <a:blip r:embed="rId3">
            <a:alphaModFix/>
          </a:blip>
          <a:srcRect/>
          <a:stretch/>
        </p:blipFill>
        <p:spPr>
          <a:xfrm>
            <a:off x="1576800" y="4193300"/>
            <a:ext cx="8876449" cy="1864050"/>
          </a:xfrm>
          <a:prstGeom prst="rect">
            <a:avLst/>
          </a:prstGeom>
          <a:noFill/>
          <a:ln>
            <a:noFill/>
          </a:ln>
        </p:spPr>
      </p:pic>
      <p:pic>
        <p:nvPicPr>
          <p:cNvPr id="138" name="Google Shape;138;p1"/>
          <p:cNvPicPr preferRelativeResize="0"/>
          <p:nvPr/>
        </p:nvPicPr>
        <p:blipFill rotWithShape="1">
          <a:blip r:embed="rId4">
            <a:alphaModFix/>
          </a:blip>
          <a:srcRect/>
          <a:stretch/>
        </p:blipFill>
        <p:spPr>
          <a:xfrm>
            <a:off x="1425675" y="371500"/>
            <a:ext cx="9340655" cy="32281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2"/>
        <p:cNvGrpSpPr/>
        <p:nvPr/>
      </p:nvGrpSpPr>
      <p:grpSpPr>
        <a:xfrm>
          <a:off x="0" y="0"/>
          <a:ext cx="0" cy="0"/>
          <a:chOff x="0" y="0"/>
          <a:chExt cx="0" cy="0"/>
        </a:xfrm>
      </p:grpSpPr>
      <p:pic>
        <p:nvPicPr>
          <p:cNvPr id="143" name="Google Shape;143;p2"/>
          <p:cNvPicPr preferRelativeResize="0"/>
          <p:nvPr/>
        </p:nvPicPr>
        <p:blipFill rotWithShape="1">
          <a:blip r:embed="rId3">
            <a:alphaModFix/>
          </a:blip>
          <a:srcRect/>
          <a:stretch/>
        </p:blipFill>
        <p:spPr>
          <a:xfrm>
            <a:off x="85875" y="0"/>
            <a:ext cx="11887199" cy="6454131"/>
          </a:xfrm>
          <a:prstGeom prst="rect">
            <a:avLst/>
          </a:prstGeom>
          <a:noFill/>
          <a:ln>
            <a:noFill/>
          </a:ln>
        </p:spPr>
      </p:pic>
      <p:pic>
        <p:nvPicPr>
          <p:cNvPr id="144" name="Google Shape;144;p2"/>
          <p:cNvPicPr preferRelativeResize="0"/>
          <p:nvPr/>
        </p:nvPicPr>
        <p:blipFill rotWithShape="1">
          <a:blip r:embed="rId4">
            <a:alphaModFix/>
          </a:blip>
          <a:srcRect/>
          <a:stretch/>
        </p:blipFill>
        <p:spPr>
          <a:xfrm>
            <a:off x="1256001" y="1760225"/>
            <a:ext cx="1348449" cy="1462850"/>
          </a:xfrm>
          <a:prstGeom prst="rect">
            <a:avLst/>
          </a:prstGeom>
          <a:noFill/>
          <a:ln>
            <a:noFill/>
          </a:ln>
        </p:spPr>
      </p:pic>
      <p:pic>
        <p:nvPicPr>
          <p:cNvPr id="145" name="Google Shape;145;p2"/>
          <p:cNvPicPr preferRelativeResize="0"/>
          <p:nvPr/>
        </p:nvPicPr>
        <p:blipFill rotWithShape="1">
          <a:blip r:embed="rId5">
            <a:alphaModFix/>
          </a:blip>
          <a:srcRect/>
          <a:stretch/>
        </p:blipFill>
        <p:spPr>
          <a:xfrm>
            <a:off x="6700475" y="1760230"/>
            <a:ext cx="1348450" cy="1428620"/>
          </a:xfrm>
          <a:prstGeom prst="rect">
            <a:avLst/>
          </a:prstGeom>
          <a:noFill/>
          <a:ln w="19050" cap="flat" cmpd="sng">
            <a:solidFill>
              <a:srgbClr val="FFFFFF"/>
            </a:solidFill>
            <a:prstDash val="solid"/>
            <a:round/>
            <a:headEnd type="none" w="sm" len="sm"/>
            <a:tailEnd type="none" w="sm" len="sm"/>
          </a:ln>
        </p:spPr>
      </p:pic>
      <p:sp>
        <p:nvSpPr>
          <p:cNvPr id="146" name="Google Shape;146;p2"/>
          <p:cNvSpPr txBox="1"/>
          <p:nvPr/>
        </p:nvSpPr>
        <p:spPr>
          <a:xfrm>
            <a:off x="3152925" y="3330875"/>
            <a:ext cx="3150000" cy="808200"/>
          </a:xfrm>
          <a:prstGeom prst="rect">
            <a:avLst/>
          </a:prstGeom>
          <a:noFill/>
          <a:ln>
            <a:noFill/>
          </a:ln>
        </p:spPr>
        <p:txBody>
          <a:bodyPr spcFirstLastPara="1" wrap="square" lIns="91425" tIns="91425" rIns="91425" bIns="91425" anchor="t" anchorCtr="0">
            <a:noAutofit/>
          </a:bodyPr>
          <a:lstStyle/>
          <a:p>
            <a:pPr marL="0" marR="38100" lvl="0" indent="0" algn="ctr" rtl="0">
              <a:lnSpc>
                <a:spcPct val="5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Miss </a:t>
            </a:r>
            <a:r>
              <a:rPr lang="en-GB" sz="1800">
                <a:latin typeface="Comic Sans MS"/>
                <a:ea typeface="Comic Sans MS"/>
                <a:cs typeface="Comic Sans MS"/>
                <a:sym typeface="Comic Sans MS"/>
              </a:rPr>
              <a:t>Felicity Ryall</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50000"/>
              </a:lnSpc>
              <a:spcBef>
                <a:spcPts val="1200"/>
              </a:spcBef>
              <a:spcAft>
                <a:spcPts val="120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Y1 O’Keeffe Class Teacher</a:t>
            </a:r>
            <a:endParaRPr sz="1400" b="0" i="0" u="none" strike="noStrike" cap="none">
              <a:solidFill>
                <a:srgbClr val="000000"/>
              </a:solidFill>
              <a:latin typeface="Arial"/>
              <a:ea typeface="Arial"/>
              <a:cs typeface="Arial"/>
              <a:sym typeface="Arial"/>
            </a:endParaRPr>
          </a:p>
        </p:txBody>
      </p:sp>
      <p:sp>
        <p:nvSpPr>
          <p:cNvPr id="147" name="Google Shape;147;p2"/>
          <p:cNvSpPr txBox="1"/>
          <p:nvPr/>
        </p:nvSpPr>
        <p:spPr>
          <a:xfrm>
            <a:off x="3054275" y="5551575"/>
            <a:ext cx="2942700" cy="12591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Mrs Michelle Russouw</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120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LSA</a:t>
            </a:r>
            <a:endParaRPr sz="1300" b="0" i="0" u="none" strike="noStrike" cap="none">
              <a:solidFill>
                <a:srgbClr val="000000"/>
              </a:solidFill>
              <a:latin typeface="Comic Sans MS"/>
              <a:ea typeface="Comic Sans MS"/>
              <a:cs typeface="Comic Sans MS"/>
              <a:sym typeface="Comic Sans MS"/>
            </a:endParaRPr>
          </a:p>
        </p:txBody>
      </p:sp>
      <p:sp>
        <p:nvSpPr>
          <p:cNvPr id="148" name="Google Shape;148;p2"/>
          <p:cNvSpPr txBox="1"/>
          <p:nvPr/>
        </p:nvSpPr>
        <p:spPr>
          <a:xfrm>
            <a:off x="5996975" y="5645925"/>
            <a:ext cx="2800200" cy="8082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Miss Skye Barker</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LSA</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0"/>
              </a:spcAft>
              <a:buClr>
                <a:schemeClr val="dk1"/>
              </a:buClr>
              <a:buSzPts val="1800"/>
              <a:buFont typeface="Arial"/>
              <a:buNone/>
            </a:pPr>
            <a:r>
              <a:rPr lang="en-GB" sz="1300" b="0" i="0" u="none" strike="noStrike" cap="none">
                <a:solidFill>
                  <a:schemeClr val="dk1"/>
                </a:solidFill>
                <a:latin typeface="Comic Sans MS"/>
                <a:ea typeface="Comic Sans MS"/>
                <a:cs typeface="Comic Sans MS"/>
                <a:sym typeface="Comic Sans MS"/>
              </a:rPr>
              <a:t>(Learning Support Assistants)</a:t>
            </a:r>
            <a:endParaRPr sz="1300" b="0" i="0" u="none" strike="noStrike" cap="none">
              <a:solidFill>
                <a:schemeClr val="dk1"/>
              </a:solidFill>
              <a:latin typeface="Comic Sans MS"/>
              <a:ea typeface="Comic Sans MS"/>
              <a:cs typeface="Comic Sans MS"/>
              <a:sym typeface="Comic Sans MS"/>
            </a:endParaRPr>
          </a:p>
          <a:p>
            <a:pPr marL="0" marR="38100" lvl="0" indent="0" algn="ctr" rtl="0">
              <a:lnSpc>
                <a:spcPct val="80000"/>
              </a:lnSpc>
              <a:spcBef>
                <a:spcPts val="1200"/>
              </a:spcBef>
              <a:spcAft>
                <a:spcPts val="1200"/>
              </a:spcAft>
              <a:buClr>
                <a:srgbClr val="000000"/>
              </a:buClr>
              <a:buSzPts val="1800"/>
              <a:buFont typeface="Arial"/>
              <a:buNone/>
            </a:pPr>
            <a:endParaRPr sz="1800" b="0" i="0" u="none" strike="noStrike" cap="none">
              <a:solidFill>
                <a:srgbClr val="000000"/>
              </a:solidFill>
              <a:latin typeface="Comic Sans MS"/>
              <a:ea typeface="Comic Sans MS"/>
              <a:cs typeface="Comic Sans MS"/>
              <a:sym typeface="Comic Sans MS"/>
            </a:endParaRPr>
          </a:p>
        </p:txBody>
      </p:sp>
      <p:sp>
        <p:nvSpPr>
          <p:cNvPr id="149" name="Google Shape;149;p2"/>
          <p:cNvSpPr txBox="1"/>
          <p:nvPr/>
        </p:nvSpPr>
        <p:spPr>
          <a:xfrm>
            <a:off x="6337552" y="3188850"/>
            <a:ext cx="2251800" cy="9969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Mrs Vikki Wake</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1200"/>
              </a:spcAft>
              <a:buClr>
                <a:srgbClr val="000000"/>
              </a:buClr>
              <a:buSzPts val="1800"/>
              <a:buFont typeface="Arial"/>
              <a:buNone/>
            </a:pPr>
            <a:r>
              <a:rPr lang="en-GB" sz="1800">
                <a:latin typeface="Comic Sans MS"/>
                <a:ea typeface="Comic Sans MS"/>
                <a:cs typeface="Comic Sans MS"/>
                <a:sym typeface="Comic Sans MS"/>
              </a:rPr>
              <a:t>PPA Lead for RE</a:t>
            </a:r>
            <a:endParaRPr sz="1800" b="0" i="0" u="none" strike="noStrike" cap="none">
              <a:solidFill>
                <a:srgbClr val="000000"/>
              </a:solidFill>
              <a:latin typeface="Comic Sans MS"/>
              <a:ea typeface="Comic Sans MS"/>
              <a:cs typeface="Comic Sans MS"/>
              <a:sym typeface="Comic Sans MS"/>
            </a:endParaRPr>
          </a:p>
        </p:txBody>
      </p:sp>
      <p:sp>
        <p:nvSpPr>
          <p:cNvPr id="150" name="Google Shape;150;p2"/>
          <p:cNvSpPr txBox="1"/>
          <p:nvPr/>
        </p:nvSpPr>
        <p:spPr>
          <a:xfrm>
            <a:off x="171875" y="3330875"/>
            <a:ext cx="3150000" cy="808200"/>
          </a:xfrm>
          <a:prstGeom prst="rect">
            <a:avLst/>
          </a:prstGeom>
          <a:noFill/>
          <a:ln>
            <a:noFill/>
          </a:ln>
        </p:spPr>
        <p:txBody>
          <a:bodyPr spcFirstLastPara="1" wrap="square" lIns="91425" tIns="91425" rIns="91425" bIns="91425" anchor="t" anchorCtr="0">
            <a:noAutofit/>
          </a:bodyPr>
          <a:lstStyle/>
          <a:p>
            <a:pPr marL="0" marR="38100" lvl="0" indent="0" algn="ctr" rtl="0">
              <a:lnSpc>
                <a:spcPct val="5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Miss Hannah Kenworthy</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50000"/>
              </a:lnSpc>
              <a:spcBef>
                <a:spcPts val="1200"/>
              </a:spcBef>
              <a:spcAft>
                <a:spcPts val="120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Y1 Miro Class Teacher</a:t>
            </a:r>
            <a:endParaRPr sz="1400" b="0" i="0" u="none" strike="noStrike" cap="none">
              <a:solidFill>
                <a:srgbClr val="000000"/>
              </a:solidFill>
              <a:latin typeface="Arial"/>
              <a:ea typeface="Arial"/>
              <a:cs typeface="Arial"/>
              <a:sym typeface="Arial"/>
            </a:endParaRPr>
          </a:p>
        </p:txBody>
      </p:sp>
      <p:pic>
        <p:nvPicPr>
          <p:cNvPr id="151" name="Google Shape;151;p2"/>
          <p:cNvPicPr preferRelativeResize="0"/>
          <p:nvPr/>
        </p:nvPicPr>
        <p:blipFill rotWithShape="1">
          <a:blip r:embed="rId6">
            <a:alphaModFix/>
          </a:blip>
          <a:srcRect l="21903" t="25409" r="23702" b="28145"/>
          <a:stretch/>
        </p:blipFill>
        <p:spPr>
          <a:xfrm>
            <a:off x="1357675" y="4070600"/>
            <a:ext cx="1187400" cy="1351868"/>
          </a:xfrm>
          <a:prstGeom prst="rect">
            <a:avLst/>
          </a:prstGeom>
          <a:noFill/>
          <a:ln>
            <a:noFill/>
          </a:ln>
        </p:spPr>
      </p:pic>
      <p:sp>
        <p:nvSpPr>
          <p:cNvPr id="152" name="Google Shape;152;p2"/>
          <p:cNvSpPr txBox="1"/>
          <p:nvPr/>
        </p:nvSpPr>
        <p:spPr>
          <a:xfrm>
            <a:off x="679477" y="5551575"/>
            <a:ext cx="2374800" cy="8082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Mrs Rachel Varn</a:t>
            </a:r>
            <a:r>
              <a:rPr lang="en-GB" sz="1800">
                <a:latin typeface="Comic Sans MS"/>
                <a:ea typeface="Comic Sans MS"/>
                <a:cs typeface="Comic Sans MS"/>
                <a:sym typeface="Comic Sans MS"/>
              </a:rPr>
              <a:t>al</a:t>
            </a:r>
            <a:r>
              <a:rPr lang="en-GB" sz="1800" b="0" i="0" u="none" strike="noStrike" cap="none">
                <a:solidFill>
                  <a:srgbClr val="000000"/>
                </a:solidFill>
                <a:latin typeface="Comic Sans MS"/>
                <a:ea typeface="Comic Sans MS"/>
                <a:cs typeface="Comic Sans MS"/>
                <a:sym typeface="Comic Sans MS"/>
              </a:rPr>
              <a:t>s-Scrace</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1200"/>
              </a:spcAft>
              <a:buClr>
                <a:srgbClr val="000000"/>
              </a:buClr>
              <a:buSzPts val="1800"/>
              <a:buFont typeface="Arial"/>
              <a:buNone/>
            </a:pPr>
            <a:r>
              <a:rPr lang="en-GB" sz="1800">
                <a:latin typeface="Comic Sans MS"/>
                <a:ea typeface="Comic Sans MS"/>
                <a:cs typeface="Comic Sans MS"/>
                <a:sym typeface="Comic Sans MS"/>
              </a:rPr>
              <a:t>Early Reading</a:t>
            </a:r>
            <a:r>
              <a:rPr lang="en-GB" sz="1800" b="0" i="0" u="none" strike="noStrike" cap="none">
                <a:solidFill>
                  <a:srgbClr val="000000"/>
                </a:solidFill>
                <a:latin typeface="Comic Sans MS"/>
                <a:ea typeface="Comic Sans MS"/>
                <a:cs typeface="Comic Sans MS"/>
                <a:sym typeface="Comic Sans MS"/>
              </a:rPr>
              <a:t> Teacher</a:t>
            </a:r>
            <a:endParaRPr sz="1800" b="0" i="0" u="none" strike="noStrike" cap="none">
              <a:solidFill>
                <a:srgbClr val="000000"/>
              </a:solidFill>
              <a:latin typeface="Comic Sans MS"/>
              <a:ea typeface="Comic Sans MS"/>
              <a:cs typeface="Comic Sans MS"/>
              <a:sym typeface="Comic Sans MS"/>
            </a:endParaRPr>
          </a:p>
        </p:txBody>
      </p:sp>
      <p:sp>
        <p:nvSpPr>
          <p:cNvPr id="153" name="Google Shape;153;p2"/>
          <p:cNvSpPr txBox="1"/>
          <p:nvPr/>
        </p:nvSpPr>
        <p:spPr>
          <a:xfrm>
            <a:off x="8676063" y="5645925"/>
            <a:ext cx="2638500" cy="8082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a:t>
            </a:r>
            <a:r>
              <a:rPr lang="en-GB" sz="1800">
                <a:latin typeface="Comic Sans MS"/>
                <a:ea typeface="Comic Sans MS"/>
                <a:cs typeface="Comic Sans MS"/>
                <a:sym typeface="Comic Sans MS"/>
              </a:rPr>
              <a:t>rs</a:t>
            </a:r>
            <a:r>
              <a:rPr lang="en-GB" sz="1800" b="0" i="0" u="none" strike="noStrike" cap="none">
                <a:solidFill>
                  <a:srgbClr val="000000"/>
                </a:solidFill>
                <a:latin typeface="Comic Sans MS"/>
                <a:ea typeface="Comic Sans MS"/>
                <a:cs typeface="Comic Sans MS"/>
                <a:sym typeface="Comic Sans MS"/>
              </a:rPr>
              <a:t> </a:t>
            </a:r>
            <a:r>
              <a:rPr lang="en-GB" sz="1800">
                <a:latin typeface="Comic Sans MS"/>
                <a:ea typeface="Comic Sans MS"/>
                <a:cs typeface="Comic Sans MS"/>
                <a:sym typeface="Comic Sans MS"/>
              </a:rPr>
              <a:t>Sarah Nolan</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LSA</a:t>
            </a:r>
            <a:endParaRPr sz="1800" b="0" i="0" u="none" strike="noStrike" cap="none">
              <a:solidFill>
                <a:srgbClr val="000000"/>
              </a:solidFill>
              <a:latin typeface="Comic Sans MS"/>
              <a:ea typeface="Comic Sans MS"/>
              <a:cs typeface="Comic Sans MS"/>
              <a:sym typeface="Comic Sans MS"/>
            </a:endParaRPr>
          </a:p>
        </p:txBody>
      </p:sp>
      <p:pic>
        <p:nvPicPr>
          <p:cNvPr id="154" name="Google Shape;154;p2"/>
          <p:cNvPicPr preferRelativeResize="0"/>
          <p:nvPr/>
        </p:nvPicPr>
        <p:blipFill rotWithShape="1">
          <a:blip r:embed="rId7">
            <a:alphaModFix/>
          </a:blip>
          <a:srcRect/>
          <a:stretch/>
        </p:blipFill>
        <p:spPr>
          <a:xfrm>
            <a:off x="6491725" y="4070600"/>
            <a:ext cx="1500150" cy="1500150"/>
          </a:xfrm>
          <a:prstGeom prst="rect">
            <a:avLst/>
          </a:prstGeom>
          <a:noFill/>
          <a:ln>
            <a:noFill/>
          </a:ln>
        </p:spPr>
      </p:pic>
      <p:pic>
        <p:nvPicPr>
          <p:cNvPr id="155" name="Google Shape;155;p2"/>
          <p:cNvPicPr preferRelativeResize="0"/>
          <p:nvPr/>
        </p:nvPicPr>
        <p:blipFill rotWithShape="1">
          <a:blip r:embed="rId8">
            <a:alphaModFix/>
          </a:blip>
          <a:srcRect/>
          <a:stretch/>
        </p:blipFill>
        <p:spPr>
          <a:xfrm>
            <a:off x="3956420" y="4015113"/>
            <a:ext cx="1138418" cy="1462850"/>
          </a:xfrm>
          <a:prstGeom prst="rect">
            <a:avLst/>
          </a:prstGeom>
          <a:noFill/>
          <a:ln>
            <a:noFill/>
          </a:ln>
        </p:spPr>
      </p:pic>
      <p:pic>
        <p:nvPicPr>
          <p:cNvPr id="156" name="Google Shape;156;p2"/>
          <p:cNvPicPr preferRelativeResize="0"/>
          <p:nvPr/>
        </p:nvPicPr>
        <p:blipFill>
          <a:blip r:embed="rId9">
            <a:alphaModFix/>
          </a:blip>
          <a:stretch>
            <a:fillRect/>
          </a:stretch>
        </p:blipFill>
        <p:spPr>
          <a:xfrm>
            <a:off x="3956427" y="1801523"/>
            <a:ext cx="1348450" cy="1380254"/>
          </a:xfrm>
          <a:prstGeom prst="rect">
            <a:avLst/>
          </a:prstGeom>
          <a:noFill/>
          <a:ln>
            <a:noFill/>
          </a:ln>
        </p:spPr>
      </p:pic>
      <p:pic>
        <p:nvPicPr>
          <p:cNvPr id="157" name="Google Shape;157;p2"/>
          <p:cNvPicPr preferRelativeResize="0"/>
          <p:nvPr/>
        </p:nvPicPr>
        <p:blipFill rotWithShape="1">
          <a:blip r:embed="rId10">
            <a:alphaModFix/>
          </a:blip>
          <a:srcRect l="79929" r="5565" b="70351"/>
          <a:stretch/>
        </p:blipFill>
        <p:spPr>
          <a:xfrm>
            <a:off x="9321100" y="3959625"/>
            <a:ext cx="1348449" cy="1462850"/>
          </a:xfrm>
          <a:prstGeom prst="rect">
            <a:avLst/>
          </a:prstGeom>
          <a:noFill/>
          <a:ln>
            <a:noFill/>
          </a:ln>
        </p:spPr>
      </p:pic>
      <p:pic>
        <p:nvPicPr>
          <p:cNvPr id="158" name="Google Shape;158;p2"/>
          <p:cNvPicPr preferRelativeResize="0"/>
          <p:nvPr/>
        </p:nvPicPr>
        <p:blipFill rotWithShape="1">
          <a:blip r:embed="rId10">
            <a:alphaModFix/>
          </a:blip>
          <a:srcRect l="70115" t="48146" r="15379" b="22204"/>
          <a:stretch/>
        </p:blipFill>
        <p:spPr>
          <a:xfrm>
            <a:off x="9190325" y="1743113"/>
            <a:ext cx="1348449" cy="1462850"/>
          </a:xfrm>
          <a:prstGeom prst="rect">
            <a:avLst/>
          </a:prstGeom>
          <a:noFill/>
          <a:ln>
            <a:noFill/>
          </a:ln>
        </p:spPr>
      </p:pic>
      <p:sp>
        <p:nvSpPr>
          <p:cNvPr id="159" name="Google Shape;159;p2"/>
          <p:cNvSpPr txBox="1"/>
          <p:nvPr/>
        </p:nvSpPr>
        <p:spPr>
          <a:xfrm>
            <a:off x="8797179" y="3188850"/>
            <a:ext cx="2517300" cy="996900"/>
          </a:xfrm>
          <a:prstGeom prst="rect">
            <a:avLst/>
          </a:prstGeom>
          <a:noFill/>
          <a:ln>
            <a:noFill/>
          </a:ln>
        </p:spPr>
        <p:txBody>
          <a:bodyPr spcFirstLastPara="1" wrap="square" lIns="91425" tIns="91425" rIns="91425" bIns="91425" anchor="t" anchorCtr="0">
            <a:noAutofit/>
          </a:bodyPr>
          <a:lstStyle/>
          <a:p>
            <a:pPr marL="0" marR="38100" lvl="0" indent="0" algn="ctr" rtl="0">
              <a:lnSpc>
                <a:spcPct val="80000"/>
              </a:lnSpc>
              <a:spcBef>
                <a:spcPts val="1200"/>
              </a:spcBef>
              <a:spcAft>
                <a:spcPts val="0"/>
              </a:spcAft>
              <a:buClr>
                <a:srgbClr val="000000"/>
              </a:buClr>
              <a:buSzPts val="1800"/>
              <a:buFont typeface="Arial"/>
              <a:buNone/>
            </a:pPr>
            <a:r>
              <a:rPr lang="en-GB" sz="1800" b="0" i="0" u="none" strike="noStrike" cap="none">
                <a:solidFill>
                  <a:srgbClr val="000000"/>
                </a:solidFill>
                <a:latin typeface="Comic Sans MS"/>
                <a:ea typeface="Comic Sans MS"/>
                <a:cs typeface="Comic Sans MS"/>
                <a:sym typeface="Comic Sans MS"/>
              </a:rPr>
              <a:t>Mr </a:t>
            </a:r>
            <a:r>
              <a:rPr lang="en-GB" sz="1800">
                <a:latin typeface="Comic Sans MS"/>
                <a:ea typeface="Comic Sans MS"/>
                <a:cs typeface="Comic Sans MS"/>
                <a:sym typeface="Comic Sans MS"/>
              </a:rPr>
              <a:t>Bradley Passade</a:t>
            </a:r>
            <a:endParaRPr sz="1800" b="0" i="0" u="none" strike="noStrike" cap="none">
              <a:solidFill>
                <a:srgbClr val="000000"/>
              </a:solidFill>
              <a:latin typeface="Comic Sans MS"/>
              <a:ea typeface="Comic Sans MS"/>
              <a:cs typeface="Comic Sans MS"/>
              <a:sym typeface="Comic Sans MS"/>
            </a:endParaRPr>
          </a:p>
          <a:p>
            <a:pPr marL="0" marR="38100" lvl="0" indent="0" algn="ctr" rtl="0">
              <a:lnSpc>
                <a:spcPct val="80000"/>
              </a:lnSpc>
              <a:spcBef>
                <a:spcPts val="1200"/>
              </a:spcBef>
              <a:spcAft>
                <a:spcPts val="1200"/>
              </a:spcAft>
              <a:buClr>
                <a:srgbClr val="000000"/>
              </a:buClr>
              <a:buSzPts val="1800"/>
              <a:buFont typeface="Arial"/>
              <a:buNone/>
            </a:pPr>
            <a:r>
              <a:rPr lang="en-GB" sz="1800">
                <a:latin typeface="Comic Sans MS"/>
                <a:ea typeface="Comic Sans MS"/>
                <a:cs typeface="Comic Sans MS"/>
                <a:sym typeface="Comic Sans MS"/>
              </a:rPr>
              <a:t>PPA Lead for PE</a:t>
            </a:r>
            <a:endParaRPr sz="1800" b="0" i="0" u="none" strike="noStrike" cap="none">
              <a:solidFill>
                <a:srgbClr val="000000"/>
              </a:solidFill>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3"/>
          <p:cNvSpPr txBox="1">
            <a:spLocks noGrp="1"/>
          </p:cNvSpPr>
          <p:nvPr>
            <p:ph type="subTitle" idx="1"/>
          </p:nvPr>
        </p:nvSpPr>
        <p:spPr>
          <a:xfrm>
            <a:off x="423186" y="776346"/>
            <a:ext cx="11495400" cy="5979900"/>
          </a:xfrm>
          <a:prstGeom prst="rect">
            <a:avLst/>
          </a:prstGeom>
          <a:noFill/>
          <a:ln>
            <a:noFill/>
          </a:ln>
        </p:spPr>
        <p:txBody>
          <a:bodyPr spcFirstLastPara="1" wrap="square" lIns="91425" tIns="45700" rIns="91425" bIns="45700" anchor="t" anchorCtr="0">
            <a:normAutofit fontScale="775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Staffing</a:t>
            </a:r>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u="sng">
                <a:latin typeface="Comic Sans MS"/>
                <a:ea typeface="Comic Sans MS"/>
                <a:cs typeface="Comic Sans MS"/>
                <a:sym typeface="Comic Sans MS"/>
              </a:rPr>
              <a:t>Other Important Staff: </a:t>
            </a:r>
            <a:endParaRPr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Natalie Clementson - Phase Leader</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Lisa Withe - Headteacher</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Paul Wyatt – Deputy Headteacher</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Ruth Johnson – Assistant Headteacher for </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Inclusion &amp; Well-Being (also our SENDCo)</a:t>
            </a:r>
            <a:endParaRPr>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Jale Apicella - Family Link Support Worker</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Odette Coe &amp; Gill Williams - Lead First Aiders</a:t>
            </a:r>
            <a:endParaRPr>
              <a:latin typeface="Comic Sans MS"/>
              <a:ea typeface="Comic Sans MS"/>
              <a:cs typeface="Comic Sans MS"/>
              <a:sym typeface="Comic Sans MS"/>
            </a:endParaRPr>
          </a:p>
        </p:txBody>
      </p:sp>
      <p:pic>
        <p:nvPicPr>
          <p:cNvPr id="165" name="Google Shape;165;p3"/>
          <p:cNvPicPr preferRelativeResize="0"/>
          <p:nvPr/>
        </p:nvPicPr>
        <p:blipFill rotWithShape="1">
          <a:blip r:embed="rId3">
            <a:alphaModFix/>
          </a:blip>
          <a:srcRect l="14827" r="52914"/>
          <a:stretch/>
        </p:blipFill>
        <p:spPr>
          <a:xfrm>
            <a:off x="2165675" y="124375"/>
            <a:ext cx="3105349" cy="1724775"/>
          </a:xfrm>
          <a:prstGeom prst="rect">
            <a:avLst/>
          </a:prstGeom>
          <a:noFill/>
          <a:ln>
            <a:noFill/>
          </a:ln>
        </p:spPr>
      </p:pic>
      <p:pic>
        <p:nvPicPr>
          <p:cNvPr id="166" name="Google Shape;166;p3"/>
          <p:cNvPicPr preferRelativeResize="0"/>
          <p:nvPr/>
        </p:nvPicPr>
        <p:blipFill rotWithShape="1">
          <a:blip r:embed="rId4">
            <a:alphaModFix/>
          </a:blip>
          <a:srcRect/>
          <a:stretch/>
        </p:blipFill>
        <p:spPr>
          <a:xfrm>
            <a:off x="544950" y="193546"/>
            <a:ext cx="1371600" cy="1586429"/>
          </a:xfrm>
          <a:prstGeom prst="rect">
            <a:avLst/>
          </a:prstGeom>
          <a:noFill/>
          <a:ln>
            <a:noFill/>
          </a:ln>
        </p:spPr>
      </p:pic>
      <p:pic>
        <p:nvPicPr>
          <p:cNvPr id="167" name="Google Shape;167;p3"/>
          <p:cNvPicPr preferRelativeResize="0"/>
          <p:nvPr/>
        </p:nvPicPr>
        <p:blipFill rotWithShape="1">
          <a:blip r:embed="rId5">
            <a:alphaModFix/>
          </a:blip>
          <a:srcRect l="12388" t="41908" r="76579" b="29786"/>
          <a:stretch/>
        </p:blipFill>
        <p:spPr>
          <a:xfrm>
            <a:off x="7470097" y="262725"/>
            <a:ext cx="1229778" cy="1586425"/>
          </a:xfrm>
          <a:prstGeom prst="rect">
            <a:avLst/>
          </a:prstGeom>
          <a:noFill/>
          <a:ln>
            <a:noFill/>
          </a:ln>
        </p:spPr>
      </p:pic>
      <p:pic>
        <p:nvPicPr>
          <p:cNvPr id="168" name="Google Shape;168;p3"/>
          <p:cNvPicPr preferRelativeResize="0"/>
          <p:nvPr/>
        </p:nvPicPr>
        <p:blipFill rotWithShape="1">
          <a:blip r:embed="rId3">
            <a:alphaModFix/>
          </a:blip>
          <a:srcRect l="67742"/>
          <a:stretch/>
        </p:blipFill>
        <p:spPr>
          <a:xfrm>
            <a:off x="8879349" y="124375"/>
            <a:ext cx="3105349" cy="1724775"/>
          </a:xfrm>
          <a:prstGeom prst="rect">
            <a:avLst/>
          </a:prstGeom>
          <a:noFill/>
          <a:ln>
            <a:noFill/>
          </a:ln>
        </p:spPr>
      </p:pic>
      <p:pic>
        <p:nvPicPr>
          <p:cNvPr id="169" name="Google Shape;169;p3"/>
          <p:cNvPicPr preferRelativeResize="0"/>
          <p:nvPr/>
        </p:nvPicPr>
        <p:blipFill rotWithShape="1">
          <a:blip r:embed="rId6">
            <a:alphaModFix/>
          </a:blip>
          <a:srcRect l="45715" r="45333" b="82729"/>
          <a:stretch/>
        </p:blipFill>
        <p:spPr>
          <a:xfrm>
            <a:off x="5638925" y="75575"/>
            <a:ext cx="1063902" cy="11146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2fb1206d720_0_1"/>
          <p:cNvSpPr txBox="1">
            <a:spLocks noGrp="1"/>
          </p:cNvSpPr>
          <p:nvPr>
            <p:ph type="subTitle" idx="1"/>
          </p:nvPr>
        </p:nvSpPr>
        <p:spPr>
          <a:xfrm>
            <a:off x="348300" y="-1"/>
            <a:ext cx="11495400" cy="9567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400"/>
              <a:buNone/>
            </a:pPr>
            <a:endParaRPr sz="8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solidFill>
                  <a:schemeClr val="hlink"/>
                </a:solidFill>
                <a:latin typeface="Comic Sans MS"/>
                <a:ea typeface="Comic Sans MS"/>
                <a:cs typeface="Comic Sans MS"/>
                <a:sym typeface="Comic Sans MS"/>
                <a:hlinkClick r:id="rId3"/>
              </a:rPr>
              <a:t>Safeguarding</a:t>
            </a:r>
            <a:endParaRPr>
              <a:latin typeface="Comic Sans MS"/>
              <a:ea typeface="Comic Sans MS"/>
              <a:cs typeface="Comic Sans MS"/>
              <a:sym typeface="Comic Sans MS"/>
            </a:endParaRPr>
          </a:p>
        </p:txBody>
      </p:sp>
      <p:pic>
        <p:nvPicPr>
          <p:cNvPr id="175" name="Google Shape;175;g2fb1206d720_0_1"/>
          <p:cNvPicPr preferRelativeResize="0"/>
          <p:nvPr/>
        </p:nvPicPr>
        <p:blipFill>
          <a:blip r:embed="rId4">
            <a:alphaModFix/>
          </a:blip>
          <a:stretch>
            <a:fillRect/>
          </a:stretch>
        </p:blipFill>
        <p:spPr>
          <a:xfrm>
            <a:off x="2099975" y="829399"/>
            <a:ext cx="7601616" cy="55965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g37c8d340e3d_0_5"/>
          <p:cNvSpPr txBox="1"/>
          <p:nvPr/>
        </p:nvSpPr>
        <p:spPr>
          <a:xfrm>
            <a:off x="618550" y="3094500"/>
            <a:ext cx="5089500" cy="2602200"/>
          </a:xfrm>
          <a:prstGeom prst="rect">
            <a:avLst/>
          </a:prstGeom>
          <a:noFill/>
          <a:ln>
            <a:noFill/>
          </a:ln>
        </p:spPr>
        <p:txBody>
          <a:bodyPr spcFirstLastPara="1" wrap="square" lIns="91425" tIns="91425" rIns="91425" bIns="91425" anchor="t" anchorCtr="0">
            <a:spAutoFit/>
          </a:bodyPr>
          <a:lstStyle/>
          <a:p>
            <a:pPr marL="457200" lvl="0" indent="0" algn="ctr" rtl="0">
              <a:lnSpc>
                <a:spcPct val="90000"/>
              </a:lnSpc>
              <a:spcBef>
                <a:spcPts val="1000"/>
              </a:spcBef>
              <a:spcAft>
                <a:spcPts val="0"/>
              </a:spcAft>
              <a:buNone/>
            </a:pPr>
            <a:r>
              <a:rPr lang="en-GB" sz="2400">
                <a:solidFill>
                  <a:schemeClr val="dk1"/>
                </a:solidFill>
                <a:latin typeface="Comic Sans MS"/>
                <a:ea typeface="Comic Sans MS"/>
                <a:cs typeface="Comic Sans MS"/>
                <a:sym typeface="Comic Sans MS"/>
              </a:rPr>
              <a:t>Evacuation - when fire alarm sounds </a:t>
            </a:r>
            <a:endParaRPr sz="2400">
              <a:solidFill>
                <a:schemeClr val="dk1"/>
              </a:solidFill>
              <a:latin typeface="Comic Sans MS"/>
              <a:ea typeface="Comic Sans MS"/>
              <a:cs typeface="Comic Sans MS"/>
              <a:sym typeface="Comic Sans MS"/>
            </a:endParaRPr>
          </a:p>
          <a:p>
            <a:pPr marL="0" lvl="0" indent="0" algn="l" rtl="0">
              <a:lnSpc>
                <a:spcPct val="90000"/>
              </a:lnSpc>
              <a:spcBef>
                <a:spcPts val="1000"/>
              </a:spcBef>
              <a:spcAft>
                <a:spcPts val="0"/>
              </a:spcAft>
              <a:buNone/>
            </a:pPr>
            <a:endParaRPr sz="1200">
              <a:solidFill>
                <a:schemeClr val="dk1"/>
              </a:solidFill>
              <a:latin typeface="Comic Sans MS"/>
              <a:ea typeface="Comic Sans MS"/>
              <a:cs typeface="Comic Sans MS"/>
              <a:sym typeface="Comic Sans MS"/>
            </a:endParaRPr>
          </a:p>
          <a:p>
            <a:pPr marL="0" lvl="0" indent="0" algn="ctr" rtl="0">
              <a:lnSpc>
                <a:spcPct val="90000"/>
              </a:lnSpc>
              <a:spcBef>
                <a:spcPts val="1000"/>
              </a:spcBef>
              <a:spcAft>
                <a:spcPts val="0"/>
              </a:spcAft>
              <a:buNone/>
            </a:pPr>
            <a:r>
              <a:rPr lang="en-GB" sz="2400">
                <a:solidFill>
                  <a:schemeClr val="dk1"/>
                </a:solidFill>
                <a:latin typeface="Comic Sans MS"/>
                <a:ea typeface="Comic Sans MS"/>
                <a:cs typeface="Comic Sans MS"/>
                <a:sym typeface="Comic Sans MS"/>
              </a:rPr>
              <a:t>Exit via nearest fire exit and walk calmly &amp; silently to the Fire Evacuation Point at the bottom of the school field</a:t>
            </a:r>
            <a:endParaRPr/>
          </a:p>
        </p:txBody>
      </p:sp>
      <p:sp>
        <p:nvSpPr>
          <p:cNvPr id="181" name="Google Shape;181;g37c8d340e3d_0_5"/>
          <p:cNvSpPr txBox="1"/>
          <p:nvPr/>
        </p:nvSpPr>
        <p:spPr>
          <a:xfrm>
            <a:off x="6855000" y="3094500"/>
            <a:ext cx="4830600" cy="3561900"/>
          </a:xfrm>
          <a:prstGeom prst="rect">
            <a:avLst/>
          </a:prstGeom>
          <a:noFill/>
          <a:ln>
            <a:noFill/>
          </a:ln>
        </p:spPr>
        <p:txBody>
          <a:bodyPr spcFirstLastPara="1" wrap="square" lIns="91425" tIns="91425" rIns="91425" bIns="91425" anchor="t" anchorCtr="0">
            <a:spAutoFit/>
          </a:bodyPr>
          <a:lstStyle/>
          <a:p>
            <a:pPr marL="457200" lvl="0" indent="0" algn="ctr" rtl="0">
              <a:lnSpc>
                <a:spcPct val="90000"/>
              </a:lnSpc>
              <a:spcBef>
                <a:spcPts val="1000"/>
              </a:spcBef>
              <a:spcAft>
                <a:spcPts val="0"/>
              </a:spcAft>
              <a:buNone/>
            </a:pPr>
            <a:r>
              <a:rPr lang="en-GB" sz="2400">
                <a:solidFill>
                  <a:schemeClr val="dk1"/>
                </a:solidFill>
                <a:latin typeface="Comic Sans MS"/>
                <a:ea typeface="Comic Sans MS"/>
                <a:cs typeface="Comic Sans MS"/>
                <a:sym typeface="Comic Sans MS"/>
              </a:rPr>
              <a:t>Invacuation- sound from telephones</a:t>
            </a:r>
            <a:endParaRPr sz="2400">
              <a:solidFill>
                <a:schemeClr val="dk1"/>
              </a:solidFill>
              <a:latin typeface="Comic Sans MS"/>
              <a:ea typeface="Comic Sans MS"/>
              <a:cs typeface="Comic Sans MS"/>
              <a:sym typeface="Comic Sans MS"/>
            </a:endParaRPr>
          </a:p>
          <a:p>
            <a:pPr marL="457200" lvl="0" indent="0" algn="ctr" rtl="0">
              <a:lnSpc>
                <a:spcPct val="90000"/>
              </a:lnSpc>
              <a:spcBef>
                <a:spcPts val="1000"/>
              </a:spcBef>
              <a:spcAft>
                <a:spcPts val="0"/>
              </a:spcAft>
              <a:buNone/>
            </a:pPr>
            <a:r>
              <a:rPr lang="en-GB" sz="24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marL="457200" lvl="0" indent="0" algn="ctr" rtl="0">
              <a:lnSpc>
                <a:spcPct val="90000"/>
              </a:lnSpc>
              <a:spcBef>
                <a:spcPts val="1000"/>
              </a:spcBef>
              <a:spcAft>
                <a:spcPts val="0"/>
              </a:spcAft>
              <a:buNone/>
            </a:pPr>
            <a:r>
              <a:rPr lang="en-GB" sz="2400">
                <a:solidFill>
                  <a:schemeClr val="dk1"/>
                </a:solidFill>
                <a:latin typeface="Comic Sans MS"/>
                <a:ea typeface="Comic Sans MS"/>
                <a:cs typeface="Comic Sans MS"/>
                <a:sym typeface="Comic Sans MS"/>
              </a:rPr>
              <a:t>Move calmly &amp; silently to the nearest room, secure yourself inside (staff will undertake procedures) then wait until further instruction</a:t>
            </a:r>
            <a:endParaRPr sz="2400">
              <a:solidFill>
                <a:schemeClr val="dk1"/>
              </a:solidFill>
              <a:latin typeface="Comic Sans MS"/>
              <a:ea typeface="Comic Sans MS"/>
              <a:cs typeface="Comic Sans MS"/>
              <a:sym typeface="Comic Sans MS"/>
            </a:endParaRPr>
          </a:p>
          <a:p>
            <a:pPr marL="457200" lvl="0" indent="0" algn="ctr" rtl="0">
              <a:lnSpc>
                <a:spcPct val="90000"/>
              </a:lnSpc>
              <a:spcBef>
                <a:spcPts val="1000"/>
              </a:spcBef>
              <a:spcAft>
                <a:spcPts val="0"/>
              </a:spcAft>
              <a:buNone/>
            </a:pPr>
            <a:endParaRPr sz="2400">
              <a:solidFill>
                <a:schemeClr val="dk1"/>
              </a:solidFill>
              <a:latin typeface="Comic Sans MS"/>
              <a:ea typeface="Comic Sans MS"/>
              <a:cs typeface="Comic Sans MS"/>
              <a:sym typeface="Comic Sans MS"/>
            </a:endParaRPr>
          </a:p>
        </p:txBody>
      </p:sp>
      <p:sp>
        <p:nvSpPr>
          <p:cNvPr id="182" name="Google Shape;182;g37c8d340e3d_0_5"/>
          <p:cNvSpPr txBox="1"/>
          <p:nvPr/>
        </p:nvSpPr>
        <p:spPr>
          <a:xfrm>
            <a:off x="4544200" y="660025"/>
            <a:ext cx="3000000" cy="5172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400" b="1" u="sng">
                <a:solidFill>
                  <a:schemeClr val="hlink"/>
                </a:solidFill>
                <a:latin typeface="Comic Sans MS"/>
                <a:ea typeface="Comic Sans MS"/>
                <a:cs typeface="Comic Sans MS"/>
                <a:sym typeface="Comic Sans MS"/>
                <a:hlinkClick r:id="rId3"/>
              </a:rPr>
              <a:t>Safeguarding</a:t>
            </a:r>
            <a:endParaRPr/>
          </a:p>
        </p:txBody>
      </p:sp>
      <p:pic>
        <p:nvPicPr>
          <p:cNvPr id="183" name="Google Shape;183;g37c8d340e3d_0_5"/>
          <p:cNvPicPr preferRelativeResize="0"/>
          <p:nvPr/>
        </p:nvPicPr>
        <p:blipFill>
          <a:blip r:embed="rId4">
            <a:alphaModFix/>
          </a:blip>
          <a:stretch>
            <a:fillRect/>
          </a:stretch>
        </p:blipFill>
        <p:spPr>
          <a:xfrm>
            <a:off x="2845875" y="1965300"/>
            <a:ext cx="966424" cy="966425"/>
          </a:xfrm>
          <a:prstGeom prst="rect">
            <a:avLst/>
          </a:prstGeom>
          <a:noFill/>
          <a:ln>
            <a:noFill/>
          </a:ln>
        </p:spPr>
      </p:pic>
      <p:pic>
        <p:nvPicPr>
          <p:cNvPr id="184" name="Google Shape;184;g37c8d340e3d_0_5"/>
          <p:cNvPicPr preferRelativeResize="0"/>
          <p:nvPr/>
        </p:nvPicPr>
        <p:blipFill rotWithShape="1">
          <a:blip r:embed="rId5">
            <a:alphaModFix/>
          </a:blip>
          <a:srcRect b="8991"/>
          <a:stretch/>
        </p:blipFill>
        <p:spPr>
          <a:xfrm>
            <a:off x="9166636" y="1809950"/>
            <a:ext cx="739564" cy="9664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5"/>
          <p:cNvSpPr txBox="1">
            <a:spLocks noGrp="1"/>
          </p:cNvSpPr>
          <p:nvPr>
            <p:ph type="subTitle" idx="1"/>
          </p:nvPr>
        </p:nvSpPr>
        <p:spPr>
          <a:xfrm>
            <a:off x="408200" y="299575"/>
            <a:ext cx="11495400" cy="6188100"/>
          </a:xfrm>
          <a:prstGeom prst="rect">
            <a:avLst/>
          </a:prstGeom>
          <a:noFill/>
          <a:ln>
            <a:noFill/>
          </a:ln>
        </p:spPr>
        <p:txBody>
          <a:bodyPr spcFirstLastPara="1" wrap="square" lIns="91425" tIns="45700" rIns="91425" bIns="45700" anchor="t" anchorCtr="0">
            <a:normAutofit fontScale="250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r>
              <a:rPr lang="en-GB" sz="7200" b="1" u="sng">
                <a:latin typeface="Comic Sans MS"/>
                <a:ea typeface="Comic Sans MS"/>
                <a:cs typeface="Comic Sans MS"/>
                <a:sym typeface="Comic Sans MS"/>
              </a:rPr>
              <a:t>Attendance</a:t>
            </a: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4543"/>
              <a:buNone/>
            </a:pPr>
            <a:endParaRPr sz="44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54543"/>
              <a:buNone/>
            </a:pPr>
            <a:endParaRPr sz="44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5293"/>
              <a:buNone/>
            </a:pPr>
            <a:r>
              <a:rPr lang="en-GB" sz="6800" b="1" u="sng">
                <a:highlight>
                  <a:srgbClr val="00FF00"/>
                </a:highlight>
                <a:latin typeface="Comic Sans MS"/>
                <a:ea typeface="Comic Sans MS"/>
                <a:cs typeface="Comic Sans MS"/>
                <a:sym typeface="Comic Sans MS"/>
              </a:rPr>
              <a:t>Good Attendance – 96% or above</a:t>
            </a:r>
            <a:endParaRPr sz="6800" b="1" u="sng">
              <a:highlight>
                <a:srgbClr val="00FF00"/>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40000"/>
              <a:buNone/>
            </a:pPr>
            <a:endParaRPr sz="60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40000"/>
              <a:buNone/>
            </a:pPr>
            <a:r>
              <a:rPr lang="en-GB" sz="6000" b="1">
                <a:latin typeface="Comic Sans MS"/>
                <a:ea typeface="Comic Sans MS"/>
                <a:cs typeface="Comic Sans MS"/>
                <a:sym typeface="Comic Sans MS"/>
              </a:rPr>
              <a:t>We won’t authorise holidays during the term. We ask that routine dentist &amp; doctor appointments take place out of the school day whenever possible</a:t>
            </a:r>
            <a:endParaRPr sz="6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40000"/>
              <a:buNone/>
            </a:pPr>
            <a:endParaRPr sz="60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40000"/>
              <a:buNone/>
            </a:pPr>
            <a:r>
              <a:rPr lang="en-GB" sz="6000" b="1">
                <a:latin typeface="Comic Sans MS"/>
                <a:ea typeface="Comic Sans MS"/>
                <a:cs typeface="Comic Sans MS"/>
                <a:sym typeface="Comic Sans MS"/>
              </a:rPr>
              <a:t>We are here to support - contact Jale Apicela (Family Link Support Worker) or your child’s class teacher </a:t>
            </a:r>
            <a:endParaRPr sz="60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190" name="Google Shape;190;p5"/>
          <p:cNvPicPr preferRelativeResize="0"/>
          <p:nvPr/>
        </p:nvPicPr>
        <p:blipFill rotWithShape="1">
          <a:blip r:embed="rId3">
            <a:alphaModFix/>
          </a:blip>
          <a:srcRect/>
          <a:stretch/>
        </p:blipFill>
        <p:spPr>
          <a:xfrm>
            <a:off x="1561025" y="820350"/>
            <a:ext cx="8895901" cy="39957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g2595b5271e8_0_7"/>
          <p:cNvSpPr txBox="1">
            <a:spLocks noGrp="1"/>
          </p:cNvSpPr>
          <p:nvPr>
            <p:ph type="subTitle" idx="1"/>
          </p:nvPr>
        </p:nvSpPr>
        <p:spPr>
          <a:xfrm>
            <a:off x="391875" y="265850"/>
            <a:ext cx="11495400" cy="6192900"/>
          </a:xfrm>
          <a:prstGeom prst="rect">
            <a:avLst/>
          </a:prstGeom>
          <a:noFill/>
          <a:ln>
            <a:noFill/>
          </a:ln>
        </p:spPr>
        <p:txBody>
          <a:bodyPr spcFirstLastPara="1" wrap="square" lIns="91425" tIns="45700" rIns="91425" bIns="45700" anchor="t" anchorCtr="0">
            <a:normAutofit fontScale="250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r>
              <a:rPr lang="en-GB" sz="7200" b="1" u="sng">
                <a:latin typeface="Comic Sans MS"/>
                <a:ea typeface="Comic Sans MS"/>
                <a:cs typeface="Comic Sans MS"/>
                <a:sym typeface="Comic Sans MS"/>
              </a:rPr>
              <a:t>Punctuality</a:t>
            </a: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3333"/>
              <a:buNone/>
            </a:pPr>
            <a:endParaRPr sz="72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42856"/>
              <a:buNone/>
            </a:pPr>
            <a:endParaRPr sz="5600" b="1">
              <a:highlight>
                <a:srgbClr val="00FF00"/>
              </a:highlight>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498"/>
              <a:buNone/>
            </a:pPr>
            <a:r>
              <a:rPr lang="en-GB" sz="6400" b="1">
                <a:latin typeface="Comic Sans MS"/>
                <a:ea typeface="Comic Sans MS"/>
                <a:cs typeface="Comic Sans MS"/>
                <a:sym typeface="Comic Sans MS"/>
              </a:rPr>
              <a:t>The school day begins at 8:45am sharp with the first lesson</a:t>
            </a:r>
            <a:endParaRPr sz="6400" b="1">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58207"/>
              <a:buNone/>
            </a:pPr>
            <a:endParaRPr sz="4123"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319"/>
              <a:buNone/>
            </a:pPr>
            <a:r>
              <a:rPr lang="en-GB" sz="6430" b="1">
                <a:latin typeface="Comic Sans MS"/>
                <a:ea typeface="Comic Sans MS"/>
                <a:cs typeface="Comic Sans MS"/>
                <a:sym typeface="Comic Sans MS"/>
              </a:rPr>
              <a:t>Gates open at 8:30am and doors to the school building at 8:35am</a:t>
            </a:r>
            <a:endParaRPr sz="64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319"/>
              <a:buNone/>
            </a:pPr>
            <a:endParaRPr sz="64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319"/>
              <a:buNone/>
            </a:pPr>
            <a:r>
              <a:rPr lang="en-GB" sz="6430" b="1" u="sng">
                <a:latin typeface="Comic Sans MS"/>
                <a:ea typeface="Comic Sans MS"/>
                <a:cs typeface="Comic Sans MS"/>
                <a:sym typeface="Comic Sans MS"/>
              </a:rPr>
              <a:t>The Registration period is 8:35-8:45am</a:t>
            </a:r>
            <a:r>
              <a:rPr lang="en-GB" sz="6430" b="1">
                <a:latin typeface="Comic Sans MS"/>
                <a:ea typeface="Comic Sans MS"/>
                <a:cs typeface="Comic Sans MS"/>
                <a:sym typeface="Comic Sans MS"/>
              </a:rPr>
              <a:t> - children should be in their classroom by 8:45am when the register closes. </a:t>
            </a:r>
            <a:endParaRPr sz="64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909"/>
              <a:buNone/>
            </a:pPr>
            <a:endParaRPr sz="63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909"/>
              <a:buNone/>
            </a:pPr>
            <a:r>
              <a:rPr lang="en-GB" sz="6330">
                <a:latin typeface="Comic Sans MS"/>
                <a:ea typeface="Comic Sans MS"/>
                <a:cs typeface="Comic Sans MS"/>
                <a:sym typeface="Comic Sans MS"/>
              </a:rPr>
              <a:t> </a:t>
            </a:r>
            <a:r>
              <a:rPr lang="en-GB" sz="6330" b="1" u="sng">
                <a:latin typeface="Comic Sans MS"/>
                <a:ea typeface="Comic Sans MS"/>
                <a:cs typeface="Comic Sans MS"/>
                <a:sym typeface="Comic Sans MS"/>
              </a:rPr>
              <a:t>Children don’t like arriving late</a:t>
            </a:r>
            <a:r>
              <a:rPr lang="en-GB" sz="6330" b="1">
                <a:latin typeface="Comic Sans MS"/>
                <a:ea typeface="Comic Sans MS"/>
                <a:cs typeface="Comic Sans MS"/>
                <a:sym typeface="Comic Sans MS"/>
              </a:rPr>
              <a:t> - it’s embarrassing, interrupts the lesson and does not evoke positive emotions in your child - they also miss key messages and learning</a:t>
            </a:r>
            <a:endParaRPr sz="63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909"/>
              <a:buNone/>
            </a:pPr>
            <a:endParaRPr sz="633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37909"/>
              <a:buNone/>
            </a:pPr>
            <a:r>
              <a:rPr lang="en-GB" sz="6330" b="1">
                <a:latin typeface="Comic Sans MS"/>
                <a:ea typeface="Comic Sans MS"/>
                <a:cs typeface="Comic Sans MS"/>
                <a:sym typeface="Comic Sans MS"/>
              </a:rPr>
              <a:t>We are here to support - contact Jale Apicela (Family Link Support Worker) or your child’s class teacher </a:t>
            </a:r>
            <a:endParaRPr sz="6330" b="1">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196" name="Google Shape;196;g2595b5271e8_0_7"/>
          <p:cNvPicPr preferRelativeResize="0"/>
          <p:nvPr/>
        </p:nvPicPr>
        <p:blipFill rotWithShape="1">
          <a:blip r:embed="rId3">
            <a:alphaModFix/>
          </a:blip>
          <a:srcRect/>
          <a:stretch/>
        </p:blipFill>
        <p:spPr>
          <a:xfrm>
            <a:off x="2315075" y="885600"/>
            <a:ext cx="7136350" cy="2658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g2fb1206d720_0_243"/>
          <p:cNvSpPr txBox="1">
            <a:spLocks noGrp="1"/>
          </p:cNvSpPr>
          <p:nvPr>
            <p:ph type="subTitle" idx="1"/>
          </p:nvPr>
        </p:nvSpPr>
        <p:spPr>
          <a:xfrm>
            <a:off x="391875" y="478975"/>
            <a:ext cx="11495400" cy="1810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Important Reminders</a:t>
            </a:r>
            <a:endParaRPr sz="2200">
              <a:latin typeface="Comic Sans MS"/>
              <a:ea typeface="Comic Sans MS"/>
              <a:cs typeface="Comic Sans MS"/>
              <a:sym typeface="Comic Sans MS"/>
            </a:endParaRPr>
          </a:p>
        </p:txBody>
      </p:sp>
      <p:pic>
        <p:nvPicPr>
          <p:cNvPr id="202" name="Google Shape;202;g2fb1206d720_0_243"/>
          <p:cNvPicPr preferRelativeResize="0"/>
          <p:nvPr/>
        </p:nvPicPr>
        <p:blipFill>
          <a:blip r:embed="rId3">
            <a:alphaModFix/>
          </a:blip>
          <a:stretch>
            <a:fillRect/>
          </a:stretch>
        </p:blipFill>
        <p:spPr>
          <a:xfrm>
            <a:off x="1445725" y="2086463"/>
            <a:ext cx="1454925" cy="1447650"/>
          </a:xfrm>
          <a:prstGeom prst="rect">
            <a:avLst/>
          </a:prstGeom>
          <a:noFill/>
          <a:ln>
            <a:noFill/>
          </a:ln>
        </p:spPr>
      </p:pic>
      <p:sp>
        <p:nvSpPr>
          <p:cNvPr id="203" name="Google Shape;203;g2fb1206d720_0_243"/>
          <p:cNvSpPr txBox="1"/>
          <p:nvPr/>
        </p:nvSpPr>
        <p:spPr>
          <a:xfrm>
            <a:off x="79875" y="3571050"/>
            <a:ext cx="3943200" cy="26229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200">
                <a:solidFill>
                  <a:schemeClr val="dk1"/>
                </a:solidFill>
                <a:latin typeface="Comic Sans MS"/>
                <a:ea typeface="Comic Sans MS"/>
                <a:cs typeface="Comic Sans MS"/>
                <a:sym typeface="Comic Sans MS"/>
              </a:rPr>
              <a:t>The use of mobile phones by adults are NOT permitted on the school site (hands-free is) but all phones must be out of site and not being actively  used on the school site for </a:t>
            </a:r>
            <a:r>
              <a:rPr lang="en-GB" sz="2200" b="1">
                <a:solidFill>
                  <a:schemeClr val="dk1"/>
                </a:solidFill>
                <a:latin typeface="Comic Sans MS"/>
                <a:ea typeface="Comic Sans MS"/>
                <a:cs typeface="Comic Sans MS"/>
                <a:sym typeface="Comic Sans MS"/>
              </a:rPr>
              <a:t>safeguarding</a:t>
            </a:r>
            <a:r>
              <a:rPr lang="en-GB" sz="2200">
                <a:solidFill>
                  <a:schemeClr val="dk1"/>
                </a:solidFill>
                <a:latin typeface="Comic Sans MS"/>
                <a:ea typeface="Comic Sans MS"/>
                <a:cs typeface="Comic Sans MS"/>
                <a:sym typeface="Comic Sans MS"/>
              </a:rPr>
              <a:t> reasons</a:t>
            </a:r>
            <a:endParaRPr sz="2200">
              <a:solidFill>
                <a:schemeClr val="dk1"/>
              </a:solidFill>
              <a:latin typeface="Comic Sans MS"/>
              <a:ea typeface="Comic Sans MS"/>
              <a:cs typeface="Comic Sans MS"/>
              <a:sym typeface="Comic Sans MS"/>
            </a:endParaRPr>
          </a:p>
        </p:txBody>
      </p:sp>
      <p:pic>
        <p:nvPicPr>
          <p:cNvPr id="204" name="Google Shape;204;g2fb1206d720_0_243"/>
          <p:cNvPicPr preferRelativeResize="0"/>
          <p:nvPr/>
        </p:nvPicPr>
        <p:blipFill>
          <a:blip r:embed="rId4">
            <a:alphaModFix/>
          </a:blip>
          <a:stretch>
            <a:fillRect/>
          </a:stretch>
        </p:blipFill>
        <p:spPr>
          <a:xfrm>
            <a:off x="4397213" y="2178788"/>
            <a:ext cx="3943350" cy="1162050"/>
          </a:xfrm>
          <a:prstGeom prst="rect">
            <a:avLst/>
          </a:prstGeom>
          <a:noFill/>
          <a:ln>
            <a:noFill/>
          </a:ln>
        </p:spPr>
      </p:pic>
      <p:pic>
        <p:nvPicPr>
          <p:cNvPr id="205" name="Google Shape;205;g2fb1206d720_0_243"/>
          <p:cNvPicPr preferRelativeResize="0"/>
          <p:nvPr/>
        </p:nvPicPr>
        <p:blipFill>
          <a:blip r:embed="rId5">
            <a:alphaModFix/>
          </a:blip>
          <a:stretch>
            <a:fillRect/>
          </a:stretch>
        </p:blipFill>
        <p:spPr>
          <a:xfrm>
            <a:off x="9661020" y="72725"/>
            <a:ext cx="1609375" cy="2201975"/>
          </a:xfrm>
          <a:prstGeom prst="rect">
            <a:avLst/>
          </a:prstGeom>
          <a:noFill/>
          <a:ln>
            <a:noFill/>
          </a:ln>
        </p:spPr>
      </p:pic>
      <p:sp>
        <p:nvSpPr>
          <p:cNvPr id="206" name="Google Shape;206;g2fb1206d720_0_243"/>
          <p:cNvSpPr txBox="1"/>
          <p:nvPr/>
        </p:nvSpPr>
        <p:spPr>
          <a:xfrm>
            <a:off x="4644025" y="3439675"/>
            <a:ext cx="3943500" cy="7941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200">
                <a:solidFill>
                  <a:schemeClr val="dk1"/>
                </a:solidFill>
                <a:latin typeface="Comic Sans MS"/>
                <a:ea typeface="Comic Sans MS"/>
                <a:cs typeface="Comic Sans MS"/>
                <a:sym typeface="Comic Sans MS"/>
              </a:rPr>
              <a:t>Please order school lunches online at home</a:t>
            </a:r>
            <a:endParaRPr sz="2200">
              <a:solidFill>
                <a:schemeClr val="dk1"/>
              </a:solidFill>
              <a:latin typeface="Comic Sans MS"/>
              <a:ea typeface="Comic Sans MS"/>
              <a:cs typeface="Comic Sans MS"/>
              <a:sym typeface="Comic Sans MS"/>
            </a:endParaRPr>
          </a:p>
        </p:txBody>
      </p:sp>
      <p:sp>
        <p:nvSpPr>
          <p:cNvPr id="207" name="Google Shape;207;g2fb1206d720_0_243"/>
          <p:cNvSpPr txBox="1"/>
          <p:nvPr/>
        </p:nvSpPr>
        <p:spPr>
          <a:xfrm>
            <a:off x="9032363" y="2452713"/>
            <a:ext cx="3000000" cy="15321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Clr>
                <a:schemeClr val="dk1"/>
              </a:buClr>
              <a:buSzPts val="2400"/>
              <a:buFont typeface="Arial"/>
              <a:buNone/>
            </a:pPr>
            <a:r>
              <a:rPr lang="en-GB" sz="2200">
                <a:solidFill>
                  <a:schemeClr val="dk1"/>
                </a:solidFill>
                <a:latin typeface="Comic Sans MS"/>
                <a:ea typeface="Comic Sans MS"/>
                <a:cs typeface="Comic Sans MS"/>
                <a:sym typeface="Comic Sans MS"/>
              </a:rPr>
              <a:t>Positive Feedback &amp; Suggestion boxes/emails</a:t>
            </a:r>
            <a:endParaRPr sz="2200">
              <a:solidFill>
                <a:schemeClr val="dk1"/>
              </a:solidFill>
              <a:latin typeface="Comic Sans MS"/>
              <a:ea typeface="Comic Sans MS"/>
              <a:cs typeface="Comic Sans MS"/>
              <a:sym typeface="Comic Sans MS"/>
            </a:endParaRPr>
          </a:p>
          <a:p>
            <a:pPr marL="0" lvl="0" indent="0" algn="ctr" rtl="0">
              <a:lnSpc>
                <a:spcPct val="90000"/>
              </a:lnSpc>
              <a:spcBef>
                <a:spcPts val="1000"/>
              </a:spcBef>
              <a:spcAft>
                <a:spcPts val="0"/>
              </a:spcAft>
              <a:buNone/>
            </a:pPr>
            <a:endParaRPr sz="2200">
              <a:solidFill>
                <a:schemeClr val="dk1"/>
              </a:solidFill>
              <a:latin typeface="Comic Sans MS"/>
              <a:ea typeface="Comic Sans MS"/>
              <a:cs typeface="Comic Sans MS"/>
              <a:sym typeface="Comic Sans MS"/>
            </a:endParaRPr>
          </a:p>
        </p:txBody>
      </p:sp>
      <p:pic>
        <p:nvPicPr>
          <p:cNvPr id="208" name="Google Shape;208;g2fb1206d720_0_243"/>
          <p:cNvPicPr preferRelativeResize="0"/>
          <p:nvPr/>
        </p:nvPicPr>
        <p:blipFill>
          <a:blip r:embed="rId6">
            <a:alphaModFix/>
          </a:blip>
          <a:stretch>
            <a:fillRect/>
          </a:stretch>
        </p:blipFill>
        <p:spPr>
          <a:xfrm>
            <a:off x="5449813" y="4332597"/>
            <a:ext cx="1454925" cy="1454925"/>
          </a:xfrm>
          <a:prstGeom prst="rect">
            <a:avLst/>
          </a:prstGeom>
          <a:noFill/>
          <a:ln>
            <a:noFill/>
          </a:ln>
        </p:spPr>
      </p:pic>
      <p:sp>
        <p:nvSpPr>
          <p:cNvPr id="209" name="Google Shape;209;g2fb1206d720_0_243"/>
          <p:cNvSpPr txBox="1"/>
          <p:nvPr/>
        </p:nvSpPr>
        <p:spPr>
          <a:xfrm>
            <a:off x="4650350" y="5689150"/>
            <a:ext cx="3437100" cy="9327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1800">
                <a:solidFill>
                  <a:schemeClr val="dk1"/>
                </a:solidFill>
                <a:latin typeface="Comic Sans MS"/>
                <a:ea typeface="Comic Sans MS"/>
                <a:cs typeface="Comic Sans MS"/>
                <a:sym typeface="Comic Sans MS"/>
              </a:rPr>
              <a:t>KS1 children have daily snack provided at school so do not need to bring a snack in</a:t>
            </a:r>
            <a:endParaRPr sz="1800">
              <a:solidFill>
                <a:schemeClr val="dk1"/>
              </a:solidFill>
              <a:latin typeface="Comic Sans MS"/>
              <a:ea typeface="Comic Sans MS"/>
              <a:cs typeface="Comic Sans MS"/>
              <a:sym typeface="Comic Sans MS"/>
            </a:endParaRPr>
          </a:p>
        </p:txBody>
      </p:sp>
      <p:sp>
        <p:nvSpPr>
          <p:cNvPr id="210" name="Google Shape;210;g2fb1206d720_0_243"/>
          <p:cNvSpPr txBox="1"/>
          <p:nvPr/>
        </p:nvSpPr>
        <p:spPr>
          <a:xfrm>
            <a:off x="9032375" y="5008275"/>
            <a:ext cx="3000000" cy="17259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1700">
                <a:solidFill>
                  <a:schemeClr val="dk1"/>
                </a:solidFill>
                <a:latin typeface="Comic Sans MS"/>
                <a:ea typeface="Comic Sans MS"/>
                <a:cs typeface="Comic Sans MS"/>
                <a:sym typeface="Comic Sans MS"/>
              </a:rPr>
              <a:t>Are are excited to relaunch The Secret Story Teller this year. </a:t>
            </a:r>
            <a:endParaRPr sz="1700">
              <a:solidFill>
                <a:schemeClr val="dk1"/>
              </a:solidFill>
              <a:latin typeface="Comic Sans MS"/>
              <a:ea typeface="Comic Sans MS"/>
              <a:cs typeface="Comic Sans MS"/>
              <a:sym typeface="Comic Sans MS"/>
            </a:endParaRPr>
          </a:p>
          <a:p>
            <a:pPr marL="0" lvl="0" indent="0" algn="ctr" rtl="0">
              <a:lnSpc>
                <a:spcPct val="90000"/>
              </a:lnSpc>
              <a:spcBef>
                <a:spcPts val="1000"/>
              </a:spcBef>
              <a:spcAft>
                <a:spcPts val="0"/>
              </a:spcAft>
              <a:buNone/>
            </a:pPr>
            <a:r>
              <a:rPr lang="en-GB" sz="1700">
                <a:solidFill>
                  <a:schemeClr val="dk1"/>
                </a:solidFill>
                <a:latin typeface="Comic Sans MS"/>
                <a:ea typeface="Comic Sans MS"/>
                <a:cs typeface="Comic Sans MS"/>
                <a:sym typeface="Comic Sans MS"/>
              </a:rPr>
              <a:t>A sign-up sheet will be emailed out to parents to sign up next Friday.</a:t>
            </a:r>
            <a:endParaRPr sz="900"/>
          </a:p>
        </p:txBody>
      </p:sp>
      <p:pic>
        <p:nvPicPr>
          <p:cNvPr id="211" name="Google Shape;211;g2fb1206d720_0_243"/>
          <p:cNvPicPr preferRelativeResize="0"/>
          <p:nvPr/>
        </p:nvPicPr>
        <p:blipFill rotWithShape="1">
          <a:blip r:embed="rId7">
            <a:alphaModFix/>
          </a:blip>
          <a:srcRect l="18243" t="8149" r="17315" b="19344"/>
          <a:stretch/>
        </p:blipFill>
        <p:spPr>
          <a:xfrm>
            <a:off x="9727680" y="3703355"/>
            <a:ext cx="1609375" cy="130492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2"/>
          <p:cNvSpPr txBox="1">
            <a:spLocks noGrp="1"/>
          </p:cNvSpPr>
          <p:nvPr>
            <p:ph type="subTitle" idx="1"/>
          </p:nvPr>
        </p:nvSpPr>
        <p:spPr>
          <a:xfrm>
            <a:off x="348300" y="113422"/>
            <a:ext cx="11495400" cy="12051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Behaviour and Discipline Policy</a:t>
            </a:r>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17" name="Google Shape;217;p12"/>
          <p:cNvPicPr preferRelativeResize="0"/>
          <p:nvPr/>
        </p:nvPicPr>
        <p:blipFill rotWithShape="1">
          <a:blip r:embed="rId3">
            <a:alphaModFix/>
          </a:blip>
          <a:srcRect/>
          <a:stretch/>
        </p:blipFill>
        <p:spPr>
          <a:xfrm>
            <a:off x="152400" y="570072"/>
            <a:ext cx="11887200" cy="2901894"/>
          </a:xfrm>
          <a:prstGeom prst="rect">
            <a:avLst/>
          </a:prstGeom>
          <a:noFill/>
          <a:ln>
            <a:noFill/>
          </a:ln>
        </p:spPr>
      </p:pic>
      <p:sp>
        <p:nvSpPr>
          <p:cNvPr id="218" name="Google Shape;218;p12"/>
          <p:cNvSpPr txBox="1"/>
          <p:nvPr/>
        </p:nvSpPr>
        <p:spPr>
          <a:xfrm>
            <a:off x="561300" y="3471975"/>
            <a:ext cx="11069400" cy="2415600"/>
          </a:xfrm>
          <a:prstGeom prst="rect">
            <a:avLst/>
          </a:prstGeom>
          <a:noFill/>
          <a:ln>
            <a:noFill/>
          </a:ln>
        </p:spPr>
        <p:txBody>
          <a:bodyPr spcFirstLastPara="1" wrap="square" lIns="91425" tIns="91425" rIns="91425" bIns="91425" anchor="t" anchorCtr="0">
            <a:spAutoFit/>
          </a:bodyPr>
          <a:lstStyle/>
          <a:p>
            <a:pPr marL="457200" marR="0" lvl="0" indent="0" algn="ctr" rtl="0">
              <a:lnSpc>
                <a:spcPct val="90000"/>
              </a:lnSpc>
              <a:spcBef>
                <a:spcPts val="1000"/>
              </a:spcBef>
              <a:spcAft>
                <a:spcPts val="0"/>
              </a:spcAft>
              <a:buClr>
                <a:srgbClr val="000000"/>
              </a:buClr>
              <a:buSzPts val="1400"/>
              <a:buFont typeface="Arial"/>
              <a:buNone/>
            </a:pPr>
            <a:r>
              <a:rPr lang="en-GB" sz="1400" b="0" i="0" u="none" strike="noStrike" cap="none">
                <a:solidFill>
                  <a:schemeClr val="dk1"/>
                </a:solidFill>
                <a:latin typeface="Comic Sans MS"/>
                <a:ea typeface="Comic Sans MS"/>
                <a:cs typeface="Comic Sans MS"/>
                <a:sym typeface="Comic Sans MS"/>
              </a:rPr>
              <a:t>At Applecroft School we have clear ‘Expectations of Behaviour’ that we expect all members of our community to abide by. These expectations are:</a:t>
            </a:r>
            <a:endParaRPr sz="1400" b="0" i="0" u="none" strike="noStrike" cap="none">
              <a:solidFill>
                <a:schemeClr val="dk1"/>
              </a:solidFill>
              <a:latin typeface="Comic Sans MS"/>
              <a:ea typeface="Comic Sans MS"/>
              <a:cs typeface="Comic Sans MS"/>
              <a:sym typeface="Comic Sans MS"/>
            </a:endParaRPr>
          </a:p>
          <a:p>
            <a:pPr marL="12700" marR="0" lvl="0" indent="0" algn="ctr" rtl="0">
              <a:lnSpc>
                <a:spcPct val="90000"/>
              </a:lnSpc>
              <a:spcBef>
                <a:spcPts val="100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a:t>
            </a:r>
            <a:r>
              <a:rPr lang="en-GB" sz="1400" b="0" i="0" u="none" strike="noStrike" cap="none">
                <a:solidFill>
                  <a:schemeClr val="dk1"/>
                </a:solidFill>
                <a:latin typeface="Comic Sans MS"/>
                <a:ea typeface="Comic Sans MS"/>
                <a:cs typeface="Comic Sans MS"/>
                <a:sym typeface="Comic Sans MS"/>
              </a:rPr>
              <a:t>Be responsible for yourself and your actions</a:t>
            </a:r>
            <a:endParaRPr sz="1400" b="0" i="0" u="none" strike="noStrike" cap="none">
              <a:solidFill>
                <a:schemeClr val="dk1"/>
              </a:solidFill>
              <a:latin typeface="Comic Sans MS"/>
              <a:ea typeface="Comic Sans MS"/>
              <a:cs typeface="Comic Sans MS"/>
              <a:sym typeface="Comic Sans MS"/>
            </a:endParaRPr>
          </a:p>
          <a:p>
            <a:pPr marL="12700" marR="0" lvl="0" indent="0" algn="ctr" rtl="0">
              <a:lnSpc>
                <a:spcPct val="90000"/>
              </a:lnSpc>
              <a:spcBef>
                <a:spcPts val="100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a:t>
            </a:r>
            <a:r>
              <a:rPr lang="en-GB" sz="1400" b="0" i="0" u="none" strike="noStrike" cap="none">
                <a:solidFill>
                  <a:schemeClr val="dk1"/>
                </a:solidFill>
                <a:latin typeface="Comic Sans MS"/>
                <a:ea typeface="Comic Sans MS"/>
                <a:cs typeface="Comic Sans MS"/>
                <a:sym typeface="Comic Sans MS"/>
              </a:rPr>
              <a:t>  Be honest, open and reflective</a:t>
            </a:r>
            <a:endParaRPr sz="1400" b="0" i="0" u="none" strike="noStrike" cap="none">
              <a:solidFill>
                <a:schemeClr val="dk1"/>
              </a:solidFill>
              <a:latin typeface="Comic Sans MS"/>
              <a:ea typeface="Comic Sans MS"/>
              <a:cs typeface="Comic Sans MS"/>
              <a:sym typeface="Comic Sans MS"/>
            </a:endParaRPr>
          </a:p>
          <a:p>
            <a:pPr marL="12700" marR="0" lvl="0" indent="0" algn="ctr" rtl="0">
              <a:lnSpc>
                <a:spcPct val="90000"/>
              </a:lnSpc>
              <a:spcBef>
                <a:spcPts val="100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a:t>
            </a:r>
            <a:r>
              <a:rPr lang="en-GB" sz="1400" b="0" i="0" u="none" strike="noStrike" cap="none">
                <a:solidFill>
                  <a:schemeClr val="dk1"/>
                </a:solidFill>
                <a:latin typeface="Comic Sans MS"/>
                <a:ea typeface="Comic Sans MS"/>
                <a:cs typeface="Comic Sans MS"/>
                <a:sym typeface="Comic Sans MS"/>
              </a:rPr>
              <a:t>Be kind and supportive</a:t>
            </a:r>
            <a:endParaRPr sz="1400" b="0" i="0" u="none" strike="noStrike" cap="none">
              <a:solidFill>
                <a:schemeClr val="dk1"/>
              </a:solidFill>
              <a:latin typeface="Comic Sans MS"/>
              <a:ea typeface="Comic Sans MS"/>
              <a:cs typeface="Comic Sans MS"/>
              <a:sym typeface="Comic Sans MS"/>
            </a:endParaRPr>
          </a:p>
          <a:p>
            <a:pPr marL="12700" marR="0" lvl="0" indent="0" algn="ctr" rtl="0">
              <a:lnSpc>
                <a:spcPct val="90000"/>
              </a:lnSpc>
              <a:spcBef>
                <a:spcPts val="100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a:t>
            </a:r>
            <a:r>
              <a:rPr lang="en-GB" sz="1400" b="0" i="0" u="none" strike="noStrike" cap="none">
                <a:solidFill>
                  <a:schemeClr val="dk1"/>
                </a:solidFill>
                <a:latin typeface="Comic Sans MS"/>
                <a:ea typeface="Comic Sans MS"/>
                <a:cs typeface="Comic Sans MS"/>
                <a:sym typeface="Comic Sans MS"/>
              </a:rPr>
              <a:t> Be respectful and well-mannered </a:t>
            </a:r>
            <a:endParaRPr sz="1400" b="0" i="0" u="none" strike="noStrike" cap="none">
              <a:solidFill>
                <a:schemeClr val="dk1"/>
              </a:solidFill>
              <a:latin typeface="Comic Sans MS"/>
              <a:ea typeface="Comic Sans MS"/>
              <a:cs typeface="Comic Sans MS"/>
              <a:sym typeface="Comic Sans MS"/>
            </a:endParaRPr>
          </a:p>
        </p:txBody>
      </p:sp>
      <p:sp>
        <p:nvSpPr>
          <p:cNvPr id="219" name="Google Shape;219;p12"/>
          <p:cNvSpPr txBox="1"/>
          <p:nvPr/>
        </p:nvSpPr>
        <p:spPr>
          <a:xfrm>
            <a:off x="245250" y="6198350"/>
            <a:ext cx="11701500" cy="447900"/>
          </a:xfrm>
          <a:prstGeom prst="rect">
            <a:avLst/>
          </a:prstGeom>
          <a:noFill/>
          <a:ln>
            <a:noFill/>
          </a:ln>
        </p:spPr>
        <p:txBody>
          <a:bodyPr spcFirstLastPara="1" wrap="square" lIns="91425" tIns="91425" rIns="91425" bIns="91425" anchor="t" anchorCtr="0">
            <a:spAutoFit/>
          </a:bodyPr>
          <a:lstStyle/>
          <a:p>
            <a:pPr marL="0" marR="0" lvl="0" indent="0" algn="ctr" rtl="0">
              <a:lnSpc>
                <a:spcPct val="90000"/>
              </a:lnSpc>
              <a:spcBef>
                <a:spcPts val="1000"/>
              </a:spcBef>
              <a:spcAft>
                <a:spcPts val="0"/>
              </a:spcAft>
              <a:buClr>
                <a:srgbClr val="000000"/>
              </a:buClr>
              <a:buSzPts val="1900"/>
              <a:buFont typeface="Arial"/>
              <a:buNone/>
            </a:pPr>
            <a:r>
              <a:rPr lang="en-GB" sz="1500" i="0" u="none" strike="noStrike" cap="none">
                <a:solidFill>
                  <a:schemeClr val="dk1"/>
                </a:solidFill>
                <a:latin typeface="Comic Sans MS"/>
                <a:ea typeface="Comic Sans MS"/>
                <a:cs typeface="Comic Sans MS"/>
                <a:sym typeface="Comic Sans MS"/>
              </a:rPr>
              <a:t>Senso software now monitors school devices and alerts DSLs if anything is searched on computers that shouldn’t be.</a:t>
            </a:r>
            <a:r>
              <a:rPr lang="en-GB" sz="1900" b="1" i="0" u="none" strike="noStrike" cap="none">
                <a:solidFill>
                  <a:schemeClr val="dk1"/>
                </a:solidFill>
                <a:latin typeface="Comic Sans MS"/>
                <a:ea typeface="Comic Sans MS"/>
                <a:cs typeface="Comic Sans MS"/>
                <a:sym typeface="Comic Sans MS"/>
              </a:rPr>
              <a:t> </a:t>
            </a:r>
            <a:endParaRPr sz="1900" b="1" i="0" u="none" strike="noStrike" cap="none">
              <a:solidFill>
                <a:schemeClr val="dk1"/>
              </a:solidFill>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g37c8d340e3d_0_91"/>
          <p:cNvSpPr txBox="1">
            <a:spLocks noGrp="1"/>
          </p:cNvSpPr>
          <p:nvPr>
            <p:ph type="subTitle" idx="1"/>
          </p:nvPr>
        </p:nvSpPr>
        <p:spPr>
          <a:xfrm>
            <a:off x="348311" y="43871"/>
            <a:ext cx="11495400" cy="5979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School Uniform</a:t>
            </a:r>
            <a:endParaRPr/>
          </a:p>
          <a:p>
            <a:pPr marL="0" lvl="0" indent="0" algn="ctr" rtl="0">
              <a:lnSpc>
                <a:spcPct val="90000"/>
              </a:lnSpc>
              <a:spcBef>
                <a:spcPts val="1000"/>
              </a:spcBef>
              <a:spcAft>
                <a:spcPts val="0"/>
              </a:spcAft>
              <a:buClr>
                <a:schemeClr val="dk1"/>
              </a:buClr>
              <a:buSzPts val="2400"/>
              <a:buNone/>
            </a:pPr>
            <a:endParaRPr sz="1900"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sp>
        <p:nvSpPr>
          <p:cNvPr id="225" name="Google Shape;225;g37c8d340e3d_0_91"/>
          <p:cNvSpPr txBox="1"/>
          <p:nvPr/>
        </p:nvSpPr>
        <p:spPr>
          <a:xfrm>
            <a:off x="6469200" y="2609600"/>
            <a:ext cx="5722800" cy="2405400"/>
          </a:xfrm>
          <a:prstGeom prst="rect">
            <a:avLst/>
          </a:prstGeom>
          <a:noFill/>
          <a:ln>
            <a:noFill/>
          </a:ln>
        </p:spPr>
        <p:txBody>
          <a:bodyPr spcFirstLastPara="1" wrap="square" lIns="91425" tIns="91425" rIns="91425" bIns="91425" anchor="t" anchorCtr="0">
            <a:spAutoFit/>
          </a:bodyPr>
          <a:lstStyle/>
          <a:p>
            <a:pPr marL="0" marR="0" lvl="0" indent="0" algn="ctr" rtl="0">
              <a:lnSpc>
                <a:spcPct val="90000"/>
              </a:lnSpc>
              <a:spcBef>
                <a:spcPts val="1000"/>
              </a:spcBef>
              <a:spcAft>
                <a:spcPts val="0"/>
              </a:spcAft>
              <a:buClr>
                <a:srgbClr val="000000"/>
              </a:buClr>
              <a:buSzPts val="1900"/>
              <a:buFont typeface="Arial"/>
              <a:buNone/>
            </a:pPr>
            <a:r>
              <a:rPr lang="en-GB" sz="1900" b="1" i="0" u="none" strike="noStrike" cap="none">
                <a:solidFill>
                  <a:srgbClr val="000000"/>
                </a:solidFill>
                <a:latin typeface="Comic Sans MS"/>
                <a:ea typeface="Comic Sans MS"/>
                <a:cs typeface="Comic Sans MS"/>
                <a:sym typeface="Comic Sans MS"/>
              </a:rPr>
              <a:t>Reminders:</a:t>
            </a:r>
            <a:endParaRPr sz="1900" b="1" i="0" u="none" strike="noStrike" cap="none">
              <a:solidFill>
                <a:srgbClr val="00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Clr>
                <a:srgbClr val="000000"/>
              </a:buClr>
              <a:buSzPts val="1900"/>
              <a:buFont typeface="Arial"/>
              <a:buNone/>
            </a:pPr>
            <a:r>
              <a:rPr lang="en-GB" sz="1900" b="0" i="0" u="none" strike="noStrike" cap="none">
                <a:solidFill>
                  <a:srgbClr val="000000"/>
                </a:solidFill>
                <a:latin typeface="Comic Sans MS"/>
                <a:ea typeface="Comic Sans MS"/>
                <a:cs typeface="Comic Sans MS"/>
                <a:sym typeface="Comic Sans MS"/>
              </a:rPr>
              <a:t>Long hair should be tied back </a:t>
            </a:r>
            <a:endParaRPr sz="1900" b="0" i="0" u="none" strike="noStrike" cap="none">
              <a:solidFill>
                <a:srgbClr val="00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Clr>
                <a:srgbClr val="000000"/>
              </a:buClr>
              <a:buSzPts val="1900"/>
              <a:buFont typeface="Arial"/>
              <a:buNone/>
            </a:pPr>
            <a:r>
              <a:rPr lang="en-GB" sz="1900" b="0" i="0" u="none" strike="noStrike" cap="none">
                <a:solidFill>
                  <a:srgbClr val="000000"/>
                </a:solidFill>
                <a:latin typeface="Comic Sans MS"/>
                <a:ea typeface="Comic Sans MS"/>
                <a:cs typeface="Comic Sans MS"/>
                <a:sym typeface="Comic Sans MS"/>
              </a:rPr>
              <a:t>Red hair accessories only</a:t>
            </a:r>
            <a:endParaRPr sz="1900" b="0" i="0" u="none" strike="noStrike" cap="none">
              <a:solidFill>
                <a:srgbClr val="00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Clr>
                <a:srgbClr val="000000"/>
              </a:buClr>
              <a:buSzPts val="1900"/>
              <a:buFont typeface="Arial"/>
              <a:buNone/>
            </a:pPr>
            <a:r>
              <a:rPr lang="en-GB" sz="1900" b="0" i="0" u="none" strike="noStrike" cap="none">
                <a:solidFill>
                  <a:srgbClr val="000000"/>
                </a:solidFill>
                <a:latin typeface="Comic Sans MS"/>
                <a:ea typeface="Comic Sans MS"/>
                <a:cs typeface="Comic Sans MS"/>
                <a:sym typeface="Comic Sans MS"/>
              </a:rPr>
              <a:t>Stud earrings only</a:t>
            </a:r>
            <a:endParaRPr sz="1900" b="0" i="0" u="none" strike="noStrike" cap="none">
              <a:solidFill>
                <a:srgbClr val="00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Clr>
                <a:srgbClr val="000000"/>
              </a:buClr>
              <a:buSzPts val="1900"/>
              <a:buFont typeface="Arial"/>
              <a:buNone/>
            </a:pPr>
            <a:r>
              <a:rPr lang="en-GB" sz="1900" b="0" i="0" u="none" strike="noStrike" cap="none">
                <a:solidFill>
                  <a:srgbClr val="000000"/>
                </a:solidFill>
                <a:latin typeface="Comic Sans MS"/>
                <a:ea typeface="Comic Sans MS"/>
                <a:cs typeface="Comic Sans MS"/>
                <a:sym typeface="Comic Sans MS"/>
              </a:rPr>
              <a:t>No nail varnish or motifs in hair</a:t>
            </a:r>
            <a:endParaRPr sz="1900" b="0" i="0" u="none" strike="noStrike" cap="none">
              <a:solidFill>
                <a:srgbClr val="000000"/>
              </a:solidFill>
              <a:latin typeface="Comic Sans MS"/>
              <a:ea typeface="Comic Sans MS"/>
              <a:cs typeface="Comic Sans MS"/>
              <a:sym typeface="Comic Sans MS"/>
            </a:endParaRPr>
          </a:p>
          <a:p>
            <a:pPr marL="0" marR="0" lvl="0" indent="0" algn="ctr" rtl="0">
              <a:lnSpc>
                <a:spcPct val="90000"/>
              </a:lnSpc>
              <a:spcBef>
                <a:spcPts val="1000"/>
              </a:spcBef>
              <a:spcAft>
                <a:spcPts val="0"/>
              </a:spcAft>
              <a:buClr>
                <a:srgbClr val="000000"/>
              </a:buClr>
              <a:buSzPts val="1900"/>
              <a:buFont typeface="Arial"/>
              <a:buNone/>
            </a:pPr>
            <a:r>
              <a:rPr lang="en-GB" sz="1900" b="0" i="0" u="none" strike="noStrike" cap="none">
                <a:solidFill>
                  <a:srgbClr val="000000"/>
                </a:solidFill>
                <a:latin typeface="Comic Sans MS"/>
                <a:ea typeface="Comic Sans MS"/>
                <a:cs typeface="Comic Sans MS"/>
                <a:sym typeface="Comic Sans MS"/>
              </a:rPr>
              <a:t>Black school shoes - not boots</a:t>
            </a:r>
            <a:endParaRPr sz="1400" b="0" i="0" u="none" strike="noStrike" cap="none">
              <a:solidFill>
                <a:srgbClr val="000000"/>
              </a:solidFill>
              <a:latin typeface="Arial"/>
              <a:ea typeface="Arial"/>
              <a:cs typeface="Arial"/>
              <a:sym typeface="Arial"/>
            </a:endParaRPr>
          </a:p>
        </p:txBody>
      </p:sp>
      <p:sp>
        <p:nvSpPr>
          <p:cNvPr id="226" name="Google Shape;226;g37c8d340e3d_0_91"/>
          <p:cNvSpPr txBox="1"/>
          <p:nvPr/>
        </p:nvSpPr>
        <p:spPr>
          <a:xfrm>
            <a:off x="304500" y="1604050"/>
            <a:ext cx="6729600" cy="16230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2100"/>
              <a:buFont typeface="Arial"/>
              <a:buNone/>
            </a:pPr>
            <a:r>
              <a:rPr lang="en-GB" sz="2100" b="1" i="0" u="sng" strike="noStrike" cap="none">
                <a:solidFill>
                  <a:srgbClr val="000000"/>
                </a:solidFill>
                <a:latin typeface="Comic Sans MS"/>
                <a:ea typeface="Comic Sans MS"/>
                <a:cs typeface="Comic Sans MS"/>
                <a:sym typeface="Comic Sans MS"/>
              </a:rPr>
              <a:t>School Uniform</a:t>
            </a:r>
            <a:r>
              <a:rPr lang="en-GB" sz="2100" b="1" i="0" u="none" strike="noStrike" cap="none">
                <a:solidFill>
                  <a:srgbClr val="000000"/>
                </a:solidFill>
                <a:latin typeface="Comic Sans MS"/>
                <a:ea typeface="Comic Sans MS"/>
                <a:cs typeface="Comic Sans MS"/>
                <a:sym typeface="Comic Sans MS"/>
              </a:rPr>
              <a:t> (</a:t>
            </a:r>
            <a:r>
              <a:rPr lang="en-GB" sz="2100" b="1">
                <a:solidFill>
                  <a:schemeClr val="dk1"/>
                </a:solidFill>
                <a:latin typeface="Comic Sans MS"/>
                <a:ea typeface="Comic Sans MS"/>
                <a:cs typeface="Comic Sans MS"/>
                <a:sym typeface="Comic Sans MS"/>
              </a:rPr>
              <a:t>Tuesdays</a:t>
            </a:r>
            <a:r>
              <a:rPr lang="en-GB" sz="2100" b="1" i="0" u="none" strike="noStrike" cap="none">
                <a:solidFill>
                  <a:srgbClr val="000000"/>
                </a:solidFill>
                <a:latin typeface="Comic Sans MS"/>
                <a:ea typeface="Comic Sans MS"/>
                <a:cs typeface="Comic Sans MS"/>
                <a:sym typeface="Comic Sans MS"/>
              </a:rPr>
              <a:t>, Thursday, Friday):</a:t>
            </a:r>
            <a:endParaRPr sz="2100" b="1"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Red jumper/cardigan</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Grey trousers, skirts, shorts or pinafore dress.</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White polo shirts, shirt/blouse.</a:t>
            </a:r>
            <a:endParaRPr sz="2100" b="0" i="0" u="none" strike="noStrike" cap="none">
              <a:solidFill>
                <a:srgbClr val="000000"/>
              </a:solidFill>
              <a:latin typeface="Comic Sans MS"/>
              <a:ea typeface="Comic Sans MS"/>
              <a:cs typeface="Comic Sans MS"/>
              <a:sym typeface="Comic Sans MS"/>
            </a:endParaRPr>
          </a:p>
        </p:txBody>
      </p:sp>
      <p:sp>
        <p:nvSpPr>
          <p:cNvPr id="227" name="Google Shape;227;g37c8d340e3d_0_91"/>
          <p:cNvSpPr txBox="1"/>
          <p:nvPr/>
        </p:nvSpPr>
        <p:spPr>
          <a:xfrm>
            <a:off x="304500" y="4166400"/>
            <a:ext cx="6775200" cy="23667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2100"/>
              <a:buFont typeface="Arial"/>
              <a:buNone/>
            </a:pPr>
            <a:r>
              <a:rPr lang="en-GB" sz="2100" b="1" i="0" u="sng" strike="noStrike" cap="none">
                <a:solidFill>
                  <a:srgbClr val="000000"/>
                </a:solidFill>
                <a:latin typeface="Comic Sans MS"/>
                <a:ea typeface="Comic Sans MS"/>
                <a:cs typeface="Comic Sans MS"/>
                <a:sym typeface="Comic Sans MS"/>
              </a:rPr>
              <a:t>PE Uniform</a:t>
            </a:r>
            <a:r>
              <a:rPr lang="en-GB" sz="2100" b="1" i="0" u="none" strike="noStrike" cap="none">
                <a:solidFill>
                  <a:srgbClr val="000000"/>
                </a:solidFill>
                <a:latin typeface="Comic Sans MS"/>
                <a:ea typeface="Comic Sans MS"/>
                <a:cs typeface="Comic Sans MS"/>
                <a:sym typeface="Comic Sans MS"/>
              </a:rPr>
              <a:t> (</a:t>
            </a:r>
            <a:r>
              <a:rPr lang="en-GB" sz="2100" b="1">
                <a:latin typeface="Comic Sans MS"/>
                <a:ea typeface="Comic Sans MS"/>
                <a:cs typeface="Comic Sans MS"/>
                <a:sym typeface="Comic Sans MS"/>
              </a:rPr>
              <a:t>Mondays</a:t>
            </a:r>
            <a:r>
              <a:rPr lang="en-GB" sz="2100" b="1" i="0" u="none" strike="noStrike" cap="none">
                <a:solidFill>
                  <a:srgbClr val="000000"/>
                </a:solidFill>
                <a:latin typeface="Comic Sans MS"/>
                <a:ea typeface="Comic Sans MS"/>
                <a:cs typeface="Comic Sans MS"/>
                <a:sym typeface="Comic Sans MS"/>
              </a:rPr>
              <a:t> &amp; Wednesdays):</a:t>
            </a:r>
            <a:endParaRPr sz="2100" b="1"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White t-shirt</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Black shorts </a:t>
            </a:r>
            <a:r>
              <a:rPr lang="en-GB" sz="2100">
                <a:solidFill>
                  <a:srgbClr val="000000"/>
                </a:solidFill>
                <a:latin typeface="Comic Sans MS"/>
                <a:ea typeface="Comic Sans MS"/>
                <a:cs typeface="Comic Sans MS"/>
                <a:sym typeface="Comic Sans MS"/>
              </a:rPr>
              <a:t>or</a:t>
            </a:r>
            <a:r>
              <a:rPr lang="en-GB" sz="2100" b="0" i="0" u="none" strike="noStrike" cap="none">
                <a:solidFill>
                  <a:srgbClr val="000000"/>
                </a:solidFill>
                <a:latin typeface="Comic Sans MS"/>
                <a:ea typeface="Comic Sans MS"/>
                <a:cs typeface="Comic Sans MS"/>
                <a:sym typeface="Comic Sans MS"/>
              </a:rPr>
              <a:t> jogging bottoms</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Black hoodie</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r>
              <a:rPr lang="en-GB" sz="2100" b="0" i="0" u="none" strike="noStrike" cap="none">
                <a:solidFill>
                  <a:srgbClr val="000000"/>
                </a:solidFill>
                <a:latin typeface="Comic Sans MS"/>
                <a:ea typeface="Comic Sans MS"/>
                <a:cs typeface="Comic Sans MS"/>
                <a:sym typeface="Comic Sans MS"/>
              </a:rPr>
              <a:t>Black trainers</a:t>
            </a:r>
            <a:endParaRPr sz="2100" b="0" i="0" u="none" strike="noStrike" cap="none">
              <a:solidFill>
                <a:srgbClr val="000000"/>
              </a:solidFill>
              <a:latin typeface="Comic Sans MS"/>
              <a:ea typeface="Comic Sans MS"/>
              <a:cs typeface="Comic Sans MS"/>
              <a:sym typeface="Comic Sans MS"/>
            </a:endParaRPr>
          </a:p>
          <a:p>
            <a:pPr marL="0" marR="0" lvl="0" indent="0" algn="l" rtl="0">
              <a:lnSpc>
                <a:spcPct val="115000"/>
              </a:lnSpc>
              <a:spcBef>
                <a:spcPts val="0"/>
              </a:spcBef>
              <a:spcAft>
                <a:spcPts val="0"/>
              </a:spcAft>
              <a:buClr>
                <a:srgbClr val="000000"/>
              </a:buClr>
              <a:buSzPts val="2100"/>
              <a:buFont typeface="Arial"/>
              <a:buNone/>
            </a:pPr>
            <a:endParaRPr sz="2100" b="0" i="0" u="none" strike="noStrike" cap="none">
              <a:solidFill>
                <a:srgbClr val="000000"/>
              </a:solidFill>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g37c8d340e3d_0_175"/>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Communication between home and school</a:t>
            </a:r>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Admin email- </a:t>
            </a:r>
            <a:r>
              <a:rPr lang="en-GB" u="sng">
                <a:solidFill>
                  <a:schemeClr val="hlink"/>
                </a:solidFill>
                <a:latin typeface="Comic Sans MS"/>
                <a:ea typeface="Comic Sans MS"/>
                <a:cs typeface="Comic Sans MS"/>
                <a:sym typeface="Comic Sans MS"/>
                <a:hlinkClick r:id="rId3"/>
              </a:rPr>
              <a:t>admin@applecroft.herts.sch.uk</a:t>
            </a:r>
            <a:r>
              <a:rPr lang="en-GB">
                <a:latin typeface="Comic Sans MS"/>
                <a:ea typeface="Comic Sans MS"/>
                <a:cs typeface="Comic Sans MS"/>
                <a:sym typeface="Comic Sans MS"/>
              </a:rPr>
              <a:t>  </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Google Classroom</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Website </a:t>
            </a:r>
            <a:endParaRPr>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Instagram</a:t>
            </a:r>
            <a:endParaRPr>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33" name="Google Shape;233;g37c8d340e3d_0_175" title="File:Ghozt Tramp - Business Communication Duplicat model.jpg ..."/>
          <p:cNvPicPr preferRelativeResize="0"/>
          <p:nvPr/>
        </p:nvPicPr>
        <p:blipFill>
          <a:blip r:embed="rId4">
            <a:alphaModFix/>
          </a:blip>
          <a:stretch>
            <a:fillRect/>
          </a:stretch>
        </p:blipFill>
        <p:spPr>
          <a:xfrm>
            <a:off x="10367824" y="249825"/>
            <a:ext cx="1589024" cy="1303424"/>
          </a:xfrm>
          <a:prstGeom prst="rect">
            <a:avLst/>
          </a:prstGeom>
          <a:noFill/>
          <a:ln>
            <a:noFill/>
          </a:ln>
        </p:spPr>
      </p:pic>
      <p:pic>
        <p:nvPicPr>
          <p:cNvPr id="234" name="Google Shape;234;g37c8d340e3d_0_175"/>
          <p:cNvPicPr preferRelativeResize="0"/>
          <p:nvPr/>
        </p:nvPicPr>
        <p:blipFill>
          <a:blip r:embed="rId5">
            <a:alphaModFix/>
          </a:blip>
          <a:stretch>
            <a:fillRect/>
          </a:stretch>
        </p:blipFill>
        <p:spPr>
          <a:xfrm>
            <a:off x="3367425" y="5096025"/>
            <a:ext cx="1362849" cy="1362849"/>
          </a:xfrm>
          <a:prstGeom prst="rect">
            <a:avLst/>
          </a:prstGeom>
          <a:noFill/>
          <a:ln>
            <a:noFill/>
          </a:ln>
        </p:spPr>
      </p:pic>
      <p:pic>
        <p:nvPicPr>
          <p:cNvPr id="235" name="Google Shape;235;g37c8d340e3d_0_175"/>
          <p:cNvPicPr preferRelativeResize="0"/>
          <p:nvPr/>
        </p:nvPicPr>
        <p:blipFill>
          <a:blip r:embed="rId6">
            <a:alphaModFix/>
          </a:blip>
          <a:stretch>
            <a:fillRect/>
          </a:stretch>
        </p:blipFill>
        <p:spPr>
          <a:xfrm>
            <a:off x="4907823" y="5474350"/>
            <a:ext cx="4224199" cy="777050"/>
          </a:xfrm>
          <a:prstGeom prst="rect">
            <a:avLst/>
          </a:prstGeom>
          <a:noFill/>
          <a:ln>
            <a:noFill/>
          </a:ln>
        </p:spPr>
      </p:pic>
      <p:pic>
        <p:nvPicPr>
          <p:cNvPr id="236" name="Google Shape;236;g37c8d340e3d_0_175"/>
          <p:cNvPicPr preferRelativeResize="0"/>
          <p:nvPr/>
        </p:nvPicPr>
        <p:blipFill>
          <a:blip r:embed="rId7">
            <a:alphaModFix/>
          </a:blip>
          <a:stretch>
            <a:fillRect/>
          </a:stretch>
        </p:blipFill>
        <p:spPr>
          <a:xfrm>
            <a:off x="9472500" y="5474346"/>
            <a:ext cx="895334" cy="895350"/>
          </a:xfrm>
          <a:prstGeom prst="rect">
            <a:avLst/>
          </a:prstGeom>
          <a:noFill/>
          <a:ln>
            <a:noFill/>
          </a:ln>
        </p:spPr>
      </p:pic>
      <p:pic>
        <p:nvPicPr>
          <p:cNvPr id="237" name="Google Shape;237;g37c8d340e3d_0_175"/>
          <p:cNvPicPr preferRelativeResize="0"/>
          <p:nvPr/>
        </p:nvPicPr>
        <p:blipFill rotWithShape="1">
          <a:blip r:embed="rId8">
            <a:alphaModFix/>
          </a:blip>
          <a:srcRect l="11782" t="21650" r="11158" b="21791"/>
          <a:stretch/>
        </p:blipFill>
        <p:spPr>
          <a:xfrm>
            <a:off x="1439975" y="5238750"/>
            <a:ext cx="1467925" cy="1077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
          <p:cNvSpPr txBox="1">
            <a:spLocks noGrp="1"/>
          </p:cNvSpPr>
          <p:nvPr>
            <p:ph type="subTitle" idx="1"/>
          </p:nvPr>
        </p:nvSpPr>
        <p:spPr>
          <a:xfrm>
            <a:off x="391875" y="478971"/>
            <a:ext cx="11495400" cy="594600"/>
          </a:xfrm>
          <a:prstGeom prst="rect">
            <a:avLst/>
          </a:prstGeom>
          <a:noFill/>
          <a:ln>
            <a:noFill/>
          </a:ln>
        </p:spPr>
        <p:txBody>
          <a:bodyPr spcFirstLastPara="1" wrap="square" lIns="91425" tIns="45700" rIns="91425" bIns="45700" anchor="t" anchorCtr="0">
            <a:noAutofit/>
          </a:bodyPr>
          <a:lstStyle/>
          <a:p>
            <a:pPr marL="0" lvl="0" indent="0" algn="ctr" rtl="0">
              <a:lnSpc>
                <a:spcPct val="70000"/>
              </a:lnSpc>
              <a:spcBef>
                <a:spcPts val="1000"/>
              </a:spcBef>
              <a:spcAft>
                <a:spcPts val="0"/>
              </a:spcAft>
              <a:buClr>
                <a:schemeClr val="dk1"/>
              </a:buClr>
              <a:buSzPts val="1680"/>
              <a:buNone/>
            </a:pPr>
            <a:r>
              <a:rPr lang="en-GB" sz="2680" b="1" u="sng">
                <a:latin typeface="Comic Sans MS"/>
                <a:ea typeface="Comic Sans MS"/>
                <a:cs typeface="Comic Sans MS"/>
                <a:sym typeface="Comic Sans MS"/>
              </a:rPr>
              <a:t>The School Day</a:t>
            </a:r>
            <a:endParaRPr sz="2680">
              <a:latin typeface="Comic Sans MS"/>
              <a:ea typeface="Comic Sans MS"/>
              <a:cs typeface="Comic Sans MS"/>
              <a:sym typeface="Comic Sans MS"/>
            </a:endParaRPr>
          </a:p>
          <a:p>
            <a:pPr marL="0" lvl="0" indent="0" algn="ctr" rtl="0">
              <a:lnSpc>
                <a:spcPct val="70000"/>
              </a:lnSpc>
              <a:spcBef>
                <a:spcPts val="1000"/>
              </a:spcBef>
              <a:spcAft>
                <a:spcPts val="0"/>
              </a:spcAft>
              <a:buClr>
                <a:schemeClr val="dk1"/>
              </a:buClr>
              <a:buSzPts val="1680"/>
              <a:buNone/>
            </a:pPr>
            <a:endParaRPr sz="2680">
              <a:latin typeface="Comic Sans MS"/>
              <a:ea typeface="Comic Sans MS"/>
              <a:cs typeface="Comic Sans MS"/>
              <a:sym typeface="Comic Sans MS"/>
            </a:endParaRPr>
          </a:p>
        </p:txBody>
      </p:sp>
      <p:pic>
        <p:nvPicPr>
          <p:cNvPr id="243" name="Google Shape;243;p4"/>
          <p:cNvPicPr preferRelativeResize="0"/>
          <p:nvPr/>
        </p:nvPicPr>
        <p:blipFill>
          <a:blip r:embed="rId3">
            <a:alphaModFix/>
          </a:blip>
          <a:stretch>
            <a:fillRect/>
          </a:stretch>
        </p:blipFill>
        <p:spPr>
          <a:xfrm>
            <a:off x="1270513" y="1073571"/>
            <a:ext cx="9650973" cy="547962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9"/>
          <p:cNvSpPr txBox="1">
            <a:spLocks noGrp="1"/>
          </p:cNvSpPr>
          <p:nvPr>
            <p:ph type="subTitle" idx="1"/>
          </p:nvPr>
        </p:nvSpPr>
        <p:spPr>
          <a:xfrm>
            <a:off x="348300" y="183046"/>
            <a:ext cx="11495400" cy="562800"/>
          </a:xfrm>
          <a:prstGeom prst="rect">
            <a:avLst/>
          </a:prstGeom>
          <a:noFill/>
          <a:ln>
            <a:noFill/>
          </a:ln>
        </p:spPr>
        <p:txBody>
          <a:bodyPr spcFirstLastPara="1" wrap="square" lIns="91425" tIns="45700" rIns="91425" bIns="45700" anchor="t" anchorCtr="0">
            <a:normAutofit fontScale="92500" lnSpcReduction="10000"/>
          </a:bodyPr>
          <a:lstStyle/>
          <a:p>
            <a:pPr marL="0" lvl="0" indent="0" algn="ctr" rtl="0">
              <a:lnSpc>
                <a:spcPct val="90000"/>
              </a:lnSpc>
              <a:spcBef>
                <a:spcPts val="1000"/>
              </a:spcBef>
              <a:spcAft>
                <a:spcPts val="0"/>
              </a:spcAft>
              <a:buClr>
                <a:schemeClr val="dk1"/>
              </a:buClr>
              <a:buSzPts val="2400"/>
              <a:buNone/>
            </a:pPr>
            <a:r>
              <a:rPr lang="en-GB" sz="3000" b="1" u="sng">
                <a:latin typeface="Comic Sans MS"/>
                <a:ea typeface="Comic Sans MS"/>
                <a:cs typeface="Comic Sans MS"/>
                <a:sym typeface="Comic Sans MS"/>
              </a:rPr>
              <a:t>Home Learning</a:t>
            </a:r>
            <a:endParaRPr>
              <a:latin typeface="Comic Sans MS"/>
              <a:ea typeface="Comic Sans MS"/>
              <a:cs typeface="Comic Sans MS"/>
              <a:sym typeface="Comic Sans MS"/>
            </a:endParaRPr>
          </a:p>
        </p:txBody>
      </p:sp>
      <p:pic>
        <p:nvPicPr>
          <p:cNvPr id="249" name="Google Shape;249;p9"/>
          <p:cNvPicPr preferRelativeResize="0"/>
          <p:nvPr/>
        </p:nvPicPr>
        <p:blipFill>
          <a:blip r:embed="rId3">
            <a:alphaModFix/>
          </a:blip>
          <a:stretch>
            <a:fillRect/>
          </a:stretch>
        </p:blipFill>
        <p:spPr>
          <a:xfrm>
            <a:off x="301125" y="668000"/>
            <a:ext cx="3086426" cy="2616225"/>
          </a:xfrm>
          <a:prstGeom prst="rect">
            <a:avLst/>
          </a:prstGeom>
          <a:noFill/>
          <a:ln>
            <a:noFill/>
          </a:ln>
        </p:spPr>
      </p:pic>
      <p:pic>
        <p:nvPicPr>
          <p:cNvPr id="250" name="Google Shape;250;p9"/>
          <p:cNvPicPr preferRelativeResize="0"/>
          <p:nvPr/>
        </p:nvPicPr>
        <p:blipFill rotWithShape="1">
          <a:blip r:embed="rId4">
            <a:alphaModFix/>
          </a:blip>
          <a:srcRect l="23752" t="38665" r="25057" b="13810"/>
          <a:stretch/>
        </p:blipFill>
        <p:spPr>
          <a:xfrm>
            <a:off x="3688000" y="745850"/>
            <a:ext cx="6018874" cy="3142900"/>
          </a:xfrm>
          <a:prstGeom prst="rect">
            <a:avLst/>
          </a:prstGeom>
          <a:noFill/>
          <a:ln>
            <a:noFill/>
          </a:ln>
        </p:spPr>
      </p:pic>
      <p:pic>
        <p:nvPicPr>
          <p:cNvPr id="251" name="Google Shape;251;p9"/>
          <p:cNvPicPr preferRelativeResize="0"/>
          <p:nvPr/>
        </p:nvPicPr>
        <p:blipFill>
          <a:blip r:embed="rId5">
            <a:alphaModFix/>
          </a:blip>
          <a:stretch>
            <a:fillRect/>
          </a:stretch>
        </p:blipFill>
        <p:spPr>
          <a:xfrm>
            <a:off x="301125" y="3529850"/>
            <a:ext cx="5345558" cy="3268976"/>
          </a:xfrm>
          <a:prstGeom prst="rect">
            <a:avLst/>
          </a:prstGeom>
          <a:noFill/>
          <a:ln>
            <a:noFill/>
          </a:ln>
        </p:spPr>
      </p:pic>
      <p:pic>
        <p:nvPicPr>
          <p:cNvPr id="252" name="Google Shape;252;p9"/>
          <p:cNvPicPr preferRelativeResize="0"/>
          <p:nvPr/>
        </p:nvPicPr>
        <p:blipFill>
          <a:blip r:embed="rId6">
            <a:alphaModFix/>
          </a:blip>
          <a:stretch>
            <a:fillRect/>
          </a:stretch>
        </p:blipFill>
        <p:spPr>
          <a:xfrm>
            <a:off x="9279125" y="3284226"/>
            <a:ext cx="2820775" cy="3388400"/>
          </a:xfrm>
          <a:prstGeom prst="rect">
            <a:avLst/>
          </a:prstGeom>
          <a:noFill/>
          <a:ln>
            <a:noFill/>
          </a:ln>
        </p:spPr>
      </p:pic>
      <p:sp>
        <p:nvSpPr>
          <p:cNvPr id="253" name="Google Shape;253;p9"/>
          <p:cNvSpPr txBox="1"/>
          <p:nvPr/>
        </p:nvSpPr>
        <p:spPr>
          <a:xfrm>
            <a:off x="5759875" y="5853125"/>
            <a:ext cx="3159600" cy="62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100">
                <a:solidFill>
                  <a:schemeClr val="dk1"/>
                </a:solidFill>
                <a:latin typeface="Comic Sans MS"/>
                <a:ea typeface="Comic Sans MS"/>
                <a:cs typeface="Comic Sans MS"/>
                <a:sym typeface="Comic Sans MS"/>
              </a:rPr>
              <a:t>Due in on Fridays</a:t>
            </a:r>
            <a:endParaRPr sz="2100">
              <a:solidFill>
                <a:schemeClr val="dk1"/>
              </a:solidFill>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g37c8d340e3d_0_345"/>
          <p:cNvPicPr preferRelativeResize="0"/>
          <p:nvPr/>
        </p:nvPicPr>
        <p:blipFill rotWithShape="1">
          <a:blip r:embed="rId3">
            <a:alphaModFix/>
          </a:blip>
          <a:srcRect l="34058" t="31073" r="28542" b="21887"/>
          <a:stretch/>
        </p:blipFill>
        <p:spPr>
          <a:xfrm>
            <a:off x="90775" y="242875"/>
            <a:ext cx="7093375" cy="5015825"/>
          </a:xfrm>
          <a:prstGeom prst="rect">
            <a:avLst/>
          </a:prstGeom>
          <a:noFill/>
          <a:ln>
            <a:noFill/>
          </a:ln>
        </p:spPr>
      </p:pic>
      <p:sp>
        <p:nvSpPr>
          <p:cNvPr id="259" name="Google Shape;259;g37c8d340e3d_0_345"/>
          <p:cNvSpPr txBox="1"/>
          <p:nvPr/>
        </p:nvSpPr>
        <p:spPr>
          <a:xfrm>
            <a:off x="7093925" y="237525"/>
            <a:ext cx="5007300" cy="53001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400" b="1">
                <a:solidFill>
                  <a:schemeClr val="dk1"/>
                </a:solidFill>
                <a:latin typeface="Comic Sans MS"/>
                <a:ea typeface="Comic Sans MS"/>
                <a:cs typeface="Comic Sans MS"/>
                <a:sym typeface="Comic Sans MS"/>
              </a:rPr>
              <a:t>New for September 2025:</a:t>
            </a:r>
            <a:endParaRPr sz="2400" b="1">
              <a:solidFill>
                <a:schemeClr val="dk1"/>
              </a:solidFill>
              <a:latin typeface="Comic Sans MS"/>
              <a:ea typeface="Comic Sans MS"/>
              <a:cs typeface="Comic Sans MS"/>
              <a:sym typeface="Comic Sans MS"/>
            </a:endParaRPr>
          </a:p>
          <a:p>
            <a:pPr marL="457200" lvl="0" indent="-361950" algn="ctr" rtl="0">
              <a:lnSpc>
                <a:spcPct val="90000"/>
              </a:lnSpc>
              <a:spcBef>
                <a:spcPts val="1000"/>
              </a:spcBef>
              <a:spcAft>
                <a:spcPts val="0"/>
              </a:spcAft>
              <a:buClr>
                <a:schemeClr val="dk1"/>
              </a:buClr>
              <a:buSzPts val="2100"/>
              <a:buFont typeface="Comic Sans MS"/>
              <a:buChar char="-"/>
            </a:pPr>
            <a:r>
              <a:rPr lang="en-GB" sz="2100">
                <a:solidFill>
                  <a:schemeClr val="dk1"/>
                </a:solidFill>
                <a:latin typeface="Comic Sans MS"/>
                <a:ea typeface="Comic Sans MS"/>
                <a:cs typeface="Comic Sans MS"/>
                <a:sym typeface="Comic Sans MS"/>
              </a:rPr>
              <a:t>No longer using Boom Reader</a:t>
            </a:r>
            <a:endParaRPr sz="2100">
              <a:solidFill>
                <a:schemeClr val="dk1"/>
              </a:solidFill>
              <a:latin typeface="Comic Sans MS"/>
              <a:ea typeface="Comic Sans MS"/>
              <a:cs typeface="Comic Sans MS"/>
              <a:sym typeface="Comic Sans MS"/>
            </a:endParaRPr>
          </a:p>
          <a:p>
            <a:pPr marL="457200" lvl="0" indent="-361950" algn="ctr" rtl="0">
              <a:lnSpc>
                <a:spcPct val="90000"/>
              </a:lnSpc>
              <a:spcBef>
                <a:spcPts val="0"/>
              </a:spcBef>
              <a:spcAft>
                <a:spcPts val="0"/>
              </a:spcAft>
              <a:buClr>
                <a:schemeClr val="dk1"/>
              </a:buClr>
              <a:buSzPts val="2100"/>
              <a:buFont typeface="Comic Sans MS"/>
              <a:buChar char="-"/>
            </a:pPr>
            <a:r>
              <a:rPr lang="en-GB" sz="2100">
                <a:solidFill>
                  <a:schemeClr val="dk1"/>
                </a:solidFill>
                <a:latin typeface="Comic Sans MS"/>
                <a:ea typeface="Comic Sans MS"/>
                <a:cs typeface="Comic Sans MS"/>
                <a:sym typeface="Comic Sans MS"/>
              </a:rPr>
              <a:t>Still striving for every child to read for pleasure at home every day</a:t>
            </a:r>
            <a:endParaRPr sz="2100">
              <a:solidFill>
                <a:schemeClr val="dk1"/>
              </a:solidFill>
              <a:latin typeface="Comic Sans MS"/>
              <a:ea typeface="Comic Sans MS"/>
              <a:cs typeface="Comic Sans MS"/>
              <a:sym typeface="Comic Sans MS"/>
            </a:endParaRPr>
          </a:p>
          <a:p>
            <a:pPr marL="457200" lvl="0" indent="-361950" algn="ctr" rtl="0">
              <a:lnSpc>
                <a:spcPct val="90000"/>
              </a:lnSpc>
              <a:spcBef>
                <a:spcPts val="0"/>
              </a:spcBef>
              <a:spcAft>
                <a:spcPts val="0"/>
              </a:spcAft>
              <a:buClr>
                <a:schemeClr val="dk1"/>
              </a:buClr>
              <a:buSzPts val="2100"/>
              <a:buFont typeface="Comic Sans MS"/>
              <a:buChar char="-"/>
            </a:pPr>
            <a:r>
              <a:rPr lang="en-GB" sz="2100">
                <a:solidFill>
                  <a:schemeClr val="dk1"/>
                </a:solidFill>
                <a:latin typeface="Comic Sans MS"/>
                <a:ea typeface="Comic Sans MS"/>
                <a:cs typeface="Comic Sans MS"/>
                <a:sym typeface="Comic Sans MS"/>
              </a:rPr>
              <a:t>Moving to an ‘in house’ child led approach, linking to leadership skills</a:t>
            </a:r>
            <a:endParaRPr sz="2100">
              <a:solidFill>
                <a:schemeClr val="dk1"/>
              </a:solidFill>
              <a:latin typeface="Comic Sans MS"/>
              <a:ea typeface="Comic Sans MS"/>
              <a:cs typeface="Comic Sans MS"/>
              <a:sym typeface="Comic Sans MS"/>
            </a:endParaRPr>
          </a:p>
          <a:p>
            <a:pPr marL="457200" lvl="0" indent="-361950" algn="ctr" rtl="0">
              <a:lnSpc>
                <a:spcPct val="90000"/>
              </a:lnSpc>
              <a:spcBef>
                <a:spcPts val="0"/>
              </a:spcBef>
              <a:spcAft>
                <a:spcPts val="0"/>
              </a:spcAft>
              <a:buClr>
                <a:schemeClr val="dk1"/>
              </a:buClr>
              <a:buSzPts val="2100"/>
              <a:buFont typeface="Comic Sans MS"/>
              <a:buChar char="-"/>
            </a:pPr>
            <a:r>
              <a:rPr lang="en-GB" sz="2100">
                <a:solidFill>
                  <a:schemeClr val="dk1"/>
                </a:solidFill>
                <a:latin typeface="Comic Sans MS"/>
                <a:ea typeface="Comic Sans MS"/>
                <a:cs typeface="Comic Sans MS"/>
                <a:sym typeface="Comic Sans MS"/>
              </a:rPr>
              <a:t>Using the document to the left, children will ‘self register’ their name onto the open book, if they read the previous night</a:t>
            </a:r>
            <a:endParaRPr sz="2100">
              <a:solidFill>
                <a:schemeClr val="dk1"/>
              </a:solidFill>
              <a:latin typeface="Comic Sans MS"/>
              <a:ea typeface="Comic Sans MS"/>
              <a:cs typeface="Comic Sans MS"/>
              <a:sym typeface="Comic Sans MS"/>
            </a:endParaRPr>
          </a:p>
          <a:p>
            <a:pPr marL="457200" lvl="0" indent="-361950" algn="ctr" rtl="0">
              <a:lnSpc>
                <a:spcPct val="90000"/>
              </a:lnSpc>
              <a:spcBef>
                <a:spcPts val="0"/>
              </a:spcBef>
              <a:spcAft>
                <a:spcPts val="0"/>
              </a:spcAft>
              <a:buClr>
                <a:schemeClr val="dk1"/>
              </a:buClr>
              <a:buSzPts val="2100"/>
              <a:buFont typeface="Comic Sans MS"/>
              <a:buChar char="-"/>
            </a:pPr>
            <a:r>
              <a:rPr lang="en-GB" sz="2100">
                <a:solidFill>
                  <a:schemeClr val="dk1"/>
                </a:solidFill>
                <a:latin typeface="Comic Sans MS"/>
                <a:ea typeface="Comic Sans MS"/>
                <a:cs typeface="Comic Sans MS"/>
                <a:sym typeface="Comic Sans MS"/>
              </a:rPr>
              <a:t>Reading Society members will add up the scores daily and at the end of the week, weekly totals for each class will be displayed in the main corridor</a:t>
            </a:r>
            <a:endParaRPr sz="2100">
              <a:solidFill>
                <a:schemeClr val="dk1"/>
              </a:solidFill>
              <a:latin typeface="Comic Sans MS"/>
              <a:ea typeface="Comic Sans MS"/>
              <a:cs typeface="Comic Sans MS"/>
              <a:sym typeface="Comic Sans MS"/>
            </a:endParaRPr>
          </a:p>
        </p:txBody>
      </p:sp>
      <p:sp>
        <p:nvSpPr>
          <p:cNvPr id="260" name="Google Shape;260;g37c8d340e3d_0_345"/>
          <p:cNvSpPr/>
          <p:nvPr/>
        </p:nvSpPr>
        <p:spPr>
          <a:xfrm>
            <a:off x="2454450" y="5342025"/>
            <a:ext cx="6370800" cy="920700"/>
          </a:xfrm>
          <a:prstGeom prst="wedgeRoundRectCallout">
            <a:avLst>
              <a:gd name="adj1" fmla="val -39235"/>
              <a:gd name="adj2" fmla="val 94979"/>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350">
                <a:solidFill>
                  <a:schemeClr val="dk1"/>
                </a:solidFill>
                <a:latin typeface="Georgia"/>
                <a:ea typeface="Georgia"/>
                <a:cs typeface="Georgia"/>
                <a:sym typeface="Georgia"/>
              </a:rPr>
              <a:t>A love of reading is the single biggest indicator of future academic success</a:t>
            </a:r>
            <a:r>
              <a:rPr lang="en-GB" sz="1950">
                <a:solidFill>
                  <a:schemeClr val="dk1"/>
                </a:solidFill>
                <a:latin typeface="Georgia"/>
                <a:ea typeface="Georgia"/>
                <a:cs typeface="Georgia"/>
                <a:sym typeface="Georgia"/>
              </a:rPr>
              <a:t> (OECD)</a:t>
            </a:r>
            <a:endParaRPr sz="1900">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pic>
        <p:nvPicPr>
          <p:cNvPr id="265" name="Google Shape;265;g27b8d1033ce_1_46"/>
          <p:cNvPicPr preferRelativeResize="0"/>
          <p:nvPr/>
        </p:nvPicPr>
        <p:blipFill rotWithShape="1">
          <a:blip r:embed="rId3">
            <a:alphaModFix/>
          </a:blip>
          <a:srcRect/>
          <a:stretch/>
        </p:blipFill>
        <p:spPr>
          <a:xfrm>
            <a:off x="895625" y="152400"/>
            <a:ext cx="10400745" cy="6553201"/>
          </a:xfrm>
          <a:prstGeom prst="rect">
            <a:avLst/>
          </a:prstGeom>
          <a:noFill/>
          <a:ln>
            <a:noFill/>
          </a:ln>
        </p:spPr>
      </p:pic>
      <p:pic>
        <p:nvPicPr>
          <p:cNvPr id="266" name="Google Shape;266;g27b8d1033ce_1_46"/>
          <p:cNvPicPr preferRelativeResize="0"/>
          <p:nvPr/>
        </p:nvPicPr>
        <p:blipFill rotWithShape="1">
          <a:blip r:embed="rId4">
            <a:alphaModFix/>
          </a:blip>
          <a:srcRect/>
          <a:stretch/>
        </p:blipFill>
        <p:spPr>
          <a:xfrm>
            <a:off x="7929520" y="5195245"/>
            <a:ext cx="2523550" cy="810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g2fc2fdde975_0_5"/>
          <p:cNvPicPr preferRelativeResize="0"/>
          <p:nvPr/>
        </p:nvPicPr>
        <p:blipFill rotWithShape="1">
          <a:blip r:embed="rId3">
            <a:alphaModFix/>
          </a:blip>
          <a:srcRect/>
          <a:stretch/>
        </p:blipFill>
        <p:spPr>
          <a:xfrm>
            <a:off x="1134825" y="549325"/>
            <a:ext cx="10077926" cy="6096850"/>
          </a:xfrm>
          <a:prstGeom prst="rect">
            <a:avLst/>
          </a:prstGeom>
          <a:noFill/>
          <a:ln>
            <a:noFill/>
          </a:ln>
        </p:spPr>
      </p:pic>
      <p:sp>
        <p:nvSpPr>
          <p:cNvPr id="272" name="Google Shape;272;g2fc2fdde975_0_5"/>
          <p:cNvSpPr txBox="1"/>
          <p:nvPr/>
        </p:nvSpPr>
        <p:spPr>
          <a:xfrm>
            <a:off x="4596000" y="0"/>
            <a:ext cx="3000000" cy="5310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500" b="1" u="sng">
                <a:solidFill>
                  <a:schemeClr val="hlink"/>
                </a:solidFill>
                <a:latin typeface="Comic Sans MS"/>
                <a:ea typeface="Comic Sans MS"/>
                <a:cs typeface="Comic Sans MS"/>
                <a:sym typeface="Comic Sans MS"/>
                <a:hlinkClick r:id="rId4"/>
              </a:rPr>
              <a:t>Reading</a:t>
            </a:r>
            <a:endParaRPr sz="9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g2fb1206d720_0_263"/>
          <p:cNvSpPr txBox="1">
            <a:spLocks noGrp="1"/>
          </p:cNvSpPr>
          <p:nvPr>
            <p:ph type="subTitle" idx="1"/>
          </p:nvPr>
        </p:nvSpPr>
        <p:spPr>
          <a:xfrm>
            <a:off x="348300" y="0"/>
            <a:ext cx="11495400" cy="6785400"/>
          </a:xfrm>
          <a:prstGeom prst="rect">
            <a:avLst/>
          </a:prstGeom>
          <a:noFill/>
          <a:ln>
            <a:noFill/>
          </a:ln>
        </p:spPr>
        <p:txBody>
          <a:bodyPr spcFirstLastPara="1" wrap="square" lIns="91425" tIns="45700" rIns="91425" bIns="45700" anchor="t" anchorCtr="0">
            <a:normAutofit fontScale="925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The Curriculum</a:t>
            </a: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solidFill>
                <a:srgbClr val="FF0000"/>
              </a:solidFill>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This is available on the year group page on the website for you to access.</a:t>
            </a:r>
            <a:endParaRPr>
              <a:latin typeface="Comic Sans MS"/>
              <a:ea typeface="Comic Sans MS"/>
              <a:cs typeface="Comic Sans MS"/>
              <a:sym typeface="Comic Sans MS"/>
            </a:endParaRPr>
          </a:p>
          <a:p>
            <a:pPr marL="0" lvl="0" indent="0" algn="l"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sp>
        <p:nvSpPr>
          <p:cNvPr id="278" name="Google Shape;278;g2fb1206d720_0_263"/>
          <p:cNvSpPr txBox="1"/>
          <p:nvPr/>
        </p:nvSpPr>
        <p:spPr>
          <a:xfrm>
            <a:off x="961450" y="6240825"/>
            <a:ext cx="2271600" cy="4617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1000"/>
              </a:spcBef>
              <a:spcAft>
                <a:spcPts val="0"/>
              </a:spcAft>
              <a:buNone/>
            </a:pPr>
            <a:r>
              <a:rPr lang="en-GB" sz="2000" u="sng">
                <a:solidFill>
                  <a:schemeClr val="hlink"/>
                </a:solidFill>
                <a:latin typeface="Comic Sans MS"/>
                <a:ea typeface="Comic Sans MS"/>
                <a:cs typeface="Comic Sans MS"/>
                <a:sym typeface="Comic Sans MS"/>
                <a:hlinkClick r:id="rId3"/>
              </a:rPr>
              <a:t>Year on a page</a:t>
            </a:r>
            <a:endParaRPr sz="1000"/>
          </a:p>
        </p:txBody>
      </p:sp>
      <p:pic>
        <p:nvPicPr>
          <p:cNvPr id="279" name="Google Shape;279;g2fb1206d720_0_263"/>
          <p:cNvPicPr preferRelativeResize="0"/>
          <p:nvPr/>
        </p:nvPicPr>
        <p:blipFill rotWithShape="1">
          <a:blip r:embed="rId4">
            <a:alphaModFix/>
          </a:blip>
          <a:srcRect t="9354"/>
          <a:stretch/>
        </p:blipFill>
        <p:spPr>
          <a:xfrm>
            <a:off x="652650" y="895025"/>
            <a:ext cx="3698324" cy="4608775"/>
          </a:xfrm>
          <a:prstGeom prst="rect">
            <a:avLst/>
          </a:prstGeom>
          <a:noFill/>
          <a:ln>
            <a:noFill/>
          </a:ln>
        </p:spPr>
      </p:pic>
      <p:pic>
        <p:nvPicPr>
          <p:cNvPr id="280" name="Google Shape;280;g2fb1206d720_0_263"/>
          <p:cNvPicPr preferRelativeResize="0"/>
          <p:nvPr/>
        </p:nvPicPr>
        <p:blipFill>
          <a:blip r:embed="rId5">
            <a:alphaModFix/>
          </a:blip>
          <a:stretch>
            <a:fillRect/>
          </a:stretch>
        </p:blipFill>
        <p:spPr>
          <a:xfrm>
            <a:off x="4513725" y="895025"/>
            <a:ext cx="3409025" cy="4564449"/>
          </a:xfrm>
          <a:prstGeom prst="rect">
            <a:avLst/>
          </a:prstGeom>
          <a:noFill/>
          <a:ln>
            <a:noFill/>
          </a:ln>
        </p:spPr>
      </p:pic>
      <p:pic>
        <p:nvPicPr>
          <p:cNvPr id="281" name="Google Shape;281;g2fb1206d720_0_263"/>
          <p:cNvPicPr preferRelativeResize="0"/>
          <p:nvPr/>
        </p:nvPicPr>
        <p:blipFill>
          <a:blip r:embed="rId6">
            <a:alphaModFix/>
          </a:blip>
          <a:stretch>
            <a:fillRect/>
          </a:stretch>
        </p:blipFill>
        <p:spPr>
          <a:xfrm>
            <a:off x="8145371" y="1520209"/>
            <a:ext cx="3698326" cy="331408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g37c8d340e3d_0_255"/>
          <p:cNvSpPr txBox="1">
            <a:spLocks noGrp="1"/>
          </p:cNvSpPr>
          <p:nvPr>
            <p:ph type="subTitle" idx="1"/>
          </p:nvPr>
        </p:nvSpPr>
        <p:spPr>
          <a:xfrm>
            <a:off x="4680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Updates</a:t>
            </a:r>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1800" b="1">
                <a:latin typeface="Comic Sans MS"/>
                <a:ea typeface="Comic Sans MS"/>
                <a:cs typeface="Comic Sans MS"/>
                <a:sym typeface="Comic Sans MS"/>
              </a:rPr>
              <a:t>Books:</a:t>
            </a:r>
            <a:endParaRPr sz="18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1800">
                <a:latin typeface="Comic Sans MS"/>
                <a:ea typeface="Comic Sans MS"/>
                <a:cs typeface="Comic Sans MS"/>
                <a:sym typeface="Comic Sans MS"/>
              </a:rPr>
              <a:t>The school has invested thousands of pounds in books over the past few years including resourcing the Little Wandle scheme, reading curriculum and libraries</a:t>
            </a:r>
            <a:endParaRPr sz="18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18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1800">
                <a:latin typeface="Comic Sans MS"/>
                <a:ea typeface="Comic Sans MS"/>
                <a:cs typeface="Comic Sans MS"/>
                <a:sym typeface="Comic Sans MS"/>
              </a:rPr>
              <a:t>If a book is returned to school damaged or not returned at all, the school will write to parents/carers requesting payment for a replacement book. </a:t>
            </a:r>
            <a:endParaRPr sz="18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18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sz="1800">
                <a:latin typeface="Comic Sans MS"/>
                <a:ea typeface="Comic Sans MS"/>
                <a:cs typeface="Comic Sans MS"/>
                <a:sym typeface="Comic Sans MS"/>
              </a:rPr>
              <a:t>Thank you for your support and understanding.</a:t>
            </a:r>
            <a:endParaRPr sz="22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sz="22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287" name="Google Shape;287;g37c8d340e3d_0_255" title="File:Children's Books @ Powell (13877776263).jpg - Wikimedia Commons"/>
          <p:cNvPicPr preferRelativeResize="0"/>
          <p:nvPr/>
        </p:nvPicPr>
        <p:blipFill>
          <a:blip r:embed="rId3">
            <a:alphaModFix/>
          </a:blip>
          <a:stretch>
            <a:fillRect/>
          </a:stretch>
        </p:blipFill>
        <p:spPr>
          <a:xfrm>
            <a:off x="391875" y="191250"/>
            <a:ext cx="2102999" cy="157724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g37c8d340e3d_0_260"/>
          <p:cNvSpPr txBox="1">
            <a:spLocks noGrp="1"/>
          </p:cNvSpPr>
          <p:nvPr>
            <p:ph type="subTitle" idx="1"/>
          </p:nvPr>
        </p:nvSpPr>
        <p:spPr>
          <a:xfrm>
            <a:off x="7255050" y="0"/>
            <a:ext cx="4836600" cy="5979900"/>
          </a:xfrm>
          <a:prstGeom prst="rect">
            <a:avLst/>
          </a:prstGeom>
          <a:noFill/>
          <a:ln>
            <a:noFill/>
          </a:ln>
        </p:spPr>
        <p:txBody>
          <a:bodyPr spcFirstLastPara="1" wrap="square" lIns="91425" tIns="45700" rIns="91425" bIns="45700" anchor="t" anchorCtr="0">
            <a:normAutofit fontScale="70000" lnSpcReduction="20000"/>
          </a:bodyPr>
          <a:lstStyle/>
          <a:p>
            <a:pPr marL="0" lvl="0" indent="0" algn="ctr" rtl="0">
              <a:lnSpc>
                <a:spcPct val="90000"/>
              </a:lnSpc>
              <a:spcBef>
                <a:spcPts val="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r>
              <a:rPr lang="en-GB" b="1" u="sng">
                <a:latin typeface="Comic Sans MS"/>
                <a:ea typeface="Comic Sans MS"/>
                <a:cs typeface="Comic Sans MS"/>
                <a:sym typeface="Comic Sans MS"/>
              </a:rPr>
              <a:t>Relaunch</a:t>
            </a:r>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r>
              <a:rPr lang="en-GB" sz="1800" b="1">
                <a:latin typeface="Comic Sans MS"/>
                <a:ea typeface="Comic Sans MS"/>
                <a:cs typeface="Comic Sans MS"/>
                <a:sym typeface="Comic Sans MS"/>
              </a:rPr>
              <a:t>Birthday Books:</a:t>
            </a:r>
            <a:endParaRPr sz="1800" b="1">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r>
              <a:rPr lang="en-GB" sz="1800">
                <a:latin typeface="Comic Sans MS"/>
                <a:ea typeface="Comic Sans MS"/>
                <a:cs typeface="Comic Sans MS"/>
                <a:sym typeface="Comic Sans MS"/>
              </a:rPr>
              <a:t>For children’s birthdays/special events sweets are no longer permitted and from now on will not be distributed to the children.</a:t>
            </a: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r>
              <a:rPr lang="en-GB" sz="1800">
                <a:latin typeface="Comic Sans MS"/>
                <a:ea typeface="Comic Sans MS"/>
                <a:cs typeface="Comic Sans MS"/>
                <a:sym typeface="Comic Sans MS"/>
              </a:rPr>
              <a:t>However, we would still like the opportunity for your child to celebrate their birthday in a special way at school, by donating a birthday book.</a:t>
            </a: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r>
              <a:rPr lang="en-GB" sz="1800">
                <a:latin typeface="Comic Sans MS"/>
                <a:ea typeface="Comic Sans MS"/>
                <a:cs typeface="Comic Sans MS"/>
                <a:sym typeface="Comic Sans MS"/>
              </a:rPr>
              <a:t>There is </a:t>
            </a:r>
            <a:r>
              <a:rPr lang="en-GB" sz="1800" b="1">
                <a:latin typeface="Comic Sans MS"/>
                <a:ea typeface="Comic Sans MS"/>
                <a:cs typeface="Comic Sans MS"/>
                <a:sym typeface="Comic Sans MS"/>
              </a:rPr>
              <a:t>no expectation that anything needs to be purchased.</a:t>
            </a:r>
            <a:r>
              <a:rPr lang="en-GB" sz="1800">
                <a:latin typeface="Comic Sans MS"/>
                <a:ea typeface="Comic Sans MS"/>
                <a:cs typeface="Comic Sans MS"/>
                <a:sym typeface="Comic Sans MS"/>
              </a:rPr>
              <a:t> However, if your child would like to celebrate in this way each class has a ‘Birthday Book Wishlist’ which can be found on your google classroom.</a:t>
            </a: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endParaRPr sz="1800">
              <a:latin typeface="Comic Sans MS"/>
              <a:ea typeface="Comic Sans MS"/>
              <a:cs typeface="Comic Sans MS"/>
              <a:sym typeface="Comic Sans MS"/>
            </a:endParaRPr>
          </a:p>
          <a:p>
            <a:pPr marL="0" lvl="0" indent="0" algn="ctr" rtl="0">
              <a:lnSpc>
                <a:spcPct val="150000"/>
              </a:lnSpc>
              <a:spcBef>
                <a:spcPts val="1000"/>
              </a:spcBef>
              <a:spcAft>
                <a:spcPts val="0"/>
              </a:spcAft>
              <a:buClr>
                <a:schemeClr val="dk1"/>
              </a:buClr>
              <a:buSzPct val="133333"/>
              <a:buNone/>
            </a:pPr>
            <a:r>
              <a:rPr lang="en-GB" sz="1800">
                <a:latin typeface="Comic Sans MS"/>
                <a:ea typeface="Comic Sans MS"/>
                <a:cs typeface="Comic Sans MS"/>
                <a:sym typeface="Comic Sans MS"/>
              </a:rPr>
              <a:t>Each ‘Birthday Book’ received will have a special sticker on the inside cover displaying who donated it and on which birthday. The book will then be added to your child’s class library.</a:t>
            </a:r>
            <a:r>
              <a:rPr lang="en-GB" sz="2200">
                <a:latin typeface="Comic Sans MS"/>
                <a:ea typeface="Comic Sans MS"/>
                <a:cs typeface="Comic Sans MS"/>
                <a:sym typeface="Comic Sans MS"/>
              </a:rPr>
              <a:t> </a:t>
            </a:r>
            <a:endParaRPr sz="22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9090"/>
              <a:buNone/>
            </a:pPr>
            <a:endParaRPr sz="22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9090"/>
              <a:buNone/>
            </a:pPr>
            <a:endParaRPr sz="2200">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a:latin typeface="Comic Sans MS"/>
              <a:ea typeface="Comic Sans MS"/>
              <a:cs typeface="Comic Sans MS"/>
              <a:sym typeface="Comic Sans MS"/>
            </a:endParaRPr>
          </a:p>
        </p:txBody>
      </p:sp>
      <p:pic>
        <p:nvPicPr>
          <p:cNvPr id="293" name="Google Shape;293;g37c8d340e3d_0_260"/>
          <p:cNvPicPr preferRelativeResize="0"/>
          <p:nvPr/>
        </p:nvPicPr>
        <p:blipFill rotWithShape="1">
          <a:blip r:embed="rId3">
            <a:alphaModFix/>
          </a:blip>
          <a:srcRect l="46997" t="31868" r="15513" b="21965"/>
          <a:stretch/>
        </p:blipFill>
        <p:spPr>
          <a:xfrm>
            <a:off x="246675" y="906188"/>
            <a:ext cx="6882024" cy="4764524"/>
          </a:xfrm>
          <a:prstGeom prst="rect">
            <a:avLst/>
          </a:prstGeom>
          <a:noFill/>
          <a:ln>
            <a:noFill/>
          </a:ln>
        </p:spPr>
      </p:pic>
      <p:sp>
        <p:nvSpPr>
          <p:cNvPr id="294" name="Google Shape;294;g37c8d340e3d_0_260">
            <a:hlinkClick r:id="rId4"/>
          </p:cNvPr>
          <p:cNvSpPr/>
          <p:nvPr/>
        </p:nvSpPr>
        <p:spPr>
          <a:xfrm>
            <a:off x="9150023" y="4656224"/>
            <a:ext cx="2472498" cy="2021274"/>
          </a:xfrm>
          <a:prstGeom prst="irregularSeal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Calibri"/>
                <a:ea typeface="Calibri"/>
                <a:cs typeface="Calibri"/>
                <a:sym typeface="Calibri"/>
              </a:rPr>
              <a:t>Why a book makes the perfect gift…</a:t>
            </a:r>
            <a:endParaRPr>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37c8d340e3d_0_170"/>
          <p:cNvSpPr txBox="1">
            <a:spLocks noGrp="1"/>
          </p:cNvSpPr>
          <p:nvPr>
            <p:ph type="subTitle" idx="1"/>
          </p:nvPr>
        </p:nvSpPr>
        <p:spPr>
          <a:xfrm>
            <a:off x="391886" y="478971"/>
            <a:ext cx="11495400" cy="5979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Parent Volunteers </a:t>
            </a:r>
            <a:endParaRPr/>
          </a:p>
          <a:p>
            <a:pPr marL="0" lvl="0" indent="0" algn="ctr" rtl="0">
              <a:lnSpc>
                <a:spcPct val="90000"/>
              </a:lnSpc>
              <a:spcBef>
                <a:spcPts val="1000"/>
              </a:spcBef>
              <a:spcAft>
                <a:spcPts val="0"/>
              </a:spcAft>
              <a:buClr>
                <a:schemeClr val="dk1"/>
              </a:buClr>
              <a:buSzPts val="24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If you are interested in supporting the children in school you will </a:t>
            </a:r>
            <a:r>
              <a:rPr lang="en-GB" u="sng">
                <a:latin typeface="Comic Sans MS"/>
                <a:ea typeface="Comic Sans MS"/>
                <a:cs typeface="Comic Sans MS"/>
                <a:sym typeface="Comic Sans MS"/>
              </a:rPr>
              <a:t>need to attend one</a:t>
            </a:r>
            <a:r>
              <a:rPr lang="en-GB">
                <a:latin typeface="Comic Sans MS"/>
                <a:ea typeface="Comic Sans MS"/>
                <a:cs typeface="Comic Sans MS"/>
                <a:sym typeface="Comic Sans MS"/>
              </a:rPr>
              <a:t> of the two planned volunteer meetings</a:t>
            </a: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Friday 12th September @ 9am</a:t>
            </a:r>
            <a:endParaRPr/>
          </a:p>
          <a:p>
            <a:pPr marL="0" lvl="0" indent="0" algn="ctr" rtl="0">
              <a:lnSpc>
                <a:spcPct val="90000"/>
              </a:lnSpc>
              <a:spcBef>
                <a:spcPts val="1000"/>
              </a:spcBef>
              <a:spcAft>
                <a:spcPts val="0"/>
              </a:spcAft>
              <a:buClr>
                <a:schemeClr val="dk1"/>
              </a:buClr>
              <a:buSzPts val="2400"/>
              <a:buNone/>
            </a:pPr>
            <a:r>
              <a:rPr lang="en-GB" b="1" u="sng">
                <a:latin typeface="Comic Sans MS"/>
                <a:ea typeface="Comic Sans MS"/>
                <a:cs typeface="Comic Sans MS"/>
                <a:sym typeface="Comic Sans MS"/>
              </a:rPr>
              <a:t>or</a:t>
            </a:r>
            <a:r>
              <a:rPr lang="en-GB" b="1">
                <a:latin typeface="Comic Sans MS"/>
                <a:ea typeface="Comic Sans MS"/>
                <a:cs typeface="Comic Sans MS"/>
                <a:sym typeface="Comic Sans MS"/>
              </a:rPr>
              <a:t> </a:t>
            </a:r>
            <a:endParaRPr/>
          </a:p>
          <a:p>
            <a:pPr marL="0" lvl="0" indent="0" algn="ctr" rtl="0">
              <a:lnSpc>
                <a:spcPct val="90000"/>
              </a:lnSpc>
              <a:spcBef>
                <a:spcPts val="1000"/>
              </a:spcBef>
              <a:spcAft>
                <a:spcPts val="0"/>
              </a:spcAft>
              <a:buClr>
                <a:schemeClr val="dk1"/>
              </a:buClr>
              <a:buSzPts val="2400"/>
              <a:buNone/>
            </a:pPr>
            <a:r>
              <a:rPr lang="en-GB" b="1">
                <a:latin typeface="Comic Sans MS"/>
                <a:ea typeface="Comic Sans MS"/>
                <a:cs typeface="Comic Sans MS"/>
                <a:sym typeface="Comic Sans MS"/>
              </a:rPr>
              <a:t>Monday 15th September @ 2:30pm</a:t>
            </a:r>
            <a:endParaRPr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ts val="2400"/>
              <a:buNone/>
            </a:pPr>
            <a:endParaRPr>
              <a:latin typeface="Comic Sans MS"/>
              <a:ea typeface="Comic Sans MS"/>
              <a:cs typeface="Comic Sans MS"/>
              <a:sym typeface="Comic Sans MS"/>
            </a:endParaRPr>
          </a:p>
        </p:txBody>
      </p:sp>
      <p:pic>
        <p:nvPicPr>
          <p:cNvPr id="300" name="Google Shape;300;g37c8d340e3d_0_170" title="Kind Volunteers | Free SVG"/>
          <p:cNvPicPr preferRelativeResize="0"/>
          <p:nvPr/>
        </p:nvPicPr>
        <p:blipFill>
          <a:blip r:embed="rId3">
            <a:alphaModFix/>
          </a:blip>
          <a:stretch>
            <a:fillRect/>
          </a:stretch>
        </p:blipFill>
        <p:spPr>
          <a:xfrm>
            <a:off x="359725" y="154750"/>
            <a:ext cx="1811925" cy="18119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10"/>
          <p:cNvSpPr txBox="1">
            <a:spLocks noGrp="1"/>
          </p:cNvSpPr>
          <p:nvPr>
            <p:ph type="subTitle" idx="1"/>
          </p:nvPr>
        </p:nvSpPr>
        <p:spPr>
          <a:xfrm>
            <a:off x="391875" y="196825"/>
            <a:ext cx="11495400" cy="6557700"/>
          </a:xfrm>
          <a:prstGeom prst="rect">
            <a:avLst/>
          </a:prstGeom>
          <a:noFill/>
          <a:ln>
            <a:noFill/>
          </a:ln>
        </p:spPr>
        <p:txBody>
          <a:bodyPr spcFirstLastPara="1" wrap="square" lIns="91425" tIns="45700" rIns="91425" bIns="45700" anchor="t" anchorCtr="0">
            <a:normAutofit fontScale="47500" lnSpcReduction="20000"/>
          </a:bodyPr>
          <a:lstStyle/>
          <a:p>
            <a:pPr marL="0" lvl="0" indent="0" algn="l" rtl="0">
              <a:lnSpc>
                <a:spcPct val="90000"/>
              </a:lnSpc>
              <a:spcBef>
                <a:spcPts val="1000"/>
              </a:spcBef>
              <a:spcAft>
                <a:spcPts val="0"/>
              </a:spcAft>
              <a:buClr>
                <a:schemeClr val="dk1"/>
              </a:buClr>
              <a:buSzPct val="100000"/>
              <a:buNone/>
            </a:pPr>
            <a:endParaRPr b="1" u="sng">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62264"/>
              <a:buNone/>
            </a:pPr>
            <a:r>
              <a:rPr lang="en-GB" sz="3854" b="1" u="sng">
                <a:latin typeface="Comic Sans MS"/>
                <a:ea typeface="Comic Sans MS"/>
                <a:cs typeface="Comic Sans MS"/>
                <a:sym typeface="Comic Sans MS"/>
              </a:rPr>
              <a:t>Important Dates</a:t>
            </a:r>
            <a:endParaRPr sz="3854"/>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Friday 12th September @ 9am / Monday 15th September @ 2:30pm - Volunteer Meeting &amp; Safeguarding Training</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Tuesday 23rd September - Individual/Sibling School Photos</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Monday 29th September-Thursday 2nd October - Book Fair in school </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Thursday 2nd October - Opal Parents Play Date (1:30-3pm) – more details to follow</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Monday 20th – Friday 24th October - Art &amp; Design Themed Week</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solidFill>
                  <a:srgbClr val="0000FF"/>
                </a:solidFill>
                <a:latin typeface="Comic Sans MS"/>
                <a:ea typeface="Comic Sans MS"/>
                <a:cs typeface="Comic Sans MS"/>
                <a:sym typeface="Comic Sans MS"/>
              </a:rPr>
              <a:t>Monday 24th November- Friday 28th November - Year 1 Parent Consultations  (more details to follow)</a:t>
            </a:r>
            <a:endParaRPr sz="2978">
              <a:solidFill>
                <a:srgbClr val="0000FF"/>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Monday 1st December- INSET Y2- Y6 Parent Consultations (virtual) </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Friday 5th December - Open Afternoon for parents/carers (2:15-3:05pm)</a:t>
            </a: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solidFill>
                  <a:srgbClr val="0000FF"/>
                </a:solidFill>
                <a:latin typeface="Comic Sans MS"/>
                <a:ea typeface="Comic Sans MS"/>
                <a:cs typeface="Comic Sans MS"/>
                <a:sym typeface="Comic Sans MS"/>
              </a:rPr>
              <a:t>Tuesday 9th December - Christmas Show Matinee &amp; Evening Performance</a:t>
            </a:r>
            <a:endParaRPr sz="2978">
              <a:solidFill>
                <a:srgbClr val="0000FF"/>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solidFill>
                <a:srgbClr val="0000FF"/>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solidFill>
                  <a:srgbClr val="0000FF"/>
                </a:solidFill>
                <a:latin typeface="Comic Sans MS"/>
                <a:ea typeface="Comic Sans MS"/>
                <a:cs typeface="Comic Sans MS"/>
                <a:sym typeface="Comic Sans MS"/>
              </a:rPr>
              <a:t>Thursday 11th December - Christmas Show Evening Performance</a:t>
            </a:r>
            <a:endParaRPr sz="2978">
              <a:solidFill>
                <a:srgbClr val="0000FF"/>
              </a:solidFill>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endParaRPr sz="2978">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80586"/>
              <a:buNone/>
            </a:pPr>
            <a:r>
              <a:rPr lang="en-GB" sz="2978">
                <a:latin typeface="Comic Sans MS"/>
                <a:ea typeface="Comic Sans MS"/>
                <a:cs typeface="Comic Sans MS"/>
                <a:sym typeface="Comic Sans MS"/>
              </a:rPr>
              <a:t>Friday 12th December - Panto Day</a:t>
            </a:r>
            <a:endParaRPr>
              <a:latin typeface="Comic Sans MS"/>
              <a:ea typeface="Comic Sans MS"/>
              <a:cs typeface="Comic Sans MS"/>
              <a:sym typeface="Comic Sans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pic>
        <p:nvPicPr>
          <p:cNvPr id="484" name="Google Shape;484;g27b8d1033ce_1_23"/>
          <p:cNvPicPr preferRelativeResize="0"/>
          <p:nvPr/>
        </p:nvPicPr>
        <p:blipFill rotWithShape="1">
          <a:blip r:embed="rId3">
            <a:alphaModFix/>
          </a:blip>
          <a:srcRect/>
          <a:stretch/>
        </p:blipFill>
        <p:spPr>
          <a:xfrm>
            <a:off x="3664850" y="1422850"/>
            <a:ext cx="4790675" cy="2018525"/>
          </a:xfrm>
          <a:prstGeom prst="rect">
            <a:avLst/>
          </a:prstGeom>
          <a:noFill/>
          <a:ln>
            <a:noFill/>
          </a:ln>
        </p:spPr>
      </p:pic>
      <p:sp>
        <p:nvSpPr>
          <p:cNvPr id="485" name="Google Shape;485;g27b8d1033ce_1_23"/>
          <p:cNvSpPr txBox="1"/>
          <p:nvPr/>
        </p:nvSpPr>
        <p:spPr>
          <a:xfrm>
            <a:off x="4489975" y="395100"/>
            <a:ext cx="3000000" cy="6771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3200"/>
              <a:buFont typeface="Arial"/>
              <a:buNone/>
            </a:pPr>
            <a:r>
              <a:rPr lang="en-GB" sz="3200" b="0" i="0" u="none" strike="noStrike" cap="none">
                <a:solidFill>
                  <a:schemeClr val="dk1"/>
                </a:solidFill>
                <a:latin typeface="Comic Sans MS"/>
                <a:ea typeface="Comic Sans MS"/>
                <a:cs typeface="Comic Sans MS"/>
                <a:sym typeface="Comic Sans MS"/>
              </a:rPr>
              <a:t>Thank You</a:t>
            </a:r>
            <a:endParaRPr sz="3200" b="0" i="0" u="none" strike="noStrike" cap="none">
              <a:solidFill>
                <a:schemeClr val="dk1"/>
              </a:solidFill>
              <a:latin typeface="Comic Sans MS"/>
              <a:ea typeface="Comic Sans MS"/>
              <a:cs typeface="Comic Sans MS"/>
              <a:sym typeface="Comic Sans MS"/>
            </a:endParaRPr>
          </a:p>
        </p:txBody>
      </p:sp>
      <p:sp>
        <p:nvSpPr>
          <p:cNvPr id="486" name="Google Shape;486;g27b8d1033ce_1_23"/>
          <p:cNvSpPr txBox="1"/>
          <p:nvPr/>
        </p:nvSpPr>
        <p:spPr>
          <a:xfrm>
            <a:off x="3009188" y="3955925"/>
            <a:ext cx="6102000" cy="210270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2800"/>
              <a:buFont typeface="Arial"/>
              <a:buNone/>
            </a:pPr>
            <a:r>
              <a:rPr lang="en-GB" sz="2800" b="0" i="0" u="none" strike="noStrike" cap="none">
                <a:solidFill>
                  <a:schemeClr val="dk1"/>
                </a:solidFill>
                <a:latin typeface="Comic Sans MS"/>
                <a:ea typeface="Comic Sans MS"/>
                <a:cs typeface="Comic Sans MS"/>
                <a:sym typeface="Comic Sans MS"/>
              </a:rPr>
              <a:t>We are looking forward to working with you and your child.</a:t>
            </a:r>
            <a:endParaRPr sz="2800" b="0" i="0" u="none" strike="noStrike" cap="none">
              <a:solidFill>
                <a:schemeClr val="dk1"/>
              </a:solidFill>
              <a:latin typeface="Comic Sans MS"/>
              <a:ea typeface="Comic Sans MS"/>
              <a:cs typeface="Comic Sans MS"/>
              <a:sym typeface="Comic Sans MS"/>
            </a:endParaRPr>
          </a:p>
          <a:p>
            <a:pPr marL="0" marR="0" lvl="0" indent="0" algn="ctr" rtl="0">
              <a:lnSpc>
                <a:spcPct val="115000"/>
              </a:lnSpc>
              <a:spcBef>
                <a:spcPts val="0"/>
              </a:spcBef>
              <a:spcAft>
                <a:spcPts val="0"/>
              </a:spcAft>
              <a:buClr>
                <a:srgbClr val="000000"/>
              </a:buClr>
              <a:buSzPts val="2800"/>
              <a:buFont typeface="Arial"/>
              <a:buNone/>
            </a:pPr>
            <a:endParaRPr sz="2800" b="0" i="0" u="none" strike="noStrike" cap="none">
              <a:solidFill>
                <a:schemeClr val="dk1"/>
              </a:solidFill>
              <a:latin typeface="Comic Sans MS"/>
              <a:ea typeface="Comic Sans MS"/>
              <a:cs typeface="Comic Sans MS"/>
              <a:sym typeface="Comic Sans MS"/>
            </a:endParaRPr>
          </a:p>
          <a:p>
            <a:pPr marL="0" marR="0" lvl="0" indent="0" algn="ctr" rtl="0">
              <a:lnSpc>
                <a:spcPct val="115000"/>
              </a:lnSpc>
              <a:spcBef>
                <a:spcPts val="0"/>
              </a:spcBef>
              <a:spcAft>
                <a:spcPts val="0"/>
              </a:spcAft>
              <a:buClr>
                <a:srgbClr val="000000"/>
              </a:buClr>
              <a:buSzPts val="2800"/>
              <a:buFont typeface="Arial"/>
              <a:buNone/>
            </a:pPr>
            <a:r>
              <a:rPr lang="en-GB" sz="2800" b="0" i="0" u="none" strike="noStrike" cap="none">
                <a:solidFill>
                  <a:schemeClr val="dk1"/>
                </a:solidFill>
                <a:latin typeface="Comic Sans MS"/>
                <a:ea typeface="Comic Sans MS"/>
                <a:cs typeface="Comic Sans MS"/>
                <a:sym typeface="Comic Sans MS"/>
              </a:rPr>
              <a:t>Any questions?</a:t>
            </a:r>
            <a:endParaRPr sz="2800" b="0" i="0" u="none" strike="noStrike" cap="none">
              <a:solidFill>
                <a:schemeClr val="dk1"/>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1210</Words>
  <Application>Microsoft Office PowerPoint</Application>
  <PresentationFormat>Widescreen</PresentationFormat>
  <Paragraphs>232</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Comic Sans MS</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Withe</dc:creator>
  <cp:lastModifiedBy>Hannah Kenworthy</cp:lastModifiedBy>
  <cp:revision>1</cp:revision>
  <dcterms:created xsi:type="dcterms:W3CDTF">2021-09-08T19:23:47Z</dcterms:created>
  <dcterms:modified xsi:type="dcterms:W3CDTF">2025-10-20T14:32:05Z</dcterms:modified>
</cp:coreProperties>
</file>