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 id="2147483662" r:id="rId5"/>
    <p:sldMasterId id="2147483665" r:id="rId6"/>
    <p:sldMasterId id="2147483673"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0" roundtripDataSignature="AMtx7mib47CRWVmrRbx1BmbrlXv1AXikx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slide" Target="slides/slide3.xml"/><Relationship Id="rId10" Type="http://schemas.openxmlformats.org/officeDocument/2006/relationships/slide" Target="slides/slide2.xml"/><Relationship Id="rId13" Type="http://schemas.openxmlformats.org/officeDocument/2006/relationships/slide" Target="slides/slide5.xml"/><Relationship Id="rId12" Type="http://schemas.openxmlformats.org/officeDocument/2006/relationships/slide" Target="slides/slide4.xml"/><Relationship Id="rId1" Type="http://schemas.openxmlformats.org/officeDocument/2006/relationships/theme" Target="theme/theme5.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1.xml"/><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5" Type="http://schemas.openxmlformats.org/officeDocument/2006/relationships/slideMaster" Target="slideMasters/slideMaster3.xml"/><Relationship Id="rId19" Type="http://schemas.openxmlformats.org/officeDocument/2006/relationships/slide" Target="slides/slide11.xml"/><Relationship Id="rId6" Type="http://schemas.openxmlformats.org/officeDocument/2006/relationships/slideMaster" Target="slideMasters/slideMaster4.xml"/><Relationship Id="rId18" Type="http://schemas.openxmlformats.org/officeDocument/2006/relationships/slide" Target="slides/slide10.xml"/><Relationship Id="rId7" Type="http://schemas.openxmlformats.org/officeDocument/2006/relationships/slideMaster" Target="slideMasters/slideMaster5.xml"/><Relationship Id="rId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2fea237efa2_0_2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28" name="Google Shape;128;g2fea237efa2_0_22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rPr b="1" lang="en-GB">
                <a:latin typeface="Calibri"/>
                <a:ea typeface="Calibri"/>
                <a:cs typeface="Calibri"/>
                <a:sym typeface="Calibri"/>
              </a:rPr>
              <a:t>For this presentation, you will need to download and print out the following resources and information for parents:</a:t>
            </a:r>
            <a:endParaRPr/>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the parent handout </a:t>
            </a:r>
            <a:r>
              <a:rPr b="0" lang="en-GB">
                <a:latin typeface="Calibri"/>
                <a:ea typeface="Calibri"/>
                <a:cs typeface="Calibri"/>
                <a:sym typeface="Calibri"/>
              </a:rPr>
              <a:t>‘Your child’s reading journey – Year 1’</a:t>
            </a:r>
            <a:endParaRPr/>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‘Grow the code’ chart/mat</a:t>
            </a:r>
            <a:endParaRPr/>
          </a:p>
          <a:p>
            <a:pPr indent="-171450" lvl="0" marL="171450" marR="0" rtl="0" algn="l">
              <a:lnSpc>
                <a:spcPct val="100000"/>
              </a:lnSpc>
              <a:spcBef>
                <a:spcPts val="0"/>
              </a:spcBef>
              <a:spcAft>
                <a:spcPts val="0"/>
              </a:spcAft>
              <a:buClr>
                <a:srgbClr val="000000"/>
              </a:buClr>
              <a:buSzPts val="1200"/>
              <a:buFont typeface="Arial"/>
              <a:buChar char="•"/>
            </a:pPr>
            <a:r>
              <a:rPr b="0" i="0" lang="en-GB">
                <a:latin typeface="Calibri"/>
                <a:ea typeface="Calibri"/>
                <a:cs typeface="Calibri"/>
                <a:sym typeface="Calibri"/>
              </a:rPr>
              <a:t>‘Phase 5 tricky words: Year 1 – Information for parents and carers</a:t>
            </a:r>
            <a:r>
              <a:rPr lang="en-GB">
                <a:latin typeface="Calibri"/>
                <a:ea typeface="Calibri"/>
                <a:cs typeface="Calibri"/>
                <a:sym typeface="Calibri"/>
              </a:rPr>
              <a:t>'</a:t>
            </a:r>
            <a:r>
              <a:rPr b="0" i="0" lang="en-GB">
                <a:latin typeface="Calibri"/>
                <a:ea typeface="Calibri"/>
                <a:cs typeface="Calibri"/>
                <a:sym typeface="Calibri"/>
              </a:rPr>
              <a:t> – or parents can access this in the ‘For parents’ area of the Little Wandle website.</a:t>
            </a:r>
            <a:endParaRPr>
              <a:latin typeface="Calibri"/>
              <a:ea typeface="Calibri"/>
              <a:cs typeface="Calibri"/>
              <a:sym typeface="Calibri"/>
            </a:endParaRPr>
          </a:p>
          <a:p>
            <a:pPr indent="0" lvl="0" marL="0" rtl="0" algn="l">
              <a:lnSpc>
                <a:spcPct val="100000"/>
              </a:lnSpc>
              <a:spcBef>
                <a:spcPts val="0"/>
              </a:spcBef>
              <a:spcAft>
                <a:spcPts val="0"/>
              </a:spcAft>
              <a:buClr>
                <a:srgbClr val="000000"/>
              </a:buClr>
              <a:buSzPts val="1200"/>
              <a:buFont typeface="Arial"/>
              <a:buNone/>
            </a:pPr>
            <a:r>
              <a:t/>
            </a:r>
            <a:endParaRPr>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i="0" lang="en-GB">
                <a:latin typeface="Calibri"/>
                <a:ea typeface="Calibri"/>
                <a:cs typeface="Calibri"/>
                <a:sym typeface="Calibri"/>
              </a:rPr>
              <a:t>You will need also need:</a:t>
            </a:r>
            <a:endParaRPr/>
          </a:p>
          <a:p>
            <a:pPr indent="-171450" lvl="0" marL="171450" marR="0" rtl="0" algn="l">
              <a:lnSpc>
                <a:spcPct val="100000"/>
              </a:lnSpc>
              <a:spcBef>
                <a:spcPts val="0"/>
              </a:spcBef>
              <a:spcAft>
                <a:spcPts val="0"/>
              </a:spcAft>
              <a:buClr>
                <a:srgbClr val="000000"/>
              </a:buClr>
              <a:buSzPts val="1200"/>
              <a:buFont typeface="Arial"/>
              <a:buChar char="•"/>
            </a:pPr>
            <a:r>
              <a:rPr i="0" lang="en-GB">
                <a:latin typeface="Calibri"/>
                <a:ea typeface="Calibri"/>
                <a:cs typeface="Calibri"/>
                <a:sym typeface="Calibri"/>
              </a:rPr>
              <a:t>a flipchart </a:t>
            </a:r>
            <a:endParaRPr/>
          </a:p>
          <a:p>
            <a:pPr indent="-171450" lvl="0" marL="171450" marR="0" rtl="0" algn="l">
              <a:lnSpc>
                <a:spcPct val="100000"/>
              </a:lnSpc>
              <a:spcBef>
                <a:spcPts val="0"/>
              </a:spcBef>
              <a:spcAft>
                <a:spcPts val="0"/>
              </a:spcAft>
              <a:buClr>
                <a:srgbClr val="000000"/>
              </a:buClr>
              <a:buSzPts val="1200"/>
              <a:buFont typeface="Arial"/>
              <a:buChar char="•"/>
            </a:pPr>
            <a:r>
              <a:rPr i="0" lang="en-GB">
                <a:latin typeface="Calibri"/>
                <a:ea typeface="Calibri"/>
                <a:cs typeface="Calibri"/>
                <a:sym typeface="Calibri"/>
              </a:rPr>
              <a:t>word cards to show how children spot digraphs in words; use two words with the same digraph, e.g. ‘head’ and ‘bread’  </a:t>
            </a:r>
            <a:endParaRPr/>
          </a:p>
          <a:p>
            <a:pPr indent="-171450" lvl="0" marL="171450" marR="0" rtl="0" algn="l">
              <a:lnSpc>
                <a:spcPct val="100000"/>
              </a:lnSpc>
              <a:spcBef>
                <a:spcPts val="0"/>
              </a:spcBef>
              <a:spcAft>
                <a:spcPts val="0"/>
              </a:spcAft>
              <a:buClr>
                <a:srgbClr val="000000"/>
              </a:buClr>
              <a:buSzPts val="1200"/>
              <a:buFont typeface="Arial"/>
              <a:buChar char="•"/>
            </a:pPr>
            <a:r>
              <a:rPr i="0" lang="en-GB">
                <a:latin typeface="Calibri"/>
                <a:ea typeface="Calibri"/>
                <a:cs typeface="Calibri"/>
                <a:sym typeface="Calibri"/>
              </a:rPr>
              <a:t>access to the Little Wandle and Collins websites</a:t>
            </a:r>
            <a:endParaRPr i="0"/>
          </a:p>
          <a:p>
            <a:pPr indent="-171450" lvl="0" marL="171450" marR="0" rtl="0" algn="l">
              <a:lnSpc>
                <a:spcPct val="100000"/>
              </a:lnSpc>
              <a:spcBef>
                <a:spcPts val="0"/>
              </a:spcBef>
              <a:spcAft>
                <a:spcPts val="0"/>
              </a:spcAft>
              <a:buClr>
                <a:srgbClr val="000000"/>
              </a:buClr>
              <a:buSzPts val="1200"/>
              <a:buFont typeface="Arial"/>
              <a:buChar char="•"/>
            </a:pPr>
            <a:r>
              <a:rPr i="0" lang="en-GB">
                <a:latin typeface="Calibri"/>
                <a:ea typeface="Calibri"/>
                <a:cs typeface="Calibri"/>
                <a:sym typeface="Calibri"/>
              </a:rPr>
              <a:t>a copy of the Little Wandle Glossary (in Getting started/Teaching).</a:t>
            </a:r>
            <a:endParaRPr/>
          </a:p>
          <a:p>
            <a:pPr indent="0" lvl="0" marL="0" rtl="0" algn="l">
              <a:lnSpc>
                <a:spcPct val="100000"/>
              </a:lnSpc>
              <a:spcBef>
                <a:spcPts val="0"/>
              </a:spcBef>
              <a:spcAft>
                <a:spcPts val="0"/>
              </a:spcAft>
              <a:buClr>
                <a:srgbClr val="000000"/>
              </a:buClr>
              <a:buSzPts val="1200"/>
              <a:buFont typeface="Arial"/>
              <a:buNone/>
            </a:pPr>
            <a:r>
              <a:t/>
            </a:r>
            <a:endParaRPr i="0">
              <a:latin typeface="Calibri"/>
              <a:ea typeface="Calibri"/>
              <a:cs typeface="Calibri"/>
              <a:sym typeface="Calibri"/>
            </a:endParaRPr>
          </a:p>
          <a:p>
            <a:pPr indent="-95250" lvl="0" marL="171450" rtl="0" algn="l">
              <a:lnSpc>
                <a:spcPct val="100000"/>
              </a:lnSpc>
              <a:spcBef>
                <a:spcPts val="0"/>
              </a:spcBef>
              <a:spcAft>
                <a:spcPts val="0"/>
              </a:spcAft>
              <a:buClr>
                <a:srgbClr val="000000"/>
              </a:buClr>
              <a:buSzPts val="1200"/>
              <a:buFont typeface="Arial"/>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2fea237efa2_0_2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4" name="Google Shape;134;g2fea237efa2_0_228: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Slide purpose:</a:t>
            </a:r>
            <a:endParaRPr/>
          </a:p>
          <a:p>
            <a:pPr indent="-171450" lvl="0" marL="171450" rtl="0" algn="l">
              <a:lnSpc>
                <a:spcPct val="100000"/>
              </a:lnSpc>
              <a:spcBef>
                <a:spcPts val="0"/>
              </a:spcBef>
              <a:spcAft>
                <a:spcPts val="0"/>
              </a:spcAft>
              <a:buClr>
                <a:srgbClr val="000000"/>
              </a:buClr>
              <a:buSzPts val="1200"/>
              <a:buFont typeface="Arial"/>
              <a:buChar char="•"/>
            </a:pPr>
            <a:r>
              <a:rPr b="0" lang="en-GB"/>
              <a:t>To share </a:t>
            </a:r>
            <a:r>
              <a:rPr b="0" lang="en-GB">
                <a:latin typeface="Calibri"/>
                <a:ea typeface="Calibri"/>
                <a:cs typeface="Calibri"/>
                <a:sym typeface="Calibri"/>
              </a:rPr>
              <a:t>the link that research has established between loving reading and being successful academically</a:t>
            </a:r>
            <a:endParaRPr b="0">
              <a:latin typeface="Calibri"/>
              <a:ea typeface="Calibri"/>
              <a:cs typeface="Calibri"/>
              <a:sym typeface="Calibri"/>
            </a:endParaRPr>
          </a:p>
          <a:p>
            <a:pPr indent="-95250" lvl="0" marL="171450" rtl="0" algn="l">
              <a:lnSpc>
                <a:spcPct val="100000"/>
              </a:lnSpc>
              <a:spcBef>
                <a:spcPts val="0"/>
              </a:spcBef>
              <a:spcAft>
                <a:spcPts val="0"/>
              </a:spcAft>
              <a:buClr>
                <a:srgbClr val="000000"/>
              </a:buClr>
              <a:buSzPts val="1200"/>
              <a:buFont typeface="Arial"/>
              <a:buNone/>
            </a:pPr>
            <a:r>
              <a:t/>
            </a:r>
            <a:endParaRPr/>
          </a:p>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Suggested script:</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Let's start our session with a quote from the Organisation for Economic Co-operation and Development ...</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0" lang="en-GB">
                <a:latin typeface="Calibri"/>
                <a:ea typeface="Calibri"/>
                <a:cs typeface="Calibri"/>
                <a:sym typeface="Calibri"/>
              </a:rPr>
              <a:t>Read the quote.</a:t>
            </a:r>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This quote reminds us of the importance not just of teaching children to read, but also of teaching them to love reading. </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Today, we're going to talk about phonics, but we always see phonics as the route into reading and a love of reading as the ultimate goal of phonics teaching.</a:t>
            </a:r>
            <a:endParaRPr>
              <a:latin typeface="Calibri"/>
              <a:ea typeface="Calibri"/>
              <a:cs typeface="Calibri"/>
              <a:sym typeface="Calibri"/>
            </a:endParaRPr>
          </a:p>
          <a:p>
            <a:pPr indent="-95250" lvl="0" marL="171450" rtl="0" algn="l">
              <a:lnSpc>
                <a:spcPct val="100000"/>
              </a:lnSpc>
              <a:spcBef>
                <a:spcPts val="0"/>
              </a:spcBef>
              <a:spcAft>
                <a:spcPts val="0"/>
              </a:spcAft>
              <a:buClr>
                <a:srgbClr val="000000"/>
              </a:buClr>
              <a:buSzPts val="1200"/>
              <a:buFont typeface="Arial"/>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2fea237efa2_0_2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9" name="Google Shape;139;g2fea237efa2_0_23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Slide purpose</a:t>
            </a:r>
            <a:r>
              <a:rPr b="1" lang="en-GB"/>
              <a:t>:</a:t>
            </a:r>
            <a:endParaRPr/>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To inform that all schools must teach phonics but explain your school's choice of SSP</a:t>
            </a:r>
            <a:endParaRPr>
              <a:latin typeface="Calibri"/>
              <a:ea typeface="Calibri"/>
              <a:cs typeface="Calibri"/>
              <a:sym typeface="Calibri"/>
            </a:endParaRPr>
          </a:p>
          <a:p>
            <a:pPr indent="-95250" lvl="0" marL="171450" rtl="0" algn="l">
              <a:lnSpc>
                <a:spcPct val="100000"/>
              </a:lnSpc>
              <a:spcBef>
                <a:spcPts val="0"/>
              </a:spcBef>
              <a:spcAft>
                <a:spcPts val="0"/>
              </a:spcAft>
              <a:buClr>
                <a:srgbClr val="000000"/>
              </a:buClr>
              <a:buSzPts val="1200"/>
              <a:buFont typeface="Arial"/>
              <a:buNone/>
            </a:pPr>
            <a:r>
              <a:t/>
            </a:r>
            <a:endParaRPr/>
          </a:p>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Suggested script:</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As you now know, the National Curriculum specifies that all schools must teach children to read using phonics starting in Reception, carrying on into Year 1.</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0" lang="en-GB">
                <a:latin typeface="Calibri"/>
                <a:ea typeface="Calibri"/>
                <a:cs typeface="Calibri"/>
                <a:sym typeface="Calibri"/>
              </a:rPr>
              <a:t>Read the slide.</a:t>
            </a:r>
            <a:endParaRPr i="0">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2fea237efa2_0_2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6" name="Google Shape;146;g2fea237efa2_0_238: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Slide purpose:</a:t>
            </a:r>
            <a:endParaRPr/>
          </a:p>
          <a:p>
            <a:pPr indent="-171450" lvl="0" marL="171450" rtl="0" algn="l">
              <a:lnSpc>
                <a:spcPct val="100000"/>
              </a:lnSpc>
              <a:spcBef>
                <a:spcPts val="0"/>
              </a:spcBef>
              <a:spcAft>
                <a:spcPts val="0"/>
              </a:spcAft>
              <a:buClr>
                <a:srgbClr val="000000"/>
              </a:buClr>
              <a:buSzPts val="1200"/>
              <a:buFont typeface="Arial"/>
              <a:buChar char="•"/>
            </a:pPr>
            <a:r>
              <a:rPr b="0" lang="en-GB"/>
              <a:t>To give a </a:t>
            </a:r>
            <a:r>
              <a:rPr b="0" lang="en-GB">
                <a:latin typeface="Calibri"/>
                <a:ea typeface="Calibri"/>
                <a:cs typeface="Calibri"/>
                <a:sym typeface="Calibri"/>
              </a:rPr>
              <a:t>a simple definition of phonics</a:t>
            </a:r>
            <a:endParaRPr b="0">
              <a:latin typeface="Calibri"/>
              <a:ea typeface="Calibri"/>
              <a:cs typeface="Calibri"/>
              <a:sym typeface="Calibri"/>
            </a:endParaRPr>
          </a:p>
          <a:p>
            <a:pPr indent="-95250" lvl="0" marL="171450" rtl="0" algn="l">
              <a:lnSpc>
                <a:spcPct val="100000"/>
              </a:lnSpc>
              <a:spcBef>
                <a:spcPts val="0"/>
              </a:spcBef>
              <a:spcAft>
                <a:spcPts val="0"/>
              </a:spcAft>
              <a:buClr>
                <a:srgbClr val="000000"/>
              </a:buClr>
              <a:buSzPts val="1200"/>
              <a:buFont typeface="Arial"/>
              <a:buNone/>
            </a:pPr>
            <a:r>
              <a:t/>
            </a:r>
            <a:endParaRPr/>
          </a:p>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Suggested script:</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As you will remember from last year ...</a:t>
            </a:r>
            <a:endParaRPr/>
          </a:p>
          <a:p>
            <a:pPr indent="-171450" lvl="0" marL="171450" rtl="0" algn="l">
              <a:lnSpc>
                <a:spcPct val="100000"/>
              </a:lnSpc>
              <a:spcBef>
                <a:spcPts val="0"/>
              </a:spcBef>
              <a:spcAft>
                <a:spcPts val="0"/>
              </a:spcAft>
              <a:buClr>
                <a:srgbClr val="000000"/>
              </a:buClr>
              <a:buSzPts val="1200"/>
              <a:buFont typeface="Arial"/>
              <a:buChar char="•"/>
            </a:pPr>
            <a:r>
              <a:rPr i="0" lang="en-GB">
                <a:latin typeface="Calibri"/>
                <a:ea typeface="Calibri"/>
                <a:cs typeface="Calibri"/>
                <a:sym typeface="Calibri"/>
              </a:rPr>
              <a:t>Read the slide.</a:t>
            </a:r>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It sounds complicated but it really isn’t! </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Let's review some of the important words that will help you understand phonics ...</a:t>
            </a:r>
            <a:endParaRPr>
              <a:latin typeface="Calibri"/>
              <a:ea typeface="Calibri"/>
              <a:cs typeface="Calibri"/>
              <a:sym typeface="Calibri"/>
            </a:endParaRPr>
          </a:p>
          <a:p>
            <a:pPr indent="0" lvl="0" marL="0" rtl="0" algn="l">
              <a:lnSpc>
                <a:spcPct val="100000"/>
              </a:lnSpc>
              <a:spcBef>
                <a:spcPts val="0"/>
              </a:spcBef>
              <a:spcAft>
                <a:spcPts val="0"/>
              </a:spcAft>
              <a:buSzPts val="1100"/>
              <a:buNone/>
            </a:pPr>
            <a:r>
              <a:rPr lang="en-GB"/>
              <a:t>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2fea237efa2_0_24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2" name="Google Shape;152;g2fea237efa2_0_24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Slide purpose:</a:t>
            </a:r>
            <a:endParaRPr/>
          </a:p>
          <a:p>
            <a:pPr indent="-171450" lvl="0" marL="171450" rtl="0" algn="l">
              <a:lnSpc>
                <a:spcPct val="100000"/>
              </a:lnSpc>
              <a:spcBef>
                <a:spcPts val="0"/>
              </a:spcBef>
              <a:spcAft>
                <a:spcPts val="0"/>
              </a:spcAft>
              <a:buClr>
                <a:srgbClr val="000000"/>
              </a:buClr>
              <a:buSzPts val="1200"/>
              <a:buFont typeface="Arial"/>
              <a:buChar char="•"/>
            </a:pPr>
            <a:r>
              <a:rPr b="0" lang="en-GB">
                <a:latin typeface="Calibri"/>
                <a:ea typeface="Calibri"/>
                <a:cs typeface="Calibri"/>
                <a:sym typeface="Calibri"/>
              </a:rPr>
              <a:t>To give s</a:t>
            </a:r>
            <a:r>
              <a:rPr lang="en-GB">
                <a:latin typeface="Calibri"/>
                <a:ea typeface="Calibri"/>
                <a:cs typeface="Calibri"/>
                <a:sym typeface="Calibri"/>
              </a:rPr>
              <a:t>imple definitions of key terminology</a:t>
            </a:r>
            <a:endParaRPr b="0">
              <a:latin typeface="Calibri"/>
              <a:ea typeface="Calibri"/>
              <a:cs typeface="Calibri"/>
              <a:sym typeface="Calibri"/>
            </a:endParaRPr>
          </a:p>
          <a:p>
            <a:pPr indent="-95250" lvl="0" marL="171450" rtl="0" algn="l">
              <a:lnSpc>
                <a:spcPct val="100000"/>
              </a:lnSpc>
              <a:spcBef>
                <a:spcPts val="0"/>
              </a:spcBef>
              <a:spcAft>
                <a:spcPts val="0"/>
              </a:spcAft>
              <a:buClr>
                <a:srgbClr val="000000"/>
              </a:buClr>
              <a:buSzPts val="1200"/>
              <a:buFont typeface="Arial"/>
              <a:buNone/>
            </a:pPr>
            <a:r>
              <a:t/>
            </a:r>
            <a:endParaRPr b="0">
              <a:latin typeface="Calibri"/>
              <a:ea typeface="Calibri"/>
              <a:cs typeface="Calibri"/>
              <a:sym typeface="Calibri"/>
            </a:endParaRPr>
          </a:p>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Suggested script:</a:t>
            </a:r>
            <a:endParaRPr b="0">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0" lang="en-GB">
                <a:latin typeface="Calibri"/>
                <a:ea typeface="Calibri"/>
                <a:cs typeface="Calibri"/>
                <a:sym typeface="Calibri"/>
              </a:rPr>
              <a:t>Review what each word means – use the Glossary to help.</a:t>
            </a:r>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Children will have already learned most of these terms. In Year 1, split digraphs are introduced.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2fea237efa2_0_25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5" name="Google Shape;165;g2fea237efa2_0_25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Slide purpose:</a:t>
            </a:r>
            <a:endParaRPr b="0">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the progression children have followed from Reception, and into Year 1</a:t>
            </a:r>
            <a:endParaRPr/>
          </a:p>
          <a:p>
            <a:pPr indent="0" lvl="0" marL="0" rtl="0" algn="l">
              <a:lnSpc>
                <a:spcPct val="100000"/>
              </a:lnSpc>
              <a:spcBef>
                <a:spcPts val="0"/>
              </a:spcBef>
              <a:spcAft>
                <a:spcPts val="0"/>
              </a:spcAft>
              <a:buSzPts val="1100"/>
              <a:buNone/>
            </a:pPr>
            <a:r>
              <a:t/>
            </a:r>
            <a:endParaRPr>
              <a:latin typeface="Calibri"/>
              <a:ea typeface="Calibri"/>
              <a:cs typeface="Calibri"/>
              <a:sym typeface="Calibri"/>
            </a:endParaRPr>
          </a:p>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Suggested script:</a:t>
            </a:r>
            <a:endParaRPr b="1"/>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Your child has learned Phases 2, 3 and 4 in Reception (seen on the left). </a:t>
            </a:r>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Now they are in Year 1, they will have a brief review of Phases 3 and 4 and all of the Reception tricky words. </a:t>
            </a:r>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By week 4 of the first half term, they will begin phase 5. </a:t>
            </a:r>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Phase 5 covers the last remaining graphemes of the Little Wandle progression and alternative pronunciations and spellings of graphemes learned.</a:t>
            </a:r>
            <a:endParaRPr i="1"/>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3fa5c08f8e1_2_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4" name="Google Shape;174;g3fa5c08f8e1_2_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Slide purpose:</a:t>
            </a:r>
            <a:endParaRPr b="0">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the progression children have followed from Reception, and into Year 1</a:t>
            </a:r>
            <a:endParaRPr/>
          </a:p>
          <a:p>
            <a:pPr indent="0" lvl="0" marL="0" rtl="0" algn="l">
              <a:lnSpc>
                <a:spcPct val="100000"/>
              </a:lnSpc>
              <a:spcBef>
                <a:spcPts val="0"/>
              </a:spcBef>
              <a:spcAft>
                <a:spcPts val="0"/>
              </a:spcAft>
              <a:buSzPts val="1100"/>
              <a:buNone/>
            </a:pPr>
            <a:r>
              <a:t/>
            </a:r>
            <a:endParaRPr>
              <a:latin typeface="Calibri"/>
              <a:ea typeface="Calibri"/>
              <a:cs typeface="Calibri"/>
              <a:sym typeface="Calibri"/>
            </a:endParaRPr>
          </a:p>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Suggested script:</a:t>
            </a:r>
            <a:endParaRPr b="1"/>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Your child has learned Phases 2, 3 and 4 in Reception (seen on the left). </a:t>
            </a:r>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Now they are in Year 1, they will have a brief review of Phases 3 and 4 and all of the Reception tricky words. </a:t>
            </a:r>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By week 4 of the first half term, they will begin phase 5. </a:t>
            </a:r>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Phase 5 covers the last remaining graphemes of the Little Wandle progression and alternative pronunciations and spellings of graphemes learned.</a:t>
            </a:r>
            <a:endParaRPr i="1"/>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2fea237efa2_0_26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2" name="Google Shape;182;g2fea237efa2_0_268: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rPr b="1" lang="en-GB">
                <a:latin typeface="Calibri"/>
                <a:ea typeface="Calibri"/>
                <a:cs typeface="Calibri"/>
                <a:sym typeface="Calibri"/>
              </a:rPr>
              <a:t>Slide purpose:</a:t>
            </a:r>
            <a:endParaRPr>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Phase 5 'Grow the code’</a:t>
            </a:r>
            <a:endParaRPr/>
          </a:p>
          <a:p>
            <a:pPr indent="0" lvl="0" marL="0" rtl="0" algn="l">
              <a:lnSpc>
                <a:spcPct val="100000"/>
              </a:lnSpc>
              <a:spcBef>
                <a:spcPts val="0"/>
              </a:spcBef>
              <a:spcAft>
                <a:spcPts val="0"/>
              </a:spcAft>
              <a:buSzPts val="1100"/>
              <a:buNone/>
            </a:pPr>
            <a:r>
              <a:t/>
            </a:r>
            <a:endParaRPr>
              <a:latin typeface="Calibri"/>
              <a:ea typeface="Calibri"/>
              <a:cs typeface="Calibri"/>
              <a:sym typeface="Calibri"/>
            </a:endParaRPr>
          </a:p>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Suggested script:</a:t>
            </a:r>
            <a:endParaRPr>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The children learn the last set of graphemes, including ones with alternative pronunciations. </a:t>
            </a:r>
            <a:endParaRPr/>
          </a:p>
          <a:p>
            <a:pPr indent="-171450" lvl="0" marL="171450" rtl="0" algn="l">
              <a:lnSpc>
                <a:spcPct val="100000"/>
              </a:lnSpc>
              <a:spcBef>
                <a:spcPts val="0"/>
              </a:spcBef>
              <a:spcAft>
                <a:spcPts val="0"/>
              </a:spcAft>
              <a:buClr>
                <a:srgbClr val="000000"/>
              </a:buClr>
              <a:buSzPts val="1200"/>
              <a:buFont typeface="Arial"/>
              <a:buChar char="•"/>
            </a:pPr>
            <a:r>
              <a:rPr i="0" lang="en-GB">
                <a:latin typeface="Calibri"/>
                <a:ea typeface="Calibri"/>
                <a:cs typeface="Calibri"/>
                <a:sym typeface="Calibri"/>
              </a:rPr>
              <a:t>Play the video which explains how we teach Phase 5. (The first 20 seconds are a repeat of the ‘How to say the sounds’ video but then goes on to explain what the alternative graphemes are for the sound /ai/.)</a:t>
            </a:r>
            <a:endParaRPr i="0"/>
          </a:p>
          <a:p>
            <a:pPr indent="-171450" lvl="0" marL="171450" marR="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They will also learn to ‘Grow the code’ where children will explore different ways of spelling the same phoneme and reading the same grapheme. This means that they are able to read increasingly challenging words and books.</a:t>
            </a:r>
            <a:endParaRPr/>
          </a:p>
          <a:p>
            <a:pPr indent="-171450" lvl="0" marL="171450" rtl="0" algn="l">
              <a:lnSpc>
                <a:spcPct val="100000"/>
              </a:lnSpc>
              <a:spcBef>
                <a:spcPts val="0"/>
              </a:spcBef>
              <a:spcAft>
                <a:spcPts val="0"/>
              </a:spcAft>
              <a:buClr>
                <a:srgbClr val="000000"/>
              </a:buClr>
              <a:buSzPts val="1200"/>
              <a:buFont typeface="Arial"/>
              <a:buChar char="•"/>
            </a:pPr>
            <a:r>
              <a:rPr i="1" lang="en-GB"/>
              <a:t>Children learn strategies so that they can distinguish between the same grapheme, different phoneme and the same phoneme but different grapheme. ‘Growing the code’ will support children as they get older with accurate spelling.</a:t>
            </a:r>
            <a:endParaRPr i="1"/>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2fea237efa2_0_26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9" name="Google Shape;189;g2fea237efa2_0_26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Slide purpose:</a:t>
            </a:r>
            <a:endParaRPr b="0">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To introduce the Phase 5 GPCs and how to say them</a:t>
            </a:r>
            <a:endParaRPr/>
          </a:p>
          <a:p>
            <a:pPr indent="-95250" lvl="0" marL="171450" rtl="0" algn="l">
              <a:lnSpc>
                <a:spcPct val="100000"/>
              </a:lnSpc>
              <a:spcBef>
                <a:spcPts val="0"/>
              </a:spcBef>
              <a:spcAft>
                <a:spcPts val="0"/>
              </a:spcAft>
              <a:buClr>
                <a:srgbClr val="000000"/>
              </a:buClr>
              <a:buSzPts val="1200"/>
              <a:buFont typeface="Arial"/>
              <a:buNone/>
            </a:pPr>
            <a:r>
              <a:t/>
            </a:r>
            <a:endParaRPr b="0">
              <a:latin typeface="Calibri"/>
              <a:ea typeface="Calibri"/>
              <a:cs typeface="Calibri"/>
              <a:sym typeface="Calibri"/>
            </a:endParaRPr>
          </a:p>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Suggested script:</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Let's have a look at the Phase 5 sounds. </a:t>
            </a:r>
            <a:endParaRPr/>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Hand out the Phase 5 handout and the ‘Grow the code’ mat.</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Play the video and pause it so the parents can say the sounds if you wish.</a:t>
            </a:r>
            <a:endParaRPr/>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Or display the ‘Grow the code’ chart and teach the parents the sounds.</a:t>
            </a:r>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Have a look at your handout and watch this video/look at the ‘Grow the code’ chart on the screen.</a:t>
            </a:r>
            <a:endParaRPr i="1"/>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Now, let's have a practice!</a:t>
            </a:r>
            <a:endParaRPr i="1"/>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2fea237efa2_0_27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7" name="Google Shape;197;g2fea237efa2_0_27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rPr b="1" lang="en-GB">
                <a:latin typeface="Calibri"/>
                <a:ea typeface="Calibri"/>
                <a:cs typeface="Calibri"/>
                <a:sym typeface="Calibri"/>
              </a:rPr>
              <a:t>Slide purpose</a:t>
            </a:r>
            <a:r>
              <a:rPr b="1" lang="en-GB"/>
              <a:t>:</a:t>
            </a:r>
            <a:endParaRPr b="0"/>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Year 1 tricky words</a:t>
            </a:r>
            <a:endParaRPr/>
          </a:p>
          <a:p>
            <a:pPr indent="0" lvl="0" marL="0" rtl="0" algn="l">
              <a:lnSpc>
                <a:spcPct val="100000"/>
              </a:lnSpc>
              <a:spcBef>
                <a:spcPts val="0"/>
              </a:spcBef>
              <a:spcAft>
                <a:spcPts val="0"/>
              </a:spcAft>
              <a:buClr>
                <a:srgbClr val="000000"/>
              </a:buClr>
              <a:buSzPts val="1200"/>
              <a:buFont typeface="Arial"/>
              <a:buNone/>
            </a:pPr>
            <a:r>
              <a:t/>
            </a:r>
            <a:endParaRPr>
              <a:latin typeface="Calibri"/>
              <a:ea typeface="Calibri"/>
              <a:cs typeface="Calibri"/>
              <a:sym typeface="Calibri"/>
            </a:endParaRPr>
          </a:p>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Suggested script:</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Tricky words have unusual spellings. For example ‘all' is tricky to children in Reception because the letter ‘a’ says /or/ in this word. </a:t>
            </a:r>
            <a:endParaRPr b="1"/>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Tricky words are taught in a systematic way, following the clearly defined Little Wandle sequence of learning. We teach them because they are common words that children need to know.</a:t>
            </a:r>
            <a:endParaRPr b="1"/>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As children 'Grow the code', some tricky words will no longer be tricky. For example, children learn in Year 1 that the letter ‘a’ can make the /or/ sound in words like ‘all’, ‘ball’ and ‘water’’. This means that the word ‘all’ is no longer tricky!</a:t>
            </a:r>
            <a:endParaRPr b="1"/>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i="1"/>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3fa5c08f8e1_2_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4" name="Google Shape;204;g3fa5c08f8e1_2_17: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rPr b="1" lang="en-GB">
                <a:latin typeface="Calibri"/>
                <a:ea typeface="Calibri"/>
                <a:cs typeface="Calibri"/>
                <a:sym typeface="Calibri"/>
              </a:rPr>
              <a:t>Slide purpose</a:t>
            </a:r>
            <a:r>
              <a:rPr b="1" lang="en-GB"/>
              <a:t>:</a:t>
            </a:r>
            <a:endParaRPr b="0"/>
          </a:p>
          <a:p>
            <a:pPr indent="-171450" lvl="0" marL="171450" rtl="0" algn="l">
              <a:lnSpc>
                <a:spcPct val="100000"/>
              </a:lnSpc>
              <a:spcBef>
                <a:spcPts val="0"/>
              </a:spcBef>
              <a:spcAft>
                <a:spcPts val="0"/>
              </a:spcAft>
              <a:buClr>
                <a:srgbClr val="000000"/>
              </a:buClr>
              <a:buSzPts val="1200"/>
              <a:buFont typeface="Arial"/>
              <a:buChar char="•"/>
            </a:pPr>
            <a:r>
              <a:rPr lang="en-GB">
                <a:latin typeface="Calibri"/>
                <a:ea typeface="Calibri"/>
                <a:cs typeface="Calibri"/>
                <a:sym typeface="Calibri"/>
              </a:rPr>
              <a:t>To provide an overview of Year 1 tricky words</a:t>
            </a:r>
            <a:endParaRPr/>
          </a:p>
          <a:p>
            <a:pPr indent="0" lvl="0" marL="0" rtl="0" algn="l">
              <a:lnSpc>
                <a:spcPct val="100000"/>
              </a:lnSpc>
              <a:spcBef>
                <a:spcPts val="0"/>
              </a:spcBef>
              <a:spcAft>
                <a:spcPts val="0"/>
              </a:spcAft>
              <a:buClr>
                <a:srgbClr val="000000"/>
              </a:buClr>
              <a:buSzPts val="1200"/>
              <a:buFont typeface="Arial"/>
              <a:buNone/>
            </a:pPr>
            <a:r>
              <a:t/>
            </a:r>
            <a:endParaRPr>
              <a:latin typeface="Calibri"/>
              <a:ea typeface="Calibri"/>
              <a:cs typeface="Calibri"/>
              <a:sym typeface="Calibri"/>
            </a:endParaRPr>
          </a:p>
          <a:p>
            <a:pPr indent="0" lvl="0" marL="0" rtl="0" algn="l">
              <a:lnSpc>
                <a:spcPct val="100000"/>
              </a:lnSpc>
              <a:spcBef>
                <a:spcPts val="0"/>
              </a:spcBef>
              <a:spcAft>
                <a:spcPts val="0"/>
              </a:spcAft>
              <a:buClr>
                <a:srgbClr val="000000"/>
              </a:buClr>
              <a:buSzPts val="1200"/>
              <a:buFont typeface="Arial"/>
              <a:buNone/>
            </a:pPr>
            <a:r>
              <a:rPr b="1" lang="en-GB">
                <a:latin typeface="Calibri"/>
                <a:ea typeface="Calibri"/>
                <a:cs typeface="Calibri"/>
                <a:sym typeface="Calibri"/>
              </a:rPr>
              <a:t>Suggested script:</a:t>
            </a:r>
            <a:endParaRPr>
              <a:latin typeface="Calibri"/>
              <a:ea typeface="Calibri"/>
              <a:cs typeface="Calibri"/>
              <a:sym typeface="Calibri"/>
            </a:endParaRPr>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Tricky words have unusual spellings. For example ‘all' is tricky to children in Reception because the letter ‘a’ says /or/ in this word. </a:t>
            </a:r>
            <a:endParaRPr b="1"/>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Tricky words are taught in a systematic way, following the clearly defined Little Wandle sequence of learning. We teach them because they are common words that children need to know.</a:t>
            </a:r>
            <a:endParaRPr b="1"/>
          </a:p>
          <a:p>
            <a:pPr indent="-171450" lvl="0" marL="171450" rtl="0" algn="l">
              <a:lnSpc>
                <a:spcPct val="100000"/>
              </a:lnSpc>
              <a:spcBef>
                <a:spcPts val="0"/>
              </a:spcBef>
              <a:spcAft>
                <a:spcPts val="0"/>
              </a:spcAft>
              <a:buClr>
                <a:srgbClr val="000000"/>
              </a:buClr>
              <a:buSzPts val="1200"/>
              <a:buFont typeface="Arial"/>
              <a:buChar char="•"/>
            </a:pPr>
            <a:r>
              <a:rPr i="1" lang="en-GB">
                <a:latin typeface="Calibri"/>
                <a:ea typeface="Calibri"/>
                <a:cs typeface="Calibri"/>
                <a:sym typeface="Calibri"/>
              </a:rPr>
              <a:t>As children 'Grow the code', some tricky words will no longer be tricky. For example, children learn in Year 1 that the letter ‘a’ can make the /or/ sound in words like ‘all’, ‘ball’ and ‘water’’. This means that the word ‘all’ is no longer tricky!</a:t>
            </a:r>
            <a:endParaRPr b="1"/>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i="1"/>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1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1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1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3"/>
          <p:cNvSpPr/>
          <p:nvPr>
            <p:ph idx="2" type="pic"/>
          </p:nvPr>
        </p:nvSpPr>
        <p:spPr>
          <a:xfrm>
            <a:off x="5183188" y="987425"/>
            <a:ext cx="6172200" cy="4873625"/>
          </a:xfrm>
          <a:prstGeom prst="rect">
            <a:avLst/>
          </a:prstGeom>
          <a:noFill/>
          <a:ln>
            <a:noFill/>
          </a:ln>
        </p:spPr>
      </p:sp>
      <p:sp>
        <p:nvSpPr>
          <p:cNvPr id="64" name="Google Shape;64;p2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83" name="Shape 83"/>
        <p:cNvGrpSpPr/>
        <p:nvPr/>
      </p:nvGrpSpPr>
      <p:grpSpPr>
        <a:xfrm>
          <a:off x="0" y="0"/>
          <a:ext cx="0" cy="0"/>
          <a:chOff x="0" y="0"/>
          <a:chExt cx="0" cy="0"/>
        </a:xfrm>
      </p:grpSpPr>
      <p:sp>
        <p:nvSpPr>
          <p:cNvPr id="84" name="Google Shape;84;g2fea237efa2_0_377"/>
          <p:cNvSpPr txBox="1"/>
          <p:nvPr>
            <p:ph idx="12" type="sldNum"/>
          </p:nvPr>
        </p:nvSpPr>
        <p:spPr>
          <a:xfrm>
            <a:off x="11088688" y="6403975"/>
            <a:ext cx="265200" cy="268200"/>
          </a:xfrm>
          <a:prstGeom prst="rect">
            <a:avLst/>
          </a:prstGeom>
          <a:noFill/>
          <a:ln>
            <a:noFill/>
          </a:ln>
        </p:spPr>
        <p:txBody>
          <a:bodyPr anchorCtr="0" anchor="ctr" bIns="45700" lIns="45700" spcFirstLastPara="1" rIns="45700"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88" name="Shape 88"/>
        <p:cNvGrpSpPr/>
        <p:nvPr/>
      </p:nvGrpSpPr>
      <p:grpSpPr>
        <a:xfrm>
          <a:off x="0" y="0"/>
          <a:ext cx="0" cy="0"/>
          <a:chOff x="0" y="0"/>
          <a:chExt cx="0" cy="0"/>
        </a:xfrm>
      </p:grpSpPr>
      <p:sp>
        <p:nvSpPr>
          <p:cNvPr id="89" name="Google Shape;89;g2fea237efa2_0_382"/>
          <p:cNvSpPr txBox="1"/>
          <p:nvPr>
            <p:ph idx="1" type="body"/>
          </p:nvPr>
        </p:nvSpPr>
        <p:spPr>
          <a:xfrm>
            <a:off x="1488003" y="2636912"/>
            <a:ext cx="9216000" cy="3168300"/>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120000"/>
              </a:lnSpc>
              <a:spcBef>
                <a:spcPts val="1000"/>
              </a:spcBef>
              <a:spcAft>
                <a:spcPts val="0"/>
              </a:spcAft>
              <a:buClr>
                <a:schemeClr val="lt1"/>
              </a:buClr>
              <a:buSzPts val="2600"/>
              <a:buFont typeface="Arial"/>
              <a:buNone/>
              <a:defRPr b="1" i="0" sz="2600" u="none" cap="none" strike="noStrike">
                <a:solidFill>
                  <a:schemeClr val="lt1"/>
                </a:solidFill>
                <a:latin typeface="Calibri"/>
                <a:ea typeface="Calibri"/>
                <a:cs typeface="Calibri"/>
                <a:sym typeface="Calibri"/>
              </a:defRPr>
            </a:lvl1pPr>
            <a:lvl2pPr indent="-228600" lvl="1" marL="9144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2pPr>
            <a:lvl3pPr indent="-228600" lvl="2" marL="13716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3pPr>
            <a:lvl4pPr indent="-228600" lvl="3" marL="18288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4pPr>
            <a:lvl5pPr indent="-228600" lvl="4" marL="22860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pic>
        <p:nvPicPr>
          <p:cNvPr id="90" name="Google Shape;90;g2fea237efa2_0_382"/>
          <p:cNvPicPr preferRelativeResize="0"/>
          <p:nvPr/>
        </p:nvPicPr>
        <p:blipFill rotWithShape="1">
          <a:blip r:embed="rId2">
            <a:alphaModFix/>
          </a:blip>
          <a:srcRect b="0" l="0" r="0" t="0"/>
          <a:stretch/>
        </p:blipFill>
        <p:spPr>
          <a:xfrm>
            <a:off x="479376" y="1916832"/>
            <a:ext cx="792089" cy="582685"/>
          </a:xfrm>
          <a:prstGeom prst="rect">
            <a:avLst/>
          </a:prstGeom>
          <a:noFill/>
          <a:ln>
            <a:noFill/>
          </a:ln>
        </p:spPr>
      </p:pic>
      <p:pic>
        <p:nvPicPr>
          <p:cNvPr id="91" name="Google Shape;91;g2fea237efa2_0_382"/>
          <p:cNvPicPr preferRelativeResize="0"/>
          <p:nvPr/>
        </p:nvPicPr>
        <p:blipFill rotWithShape="1">
          <a:blip r:embed="rId2">
            <a:alphaModFix/>
          </a:blip>
          <a:srcRect b="0" l="0" r="0" t="0"/>
          <a:stretch/>
        </p:blipFill>
        <p:spPr>
          <a:xfrm rot="10800000">
            <a:off x="10848527" y="5805264"/>
            <a:ext cx="792089" cy="582685"/>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92" name="Shape 92"/>
        <p:cNvGrpSpPr/>
        <p:nvPr/>
      </p:nvGrpSpPr>
      <p:grpSpPr>
        <a:xfrm>
          <a:off x="0" y="0"/>
          <a:ext cx="0" cy="0"/>
          <a:chOff x="0" y="0"/>
          <a:chExt cx="0" cy="0"/>
        </a:xfrm>
      </p:grpSpPr>
      <p:sp>
        <p:nvSpPr>
          <p:cNvPr id="93" name="Google Shape;93;g2fea237efa2_0_386"/>
          <p:cNvSpPr txBox="1"/>
          <p:nvPr>
            <p:ph idx="1" type="body"/>
          </p:nvPr>
        </p:nvSpPr>
        <p:spPr>
          <a:xfrm>
            <a:off x="479376" y="1916832"/>
            <a:ext cx="11161200" cy="43926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rgbClr val="595959"/>
              </a:buClr>
              <a:buSzPts val="2800"/>
              <a:buFont typeface="Arial"/>
              <a:buChar char="•"/>
              <a:defRPr b="0" i="0" sz="2800" u="none" cap="none" strike="noStrike">
                <a:solidFill>
                  <a:srgbClr val="595959"/>
                </a:solidFill>
                <a:latin typeface="Calibri"/>
                <a:ea typeface="Calibri"/>
                <a:cs typeface="Calibri"/>
                <a:sym typeface="Calibri"/>
              </a:defRPr>
            </a:lvl1pPr>
            <a:lvl2pPr indent="-381000" lvl="1" marL="914400" marR="0" rtl="0" algn="l">
              <a:lnSpc>
                <a:spcPct val="90000"/>
              </a:lnSpc>
              <a:spcBef>
                <a:spcPts val="500"/>
              </a:spcBef>
              <a:spcAft>
                <a:spcPts val="0"/>
              </a:spcAft>
              <a:buClr>
                <a:srgbClr val="595959"/>
              </a:buClr>
              <a:buSzPts val="2400"/>
              <a:buFont typeface="Arial"/>
              <a:buChar char="•"/>
              <a:defRPr b="0" i="0" sz="2400" u="none" cap="none" strike="noStrike">
                <a:solidFill>
                  <a:srgbClr val="595959"/>
                </a:solidFill>
                <a:latin typeface="Calibri"/>
                <a:ea typeface="Calibri"/>
                <a:cs typeface="Calibri"/>
                <a:sym typeface="Calibri"/>
              </a:defRPr>
            </a:lvl2pPr>
            <a:lvl3pPr indent="-355600" lvl="2" marL="13716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3pPr>
            <a:lvl4pPr indent="-355600" lvl="3" marL="18288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4pPr>
            <a:lvl5pPr indent="-355600" lvl="4" marL="22860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4" name="Google Shape;94;g2fea237efa2_0_386"/>
          <p:cNvSpPr txBox="1"/>
          <p:nvPr>
            <p:ph type="title"/>
          </p:nvPr>
        </p:nvSpPr>
        <p:spPr>
          <a:xfrm>
            <a:off x="479376" y="332656"/>
            <a:ext cx="9793200" cy="1152000"/>
          </a:xfrm>
          <a:prstGeom prst="rect">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000" u="none" cap="none" strike="noStrike">
                <a:solidFill>
                  <a:schemeClr val="accent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97" name="Shape 97"/>
        <p:cNvGrpSpPr/>
        <p:nvPr/>
      </p:nvGrpSpPr>
      <p:grpSpPr>
        <a:xfrm>
          <a:off x="0" y="0"/>
          <a:ext cx="0" cy="0"/>
          <a:chOff x="0" y="0"/>
          <a:chExt cx="0" cy="0"/>
        </a:xfrm>
      </p:grpSpPr>
      <p:sp>
        <p:nvSpPr>
          <p:cNvPr id="98" name="Google Shape;98;g2fea237efa2_0_391"/>
          <p:cNvSpPr txBox="1"/>
          <p:nvPr>
            <p:ph idx="1" type="body"/>
          </p:nvPr>
        </p:nvSpPr>
        <p:spPr>
          <a:xfrm>
            <a:off x="479376" y="1916832"/>
            <a:ext cx="11161200" cy="43926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rgbClr val="595959"/>
              </a:buClr>
              <a:buSzPts val="2800"/>
              <a:buFont typeface="Arial"/>
              <a:buChar char="•"/>
              <a:defRPr b="0" i="0" sz="2800" u="none" cap="none" strike="noStrike">
                <a:solidFill>
                  <a:srgbClr val="595959"/>
                </a:solidFill>
                <a:latin typeface="Calibri"/>
                <a:ea typeface="Calibri"/>
                <a:cs typeface="Calibri"/>
                <a:sym typeface="Calibri"/>
              </a:defRPr>
            </a:lvl1pPr>
            <a:lvl2pPr indent="-381000" lvl="1" marL="914400" marR="0" rtl="0" algn="l">
              <a:lnSpc>
                <a:spcPct val="90000"/>
              </a:lnSpc>
              <a:spcBef>
                <a:spcPts val="500"/>
              </a:spcBef>
              <a:spcAft>
                <a:spcPts val="0"/>
              </a:spcAft>
              <a:buClr>
                <a:srgbClr val="595959"/>
              </a:buClr>
              <a:buSzPts val="2400"/>
              <a:buFont typeface="Arial"/>
              <a:buChar char="•"/>
              <a:defRPr b="0" i="0" sz="2400" u="none" cap="none" strike="noStrike">
                <a:solidFill>
                  <a:srgbClr val="595959"/>
                </a:solidFill>
                <a:latin typeface="Calibri"/>
                <a:ea typeface="Calibri"/>
                <a:cs typeface="Calibri"/>
                <a:sym typeface="Calibri"/>
              </a:defRPr>
            </a:lvl2pPr>
            <a:lvl3pPr indent="-355600" lvl="2" marL="13716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3pPr>
            <a:lvl4pPr indent="-355600" lvl="3" marL="18288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4pPr>
            <a:lvl5pPr indent="-355600" lvl="4" marL="22860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9" name="Google Shape;99;g2fea237efa2_0_391"/>
          <p:cNvSpPr txBox="1"/>
          <p:nvPr>
            <p:ph type="title"/>
          </p:nvPr>
        </p:nvSpPr>
        <p:spPr>
          <a:xfrm>
            <a:off x="479376" y="332656"/>
            <a:ext cx="9793200" cy="1152000"/>
          </a:xfrm>
          <a:prstGeom prst="rect">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000" u="none" cap="none" strike="noStrike">
                <a:solidFill>
                  <a:schemeClr val="accent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100" name="Shape 100"/>
        <p:cNvGrpSpPr/>
        <p:nvPr/>
      </p:nvGrpSpPr>
      <p:grpSpPr>
        <a:xfrm>
          <a:off x="0" y="0"/>
          <a:ext cx="0" cy="0"/>
          <a:chOff x="0" y="0"/>
          <a:chExt cx="0" cy="0"/>
        </a:xfrm>
      </p:grpSpPr>
      <p:sp>
        <p:nvSpPr>
          <p:cNvPr id="101" name="Google Shape;101;g2fea237efa2_0_394"/>
          <p:cNvSpPr txBox="1"/>
          <p:nvPr>
            <p:ph idx="1" type="body"/>
          </p:nvPr>
        </p:nvSpPr>
        <p:spPr>
          <a:xfrm>
            <a:off x="479376" y="1916832"/>
            <a:ext cx="5256600" cy="43926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rgbClr val="595959"/>
              </a:buClr>
              <a:buSzPts val="2800"/>
              <a:buFont typeface="Arial"/>
              <a:buChar char="•"/>
              <a:defRPr b="0" i="0" sz="2800" u="none" cap="none" strike="noStrike">
                <a:solidFill>
                  <a:srgbClr val="595959"/>
                </a:solidFill>
                <a:latin typeface="Calibri"/>
                <a:ea typeface="Calibri"/>
                <a:cs typeface="Calibri"/>
                <a:sym typeface="Calibri"/>
              </a:defRPr>
            </a:lvl1pPr>
            <a:lvl2pPr indent="-381000" lvl="1" marL="914400" marR="0" rtl="0" algn="l">
              <a:lnSpc>
                <a:spcPct val="90000"/>
              </a:lnSpc>
              <a:spcBef>
                <a:spcPts val="500"/>
              </a:spcBef>
              <a:spcAft>
                <a:spcPts val="0"/>
              </a:spcAft>
              <a:buClr>
                <a:srgbClr val="595959"/>
              </a:buClr>
              <a:buSzPts val="2400"/>
              <a:buFont typeface="Arial"/>
              <a:buChar char="•"/>
              <a:defRPr b="0" i="0" sz="2400" u="none" cap="none" strike="noStrike">
                <a:solidFill>
                  <a:srgbClr val="595959"/>
                </a:solidFill>
                <a:latin typeface="Calibri"/>
                <a:ea typeface="Calibri"/>
                <a:cs typeface="Calibri"/>
                <a:sym typeface="Calibri"/>
              </a:defRPr>
            </a:lvl2pPr>
            <a:lvl3pPr indent="-355600" lvl="2" marL="13716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3pPr>
            <a:lvl4pPr indent="-355600" lvl="3" marL="18288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4pPr>
            <a:lvl5pPr indent="-355600" lvl="4" marL="22860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2" name="Google Shape;102;g2fea237efa2_0_394"/>
          <p:cNvSpPr txBox="1"/>
          <p:nvPr>
            <p:ph type="title"/>
          </p:nvPr>
        </p:nvSpPr>
        <p:spPr>
          <a:xfrm>
            <a:off x="479376" y="332656"/>
            <a:ext cx="9793200" cy="1152000"/>
          </a:xfrm>
          <a:prstGeom prst="rect">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000" u="none" cap="none" strike="noStrike">
                <a:solidFill>
                  <a:schemeClr val="accent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03" name="Google Shape;103;g2fea237efa2_0_394"/>
          <p:cNvSpPr txBox="1"/>
          <p:nvPr>
            <p:ph idx="2" type="body"/>
          </p:nvPr>
        </p:nvSpPr>
        <p:spPr>
          <a:xfrm>
            <a:off x="6240016" y="1916832"/>
            <a:ext cx="5256600" cy="43926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rgbClr val="595959"/>
              </a:buClr>
              <a:buSzPts val="2800"/>
              <a:buFont typeface="Arial"/>
              <a:buChar char="•"/>
              <a:defRPr b="0" i="0" sz="2800" u="none" cap="none" strike="noStrike">
                <a:solidFill>
                  <a:srgbClr val="595959"/>
                </a:solidFill>
                <a:latin typeface="Calibri"/>
                <a:ea typeface="Calibri"/>
                <a:cs typeface="Calibri"/>
                <a:sym typeface="Calibri"/>
              </a:defRPr>
            </a:lvl1pPr>
            <a:lvl2pPr indent="-381000" lvl="1" marL="914400" marR="0" rtl="0" algn="l">
              <a:lnSpc>
                <a:spcPct val="90000"/>
              </a:lnSpc>
              <a:spcBef>
                <a:spcPts val="500"/>
              </a:spcBef>
              <a:spcAft>
                <a:spcPts val="0"/>
              </a:spcAft>
              <a:buClr>
                <a:srgbClr val="595959"/>
              </a:buClr>
              <a:buSzPts val="2400"/>
              <a:buFont typeface="Arial"/>
              <a:buChar char="•"/>
              <a:defRPr b="0" i="0" sz="2400" u="none" cap="none" strike="noStrike">
                <a:solidFill>
                  <a:srgbClr val="595959"/>
                </a:solidFill>
                <a:latin typeface="Calibri"/>
                <a:ea typeface="Calibri"/>
                <a:cs typeface="Calibri"/>
                <a:sym typeface="Calibri"/>
              </a:defRPr>
            </a:lvl2pPr>
            <a:lvl3pPr indent="-355600" lvl="2" marL="13716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3pPr>
            <a:lvl4pPr indent="-355600" lvl="3" marL="18288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4pPr>
            <a:lvl5pPr indent="-355600" lvl="4" marL="22860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Slide">
  <p:cSld name="2_Title Slide">
    <p:spTree>
      <p:nvGrpSpPr>
        <p:cNvPr id="104" name="Shape 104"/>
        <p:cNvGrpSpPr/>
        <p:nvPr/>
      </p:nvGrpSpPr>
      <p:grpSpPr>
        <a:xfrm>
          <a:off x="0" y="0"/>
          <a:ext cx="0" cy="0"/>
          <a:chOff x="0" y="0"/>
          <a:chExt cx="0" cy="0"/>
        </a:xfrm>
      </p:grpSpPr>
      <p:sp>
        <p:nvSpPr>
          <p:cNvPr id="105" name="Google Shape;105;g2fea237efa2_0_398"/>
          <p:cNvSpPr txBox="1"/>
          <p:nvPr>
            <p:ph idx="1" type="body"/>
          </p:nvPr>
        </p:nvSpPr>
        <p:spPr>
          <a:xfrm>
            <a:off x="479376" y="1916832"/>
            <a:ext cx="5256600" cy="43926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rgbClr val="595959"/>
              </a:buClr>
              <a:buSzPts val="2800"/>
              <a:buFont typeface="Arial"/>
              <a:buChar char="•"/>
              <a:defRPr b="0" i="0" sz="2800" u="none" cap="none" strike="noStrike">
                <a:solidFill>
                  <a:srgbClr val="595959"/>
                </a:solidFill>
                <a:latin typeface="Calibri"/>
                <a:ea typeface="Calibri"/>
                <a:cs typeface="Calibri"/>
                <a:sym typeface="Calibri"/>
              </a:defRPr>
            </a:lvl1pPr>
            <a:lvl2pPr indent="-381000" lvl="1" marL="914400" marR="0" rtl="0" algn="l">
              <a:lnSpc>
                <a:spcPct val="90000"/>
              </a:lnSpc>
              <a:spcBef>
                <a:spcPts val="500"/>
              </a:spcBef>
              <a:spcAft>
                <a:spcPts val="0"/>
              </a:spcAft>
              <a:buClr>
                <a:srgbClr val="595959"/>
              </a:buClr>
              <a:buSzPts val="2400"/>
              <a:buFont typeface="Arial"/>
              <a:buChar char="•"/>
              <a:defRPr b="0" i="0" sz="2400" u="none" cap="none" strike="noStrike">
                <a:solidFill>
                  <a:srgbClr val="595959"/>
                </a:solidFill>
                <a:latin typeface="Calibri"/>
                <a:ea typeface="Calibri"/>
                <a:cs typeface="Calibri"/>
                <a:sym typeface="Calibri"/>
              </a:defRPr>
            </a:lvl2pPr>
            <a:lvl3pPr indent="-355600" lvl="2" marL="13716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3pPr>
            <a:lvl4pPr indent="-355600" lvl="3" marL="18288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4pPr>
            <a:lvl5pPr indent="-355600" lvl="4" marL="22860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6" name="Google Shape;106;g2fea237efa2_0_398"/>
          <p:cNvSpPr txBox="1"/>
          <p:nvPr>
            <p:ph type="title"/>
          </p:nvPr>
        </p:nvSpPr>
        <p:spPr>
          <a:xfrm>
            <a:off x="479376" y="332656"/>
            <a:ext cx="9793200" cy="1152000"/>
          </a:xfrm>
          <a:prstGeom prst="rect">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000" u="none" cap="none" strike="noStrike">
                <a:solidFill>
                  <a:schemeClr val="accent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07" name="Google Shape;107;g2fea237efa2_0_398"/>
          <p:cNvSpPr/>
          <p:nvPr>
            <p:ph idx="2" type="pic"/>
          </p:nvPr>
        </p:nvSpPr>
        <p:spPr>
          <a:xfrm>
            <a:off x="6096000" y="1916113"/>
            <a:ext cx="5473800" cy="4392600"/>
          </a:xfrm>
          <a:prstGeom prst="rect">
            <a:avLst/>
          </a:prstGeom>
          <a:noFill/>
          <a:ln>
            <a:no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108" name="Shape 108"/>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Custom Layout">
  <p:cSld name="1_Custom Layout">
    <p:spTree>
      <p:nvGrpSpPr>
        <p:cNvPr id="109" name="Shape 109"/>
        <p:cNvGrpSpPr/>
        <p:nvPr/>
      </p:nvGrpSpPr>
      <p:grpSpPr>
        <a:xfrm>
          <a:off x="0" y="0"/>
          <a:ext cx="0" cy="0"/>
          <a:chOff x="0" y="0"/>
          <a:chExt cx="0" cy="0"/>
        </a:xfrm>
      </p:grpSpPr>
      <p:sp>
        <p:nvSpPr>
          <p:cNvPr id="110" name="Google Shape;110;g2fea237efa2_0_403"/>
          <p:cNvSpPr txBox="1"/>
          <p:nvPr>
            <p:ph type="title"/>
          </p:nvPr>
        </p:nvSpPr>
        <p:spPr>
          <a:xfrm>
            <a:off x="838200" y="365125"/>
            <a:ext cx="10515600" cy="13257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11" name="Shape 111"/>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2" name="Shape 112"/>
        <p:cNvGrpSpPr/>
        <p:nvPr/>
      </p:nvGrpSpPr>
      <p:grpSpPr>
        <a:xfrm>
          <a:off x="0" y="0"/>
          <a:ext cx="0" cy="0"/>
          <a:chOff x="0" y="0"/>
          <a:chExt cx="0" cy="0"/>
        </a:xfrm>
      </p:grpSpPr>
      <p:sp>
        <p:nvSpPr>
          <p:cNvPr id="113" name="Google Shape;113;g2fea237efa2_0_406"/>
          <p:cNvSpPr txBox="1"/>
          <p:nvPr>
            <p:ph type="title"/>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14" name="Google Shape;114;g2fea237efa2_0_406"/>
          <p:cNvSpPr txBox="1"/>
          <p:nvPr>
            <p:ph idx="1" type="body"/>
          </p:nvPr>
        </p:nvSpPr>
        <p:spPr>
          <a:xfrm>
            <a:off x="1257300" y="2286000"/>
            <a:ext cx="4791600" cy="3619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5" name="Google Shape;115;g2fea237efa2_0_406"/>
          <p:cNvSpPr txBox="1"/>
          <p:nvPr>
            <p:ph idx="2" type="body"/>
          </p:nvPr>
        </p:nvSpPr>
        <p:spPr>
          <a:xfrm>
            <a:off x="6647795" y="2286000"/>
            <a:ext cx="4791600" cy="3619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6" name="Google Shape;116;g2fea237efa2_0_406"/>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117" name="Google Shape;117;g2fea237efa2_0_406"/>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118" name="Google Shape;118;g2fea237efa2_0_406"/>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22" name="Shape 122"/>
        <p:cNvGrpSpPr/>
        <p:nvPr/>
      </p:nvGrpSpPr>
      <p:grpSpPr>
        <a:xfrm>
          <a:off x="0" y="0"/>
          <a:ext cx="0" cy="0"/>
          <a:chOff x="0" y="0"/>
          <a:chExt cx="0" cy="0"/>
        </a:xfrm>
      </p:grpSpPr>
      <p:sp>
        <p:nvSpPr>
          <p:cNvPr id="123" name="Google Shape;123;g2fea237efa2_0_416"/>
          <p:cNvSpPr txBox="1"/>
          <p:nvPr>
            <p:ph idx="1" type="body"/>
          </p:nvPr>
        </p:nvSpPr>
        <p:spPr>
          <a:xfrm>
            <a:off x="1488003" y="2636912"/>
            <a:ext cx="9216000" cy="3168300"/>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120000"/>
              </a:lnSpc>
              <a:spcBef>
                <a:spcPts val="1000"/>
              </a:spcBef>
              <a:spcAft>
                <a:spcPts val="0"/>
              </a:spcAft>
              <a:buClr>
                <a:schemeClr val="lt1"/>
              </a:buClr>
              <a:buSzPts val="2600"/>
              <a:buFont typeface="Arial"/>
              <a:buNone/>
              <a:defRPr b="1" i="0" sz="2600" u="none" cap="none" strike="noStrike">
                <a:solidFill>
                  <a:schemeClr val="lt1"/>
                </a:solidFill>
                <a:latin typeface="Calibri"/>
                <a:ea typeface="Calibri"/>
                <a:cs typeface="Calibri"/>
                <a:sym typeface="Calibri"/>
              </a:defRPr>
            </a:lvl1pPr>
            <a:lvl2pPr indent="-228600" lvl="1" marL="9144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2pPr>
            <a:lvl3pPr indent="-228600" lvl="2" marL="13716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3pPr>
            <a:lvl4pPr indent="-228600" lvl="3" marL="18288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4pPr>
            <a:lvl5pPr indent="-228600" lvl="4" marL="22860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pic>
        <p:nvPicPr>
          <p:cNvPr id="124" name="Google Shape;124;g2fea237efa2_0_416"/>
          <p:cNvPicPr preferRelativeResize="0"/>
          <p:nvPr/>
        </p:nvPicPr>
        <p:blipFill rotWithShape="1">
          <a:blip r:embed="rId2">
            <a:alphaModFix/>
          </a:blip>
          <a:srcRect b="0" l="0" r="0" t="0"/>
          <a:stretch/>
        </p:blipFill>
        <p:spPr>
          <a:xfrm>
            <a:off x="479376" y="1916832"/>
            <a:ext cx="792089" cy="582685"/>
          </a:xfrm>
          <a:prstGeom prst="rect">
            <a:avLst/>
          </a:prstGeom>
          <a:noFill/>
          <a:ln>
            <a:noFill/>
          </a:ln>
        </p:spPr>
      </p:pic>
      <p:pic>
        <p:nvPicPr>
          <p:cNvPr id="125" name="Google Shape;125;g2fea237efa2_0_416"/>
          <p:cNvPicPr preferRelativeResize="0"/>
          <p:nvPr/>
        </p:nvPicPr>
        <p:blipFill rotWithShape="1">
          <a:blip r:embed="rId2">
            <a:alphaModFix/>
          </a:blip>
          <a:srcRect b="0" l="0" r="0" t="0"/>
          <a:stretch/>
        </p:blipFill>
        <p:spPr>
          <a:xfrm rot="10800000">
            <a:off x="10848527" y="5805264"/>
            <a:ext cx="792089" cy="58268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5.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2.xml"/><Relationship Id="rId3"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theme" Target="../theme/theme6.xml"/></Relationships>
</file>

<file path=ppt/slideMasters/_rels/slideMaster4.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9" Type="http://schemas.openxmlformats.org/officeDocument/2006/relationships/theme" Target="../theme/theme1.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2.xml"/><Relationship Id="rId3"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2CC"/>
        </a:solidFill>
      </p:bgPr>
    </p:bg>
    <p:spTree>
      <p:nvGrpSpPr>
        <p:cNvPr id="5" name="Shape 5"/>
        <p:cNvGrpSpPr/>
        <p:nvPr/>
      </p:nvGrpSpPr>
      <p:grpSpPr>
        <a:xfrm>
          <a:off x="0" y="0"/>
          <a:ext cx="0" cy="0"/>
          <a:chOff x="0" y="0"/>
          <a:chExt cx="0" cy="0"/>
        </a:xfrm>
      </p:grpSpPr>
      <p:sp>
        <p:nvSpPr>
          <p:cNvPr id="6" name="Google Shape;6;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80" name="Shape 80"/>
        <p:cNvGrpSpPr/>
        <p:nvPr/>
      </p:nvGrpSpPr>
      <p:grpSpPr>
        <a:xfrm>
          <a:off x="0" y="0"/>
          <a:ext cx="0" cy="0"/>
          <a:chOff x="0" y="0"/>
          <a:chExt cx="0" cy="0"/>
        </a:xfrm>
      </p:grpSpPr>
      <p:sp>
        <p:nvSpPr>
          <p:cNvPr id="81" name="Google Shape;81;g2fea237efa2_0_374"/>
          <p:cNvSpPr txBox="1"/>
          <p:nvPr>
            <p:ph idx="12" type="sldNum"/>
          </p:nvPr>
        </p:nvSpPr>
        <p:spPr>
          <a:xfrm>
            <a:off x="11088688" y="6403975"/>
            <a:ext cx="265200" cy="268200"/>
          </a:xfrm>
          <a:prstGeom prst="rect">
            <a:avLst/>
          </a:prstGeom>
          <a:noFill/>
          <a:ln>
            <a:noFill/>
          </a:ln>
        </p:spPr>
        <p:txBody>
          <a:bodyPr anchorCtr="0" anchor="ctr" bIns="45700" lIns="45700" spcFirstLastPara="1" rIns="45700"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82" name="Google Shape;82;g2fea237efa2_0_374"/>
          <p:cNvPicPr preferRelativeResize="0"/>
          <p:nvPr/>
        </p:nvPicPr>
        <p:blipFill rotWithShape="1">
          <a:blip r:embed="rId1">
            <a:alphaModFix/>
          </a:blip>
          <a:srcRect b="0" l="0" r="0" t="0"/>
          <a:stretch/>
        </p:blipFill>
        <p:spPr>
          <a:xfrm>
            <a:off x="0" y="0"/>
            <a:ext cx="12192000" cy="685800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61"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5" name="Shape 85"/>
        <p:cNvGrpSpPr/>
        <p:nvPr/>
      </p:nvGrpSpPr>
      <p:grpSpPr>
        <a:xfrm>
          <a:off x="0" y="0"/>
          <a:ext cx="0" cy="0"/>
          <a:chOff x="0" y="0"/>
          <a:chExt cx="0" cy="0"/>
        </a:xfrm>
      </p:grpSpPr>
      <p:pic>
        <p:nvPicPr>
          <p:cNvPr id="86" name="Google Shape;86;g2fea237efa2_0_379"/>
          <p:cNvPicPr preferRelativeResize="0"/>
          <p:nvPr/>
        </p:nvPicPr>
        <p:blipFill rotWithShape="1">
          <a:blip r:embed="rId1">
            <a:alphaModFix/>
          </a:blip>
          <a:srcRect b="0" l="0" r="0" t="0"/>
          <a:stretch/>
        </p:blipFill>
        <p:spPr>
          <a:xfrm>
            <a:off x="10704512" y="260648"/>
            <a:ext cx="1224135" cy="1224135"/>
          </a:xfrm>
          <a:prstGeom prst="rect">
            <a:avLst/>
          </a:prstGeom>
          <a:noFill/>
          <a:ln>
            <a:noFill/>
          </a:ln>
        </p:spPr>
      </p:pic>
      <p:sp>
        <p:nvSpPr>
          <p:cNvPr id="87" name="Google Shape;87;g2fea237efa2_0_379"/>
          <p:cNvSpPr/>
          <p:nvPr/>
        </p:nvSpPr>
        <p:spPr>
          <a:xfrm>
            <a:off x="227348" y="1628800"/>
            <a:ext cx="11737200" cy="4968600"/>
          </a:xfrm>
          <a:prstGeom prst="roundRect">
            <a:avLst>
              <a:gd fmla="val 5021" name="adj"/>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63" r:id="rId2"/>
    <p:sldLayoutId id="2147483664"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5" name="Shape 95"/>
        <p:cNvGrpSpPr/>
        <p:nvPr/>
      </p:nvGrpSpPr>
      <p:grpSpPr>
        <a:xfrm>
          <a:off x="0" y="0"/>
          <a:ext cx="0" cy="0"/>
          <a:chOff x="0" y="0"/>
          <a:chExt cx="0" cy="0"/>
        </a:xfrm>
      </p:grpSpPr>
      <p:pic>
        <p:nvPicPr>
          <p:cNvPr id="96" name="Google Shape;96;g2fea237efa2_0_389"/>
          <p:cNvPicPr preferRelativeResize="0"/>
          <p:nvPr/>
        </p:nvPicPr>
        <p:blipFill rotWithShape="1">
          <a:blip r:embed="rId1">
            <a:alphaModFix/>
          </a:blip>
          <a:srcRect b="0" l="0" r="0" t="0"/>
          <a:stretch/>
        </p:blipFill>
        <p:spPr>
          <a:xfrm>
            <a:off x="10704512" y="260648"/>
            <a:ext cx="1224135" cy="1224135"/>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66" r:id="rId2"/>
    <p:sldLayoutId id="2147483667" r:id="rId3"/>
    <p:sldLayoutId id="2147483668" r:id="rId4"/>
    <p:sldLayoutId id="2147483669" r:id="rId5"/>
    <p:sldLayoutId id="2147483670" r:id="rId6"/>
    <p:sldLayoutId id="2147483671" r:id="rId7"/>
    <p:sldLayoutId id="2147483672"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9" name="Shape 119"/>
        <p:cNvGrpSpPr/>
        <p:nvPr/>
      </p:nvGrpSpPr>
      <p:grpSpPr>
        <a:xfrm>
          <a:off x="0" y="0"/>
          <a:ext cx="0" cy="0"/>
          <a:chOff x="0" y="0"/>
          <a:chExt cx="0" cy="0"/>
        </a:xfrm>
      </p:grpSpPr>
      <p:pic>
        <p:nvPicPr>
          <p:cNvPr id="120" name="Google Shape;120;g2fea237efa2_0_413"/>
          <p:cNvPicPr preferRelativeResize="0"/>
          <p:nvPr/>
        </p:nvPicPr>
        <p:blipFill rotWithShape="1">
          <a:blip r:embed="rId1">
            <a:alphaModFix/>
          </a:blip>
          <a:srcRect b="0" l="0" r="0" t="0"/>
          <a:stretch/>
        </p:blipFill>
        <p:spPr>
          <a:xfrm>
            <a:off x="10704512" y="260648"/>
            <a:ext cx="1224135" cy="1224135"/>
          </a:xfrm>
          <a:prstGeom prst="rect">
            <a:avLst/>
          </a:prstGeom>
          <a:noFill/>
          <a:ln>
            <a:noFill/>
          </a:ln>
        </p:spPr>
      </p:pic>
      <p:sp>
        <p:nvSpPr>
          <p:cNvPr id="121" name="Google Shape;121;g2fea237efa2_0_413"/>
          <p:cNvSpPr/>
          <p:nvPr/>
        </p:nvSpPr>
        <p:spPr>
          <a:xfrm>
            <a:off x="227348" y="1628800"/>
            <a:ext cx="11737200" cy="4968600"/>
          </a:xfrm>
          <a:prstGeom prst="roundRect">
            <a:avLst>
              <a:gd fmla="val 5021"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74"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6.png"/><Relationship Id="rId5" Type="http://schemas.openxmlformats.org/officeDocument/2006/relationships/image" Target="../media/image16.png"/><Relationship Id="rId6"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8.xml"/><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4.png"/><Relationship Id="rId5"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1.xml"/><Relationship Id="rId3" Type="http://schemas.openxmlformats.org/officeDocument/2006/relationships/image" Target="../media/image18.png"/><Relationship Id="rId4" Type="http://schemas.openxmlformats.org/officeDocument/2006/relationships/image" Target="../media/image17.png"/><Relationship Id="rId5"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g2fea237efa2_0_223"/>
          <p:cNvSpPr txBox="1"/>
          <p:nvPr/>
        </p:nvSpPr>
        <p:spPr>
          <a:xfrm>
            <a:off x="548849" y="5301208"/>
            <a:ext cx="112359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20000"/>
              </a:lnSpc>
              <a:spcBef>
                <a:spcPts val="0"/>
              </a:spcBef>
              <a:spcAft>
                <a:spcPts val="0"/>
              </a:spcAft>
              <a:buClr>
                <a:srgbClr val="000000"/>
              </a:buClr>
              <a:buSzPts val="2800"/>
              <a:buFont typeface="Arial"/>
              <a:buNone/>
            </a:pPr>
            <a:r>
              <a:rPr b="1" i="0" lang="en-GB" sz="2800" u="none" cap="none" strike="noStrike">
                <a:solidFill>
                  <a:schemeClr val="lt1"/>
                </a:solidFill>
                <a:latin typeface="Calibri"/>
                <a:ea typeface="Calibri"/>
                <a:cs typeface="Calibri"/>
                <a:sym typeface="Calibri"/>
              </a:rPr>
              <a:t>Parent workshop: </a:t>
            </a:r>
            <a:r>
              <a:rPr b="0" i="0" lang="en-GB" sz="2800" u="none" cap="none" strike="noStrike">
                <a:solidFill>
                  <a:schemeClr val="lt1"/>
                </a:solidFill>
                <a:latin typeface="Calibri"/>
                <a:ea typeface="Calibri"/>
                <a:cs typeface="Calibri"/>
                <a:sym typeface="Calibri"/>
              </a:rPr>
              <a:t>Phonics and early reading in Year 1, Phase 5</a:t>
            </a:r>
            <a:endParaRPr b="0" i="0" sz="1400" u="none" cap="none" strike="noStrike">
              <a:solidFill>
                <a:srgbClr val="000000"/>
              </a:solidFill>
              <a:latin typeface="Arial"/>
              <a:ea typeface="Arial"/>
              <a:cs typeface="Arial"/>
              <a:sym typeface="Arial"/>
            </a:endParaRPr>
          </a:p>
        </p:txBody>
      </p:sp>
      <p:sp>
        <p:nvSpPr>
          <p:cNvPr id="131" name="Google Shape;131;g2fea237efa2_0_223"/>
          <p:cNvSpPr txBox="1"/>
          <p:nvPr/>
        </p:nvSpPr>
        <p:spPr>
          <a:xfrm>
            <a:off x="551384" y="4077072"/>
            <a:ext cx="4320600" cy="1274400"/>
          </a:xfrm>
          <a:prstGeom prst="rect">
            <a:avLst/>
          </a:prstGeom>
          <a:noFill/>
          <a:ln>
            <a:noFill/>
          </a:ln>
        </p:spPr>
        <p:txBody>
          <a:bodyPr anchorCtr="0" anchor="t" bIns="45700" lIns="91425" spcFirstLastPara="1" rIns="91425" wrap="square" tIns="45700">
            <a:spAutoFit/>
          </a:bodyPr>
          <a:lstStyle/>
          <a:p>
            <a:pPr indent="0" lvl="0" marL="0" marR="0" rtl="0" algn="l">
              <a:lnSpc>
                <a:spcPct val="80000"/>
              </a:lnSpc>
              <a:spcBef>
                <a:spcPts val="0"/>
              </a:spcBef>
              <a:spcAft>
                <a:spcPts val="0"/>
              </a:spcAft>
              <a:buClr>
                <a:srgbClr val="000000"/>
              </a:buClr>
              <a:buSzPts val="4800"/>
              <a:buFont typeface="Arial"/>
              <a:buNone/>
            </a:pPr>
            <a:r>
              <a:rPr b="1" i="0" lang="en-GB" sz="4800" u="none" cap="none" strike="noStrike">
                <a:solidFill>
                  <a:schemeClr val="lt1"/>
                </a:solidFill>
                <a:latin typeface="Calibri"/>
                <a:ea typeface="Calibri"/>
                <a:cs typeface="Calibri"/>
                <a:sym typeface="Calibri"/>
              </a:rPr>
              <a:t>Teach reading: change lives</a:t>
            </a:r>
            <a:endParaRPr b="0" i="0" sz="1400" u="none" cap="none" strike="noStrike">
              <a:solidFill>
                <a:srgbClr val="000000"/>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5" name="Shape 135"/>
        <p:cNvGrpSpPr/>
        <p:nvPr/>
      </p:nvGrpSpPr>
      <p:grpSpPr>
        <a:xfrm>
          <a:off x="0" y="0"/>
          <a:ext cx="0" cy="0"/>
          <a:chOff x="0" y="0"/>
          <a:chExt cx="0" cy="0"/>
        </a:xfrm>
      </p:grpSpPr>
      <p:sp>
        <p:nvSpPr>
          <p:cNvPr id="136" name="Google Shape;136;g2fea237efa2_0_228"/>
          <p:cNvSpPr txBox="1"/>
          <p:nvPr>
            <p:ph idx="1" type="body"/>
          </p:nvPr>
        </p:nvSpPr>
        <p:spPr>
          <a:xfrm>
            <a:off x="1488003" y="2636912"/>
            <a:ext cx="9216000" cy="3168300"/>
          </a:xfrm>
          <a:prstGeom prst="rect">
            <a:avLst/>
          </a:prstGeom>
          <a:noFill/>
          <a:ln>
            <a:noFill/>
          </a:ln>
        </p:spPr>
        <p:txBody>
          <a:bodyPr anchorCtr="0" anchor="ctr" bIns="45700" lIns="91425" spcFirstLastPara="1" rIns="91425" wrap="square" tIns="45700">
            <a:normAutofit/>
          </a:bodyPr>
          <a:lstStyle/>
          <a:p>
            <a:pPr indent="0" lvl="0" marL="0" rtl="0" algn="ctr">
              <a:lnSpc>
                <a:spcPct val="120000"/>
              </a:lnSpc>
              <a:spcBef>
                <a:spcPts val="0"/>
              </a:spcBef>
              <a:spcAft>
                <a:spcPts val="0"/>
              </a:spcAft>
              <a:buClr>
                <a:schemeClr val="lt1"/>
              </a:buClr>
              <a:buSzPts val="4200"/>
              <a:buNone/>
            </a:pPr>
            <a:r>
              <a:rPr lang="en-GB" sz="4200"/>
              <a:t>A love of reading is the biggest indicator of future academic success.</a:t>
            </a:r>
            <a:endParaRPr/>
          </a:p>
          <a:p>
            <a:pPr indent="0" lvl="0" marL="0" rtl="0" algn="ctr">
              <a:lnSpc>
                <a:spcPct val="120000"/>
              </a:lnSpc>
              <a:spcBef>
                <a:spcPts val="1000"/>
              </a:spcBef>
              <a:spcAft>
                <a:spcPts val="0"/>
              </a:spcAft>
              <a:buClr>
                <a:schemeClr val="lt1"/>
              </a:buClr>
              <a:buSzPts val="1600"/>
              <a:buNone/>
            </a:pPr>
            <a:r>
              <a:rPr lang="en-GB" sz="1600"/>
              <a:t>OECD (</a:t>
            </a:r>
            <a:r>
              <a:rPr b="0" lang="en-GB" sz="1600"/>
              <a:t>The Organisation for Economic Co-operation and Development)</a:t>
            </a:r>
            <a:endParaRPr sz="1600"/>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g2fea237efa2_0_232"/>
          <p:cNvSpPr txBox="1"/>
          <p:nvPr>
            <p:ph idx="1" type="body"/>
          </p:nvPr>
        </p:nvSpPr>
        <p:spPr>
          <a:xfrm>
            <a:off x="479376" y="1916832"/>
            <a:ext cx="4392600" cy="43926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accent2"/>
              </a:buClr>
              <a:buSzPts val="2800"/>
              <a:buNone/>
            </a:pPr>
            <a:r>
              <a:rPr lang="en-GB">
                <a:solidFill>
                  <a:schemeClr val="accent2"/>
                </a:solidFill>
              </a:rPr>
              <a:t>Our school has chosen </a:t>
            </a:r>
            <a:br>
              <a:rPr lang="en-GB">
                <a:solidFill>
                  <a:schemeClr val="accent2"/>
                </a:solidFill>
              </a:rPr>
            </a:br>
            <a:r>
              <a:rPr i="1" lang="en-GB">
                <a:solidFill>
                  <a:schemeClr val="accent2"/>
                </a:solidFill>
              </a:rPr>
              <a:t>Little Wandle Letters and Sounds Revised</a:t>
            </a:r>
            <a:r>
              <a:rPr lang="en-GB">
                <a:solidFill>
                  <a:schemeClr val="accent2"/>
                </a:solidFill>
              </a:rPr>
              <a:t> as our systematic, synthetic phonics (SSP) programme to teach early reading and spelling.</a:t>
            </a:r>
            <a:r>
              <a:rPr lang="en-GB"/>
              <a:t> </a:t>
            </a:r>
            <a:endParaRPr/>
          </a:p>
        </p:txBody>
      </p:sp>
      <p:sp>
        <p:nvSpPr>
          <p:cNvPr id="142" name="Google Shape;142;g2fea237efa2_0_232"/>
          <p:cNvSpPr txBox="1"/>
          <p:nvPr>
            <p:ph type="title"/>
          </p:nvPr>
        </p:nvSpPr>
        <p:spPr>
          <a:xfrm>
            <a:off x="479376" y="332656"/>
            <a:ext cx="9793200" cy="11520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GB"/>
              <a:t>Little Wandle Letters and Sounds Revised</a:t>
            </a:r>
            <a:endParaRPr/>
          </a:p>
        </p:txBody>
      </p:sp>
      <p:pic>
        <p:nvPicPr>
          <p:cNvPr id="143" name="Google Shape;143;g2fea237efa2_0_232"/>
          <p:cNvPicPr preferRelativeResize="0"/>
          <p:nvPr/>
        </p:nvPicPr>
        <p:blipFill rotWithShape="1">
          <a:blip r:embed="rId3">
            <a:alphaModFix/>
          </a:blip>
          <a:srcRect b="0" l="0" r="0" t="0"/>
          <a:stretch/>
        </p:blipFill>
        <p:spPr>
          <a:xfrm>
            <a:off x="5111603" y="1916832"/>
            <a:ext cx="6770100" cy="4248600"/>
          </a:xfrm>
          <a:prstGeom prst="roundRect">
            <a:avLst>
              <a:gd fmla="val 16667" name="adj"/>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g2fea237efa2_0_238"/>
          <p:cNvSpPr txBox="1"/>
          <p:nvPr>
            <p:ph idx="1" type="body"/>
          </p:nvPr>
        </p:nvSpPr>
        <p:spPr>
          <a:xfrm>
            <a:off x="1488003" y="2636912"/>
            <a:ext cx="9216000" cy="3168300"/>
          </a:xfrm>
          <a:prstGeom prst="rect">
            <a:avLst/>
          </a:prstGeom>
          <a:noFill/>
          <a:ln>
            <a:noFill/>
          </a:ln>
        </p:spPr>
        <p:txBody>
          <a:bodyPr anchorCtr="0" anchor="ctr" bIns="45700" lIns="91425" spcFirstLastPara="1" rIns="91425" wrap="square" tIns="45700">
            <a:noAutofit/>
          </a:bodyPr>
          <a:lstStyle/>
          <a:p>
            <a:pPr indent="0" lvl="0" marL="0" rtl="0" algn="ctr">
              <a:lnSpc>
                <a:spcPct val="120000"/>
              </a:lnSpc>
              <a:spcBef>
                <a:spcPts val="0"/>
              </a:spcBef>
              <a:spcAft>
                <a:spcPts val="0"/>
              </a:spcAft>
              <a:buClr>
                <a:schemeClr val="lt1"/>
              </a:buClr>
              <a:buSzPts val="4000"/>
              <a:buNone/>
            </a:pPr>
            <a:r>
              <a:rPr lang="en-GB" sz="4000"/>
              <a:t>making connections between the sounds of our spoken words and the letters that are used to write them down.</a:t>
            </a:r>
            <a:endParaRPr sz="4000"/>
          </a:p>
        </p:txBody>
      </p:sp>
      <p:sp>
        <p:nvSpPr>
          <p:cNvPr id="149" name="Google Shape;149;g2fea237efa2_0_238"/>
          <p:cNvSpPr txBox="1"/>
          <p:nvPr>
            <p:ph type="title"/>
          </p:nvPr>
        </p:nvSpPr>
        <p:spPr>
          <a:xfrm>
            <a:off x="263352" y="2348880"/>
            <a:ext cx="11665200" cy="864000"/>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4000"/>
              <a:buFont typeface="Arial"/>
              <a:buNone/>
            </a:pPr>
            <a:r>
              <a:rPr b="1" i="0" lang="en-GB" sz="4000" u="none" cap="none" strike="noStrike">
                <a:solidFill>
                  <a:schemeClr val="lt1"/>
                </a:solidFill>
                <a:latin typeface="Calibri"/>
                <a:ea typeface="Calibri"/>
                <a:cs typeface="Calibri"/>
                <a:sym typeface="Calibri"/>
              </a:rPr>
              <a:t>Phonics is:</a:t>
            </a:r>
            <a:endParaRPr b="0" i="0" sz="1400" u="none" cap="none" strike="noStrike">
              <a:solidFill>
                <a:srgbClr val="000000"/>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g2fea237efa2_0_243"/>
          <p:cNvSpPr txBox="1"/>
          <p:nvPr>
            <p:ph type="title"/>
          </p:nvPr>
        </p:nvSpPr>
        <p:spPr>
          <a:xfrm>
            <a:off x="479376" y="332656"/>
            <a:ext cx="9793200" cy="11520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b="1" lang="en-GB"/>
              <a:t>Terminology</a:t>
            </a:r>
            <a:endParaRPr b="1"/>
          </a:p>
        </p:txBody>
      </p:sp>
      <p:sp>
        <p:nvSpPr>
          <p:cNvPr id="155" name="Google Shape;155;g2fea237efa2_0_243"/>
          <p:cNvSpPr/>
          <p:nvPr/>
        </p:nvSpPr>
        <p:spPr>
          <a:xfrm>
            <a:off x="623392" y="2132856"/>
            <a:ext cx="4608600" cy="72000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chemeClr val="lt1"/>
                </a:solidFill>
                <a:latin typeface="Calibri"/>
                <a:ea typeface="Calibri"/>
                <a:cs typeface="Calibri"/>
                <a:sym typeface="Calibri"/>
              </a:rPr>
              <a:t>Phoneme</a:t>
            </a:r>
            <a:endParaRPr b="0" i="0" sz="1400" u="none" cap="none" strike="noStrike">
              <a:solidFill>
                <a:srgbClr val="000000"/>
              </a:solidFill>
              <a:latin typeface="Arial"/>
              <a:ea typeface="Arial"/>
              <a:cs typeface="Arial"/>
              <a:sym typeface="Arial"/>
            </a:endParaRPr>
          </a:p>
        </p:txBody>
      </p:sp>
      <p:sp>
        <p:nvSpPr>
          <p:cNvPr id="156" name="Google Shape;156;g2fea237efa2_0_243"/>
          <p:cNvSpPr/>
          <p:nvPr/>
        </p:nvSpPr>
        <p:spPr>
          <a:xfrm>
            <a:off x="623392" y="3111759"/>
            <a:ext cx="4608600" cy="72000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chemeClr val="lt1"/>
                </a:solidFill>
                <a:latin typeface="Calibri"/>
                <a:ea typeface="Calibri"/>
                <a:cs typeface="Calibri"/>
                <a:sym typeface="Calibri"/>
              </a:rPr>
              <a:t>Grapheme</a:t>
            </a:r>
            <a:endParaRPr b="0" i="0" sz="1400" u="none" cap="none" strike="noStrike">
              <a:solidFill>
                <a:srgbClr val="000000"/>
              </a:solidFill>
              <a:latin typeface="Arial"/>
              <a:ea typeface="Arial"/>
              <a:cs typeface="Arial"/>
              <a:sym typeface="Arial"/>
            </a:endParaRPr>
          </a:p>
        </p:txBody>
      </p:sp>
      <p:sp>
        <p:nvSpPr>
          <p:cNvPr id="157" name="Google Shape;157;g2fea237efa2_0_243"/>
          <p:cNvSpPr/>
          <p:nvPr/>
        </p:nvSpPr>
        <p:spPr>
          <a:xfrm>
            <a:off x="6744072" y="2132856"/>
            <a:ext cx="4608600" cy="72000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chemeClr val="lt1"/>
                </a:solidFill>
                <a:latin typeface="Calibri"/>
                <a:ea typeface="Calibri"/>
                <a:cs typeface="Calibri"/>
                <a:sym typeface="Calibri"/>
              </a:rPr>
              <a:t>Blend </a:t>
            </a:r>
            <a:endParaRPr b="0" i="0" sz="1400" u="none" cap="none" strike="noStrike">
              <a:solidFill>
                <a:srgbClr val="000000"/>
              </a:solidFill>
              <a:latin typeface="Arial"/>
              <a:ea typeface="Arial"/>
              <a:cs typeface="Arial"/>
              <a:sym typeface="Arial"/>
            </a:endParaRPr>
          </a:p>
        </p:txBody>
      </p:sp>
      <p:sp>
        <p:nvSpPr>
          <p:cNvPr id="158" name="Google Shape;158;g2fea237efa2_0_243"/>
          <p:cNvSpPr/>
          <p:nvPr/>
        </p:nvSpPr>
        <p:spPr>
          <a:xfrm>
            <a:off x="625082" y="4119871"/>
            <a:ext cx="4608600" cy="72000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chemeClr val="lt1"/>
                </a:solidFill>
                <a:latin typeface="Calibri"/>
                <a:ea typeface="Calibri"/>
                <a:cs typeface="Calibri"/>
                <a:sym typeface="Calibri"/>
              </a:rPr>
              <a:t>Digraph</a:t>
            </a:r>
            <a:endParaRPr b="0" i="0" sz="1400" u="none" cap="none" strike="noStrike">
              <a:solidFill>
                <a:srgbClr val="000000"/>
              </a:solidFill>
              <a:latin typeface="Arial"/>
              <a:ea typeface="Arial"/>
              <a:cs typeface="Arial"/>
              <a:sym typeface="Arial"/>
            </a:endParaRPr>
          </a:p>
        </p:txBody>
      </p:sp>
      <p:sp>
        <p:nvSpPr>
          <p:cNvPr id="159" name="Google Shape;159;g2fea237efa2_0_243"/>
          <p:cNvSpPr/>
          <p:nvPr/>
        </p:nvSpPr>
        <p:spPr>
          <a:xfrm>
            <a:off x="6773782" y="3111759"/>
            <a:ext cx="4608600" cy="72000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chemeClr val="lt1"/>
                </a:solidFill>
                <a:latin typeface="Calibri"/>
                <a:ea typeface="Calibri"/>
                <a:cs typeface="Calibri"/>
                <a:sym typeface="Calibri"/>
              </a:rPr>
              <a:t>Segment</a:t>
            </a:r>
            <a:endParaRPr b="0" i="0" sz="1400" u="none" cap="none" strike="noStrike">
              <a:solidFill>
                <a:srgbClr val="000000"/>
              </a:solidFill>
              <a:latin typeface="Arial"/>
              <a:ea typeface="Arial"/>
              <a:cs typeface="Arial"/>
              <a:sym typeface="Arial"/>
            </a:endParaRPr>
          </a:p>
        </p:txBody>
      </p:sp>
      <p:sp>
        <p:nvSpPr>
          <p:cNvPr id="160" name="Google Shape;160;g2fea237efa2_0_243"/>
          <p:cNvSpPr/>
          <p:nvPr/>
        </p:nvSpPr>
        <p:spPr>
          <a:xfrm>
            <a:off x="623392" y="5127171"/>
            <a:ext cx="4608600" cy="72000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chemeClr val="lt1"/>
                </a:solidFill>
                <a:latin typeface="Calibri"/>
                <a:ea typeface="Calibri"/>
                <a:cs typeface="Calibri"/>
                <a:sym typeface="Calibri"/>
              </a:rPr>
              <a:t>Trigraph</a:t>
            </a:r>
            <a:endParaRPr b="0" i="0" sz="1400" u="none" cap="none" strike="noStrike">
              <a:solidFill>
                <a:srgbClr val="000000"/>
              </a:solidFill>
              <a:latin typeface="Arial"/>
              <a:ea typeface="Arial"/>
              <a:cs typeface="Arial"/>
              <a:sym typeface="Arial"/>
            </a:endParaRPr>
          </a:p>
        </p:txBody>
      </p:sp>
      <p:sp>
        <p:nvSpPr>
          <p:cNvPr id="161" name="Google Shape;161;g2fea237efa2_0_243"/>
          <p:cNvSpPr/>
          <p:nvPr/>
        </p:nvSpPr>
        <p:spPr>
          <a:xfrm>
            <a:off x="6773782" y="4130586"/>
            <a:ext cx="4608600" cy="72000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chemeClr val="lt1"/>
                </a:solidFill>
                <a:latin typeface="Calibri"/>
                <a:ea typeface="Calibri"/>
                <a:cs typeface="Calibri"/>
                <a:sym typeface="Calibri"/>
              </a:rPr>
              <a:t>Adjacent consonant</a:t>
            </a:r>
            <a:endParaRPr b="0" i="0" sz="1400" u="none" cap="none" strike="noStrike">
              <a:solidFill>
                <a:srgbClr val="000000"/>
              </a:solidFill>
              <a:latin typeface="Arial"/>
              <a:ea typeface="Arial"/>
              <a:cs typeface="Arial"/>
              <a:sym typeface="Arial"/>
            </a:endParaRPr>
          </a:p>
        </p:txBody>
      </p:sp>
      <p:sp>
        <p:nvSpPr>
          <p:cNvPr id="162" name="Google Shape;162;g2fea237efa2_0_243"/>
          <p:cNvSpPr/>
          <p:nvPr/>
        </p:nvSpPr>
        <p:spPr>
          <a:xfrm>
            <a:off x="6744072" y="5127171"/>
            <a:ext cx="4608600" cy="72000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chemeClr val="lt1"/>
                </a:solidFill>
                <a:latin typeface="Calibri"/>
                <a:ea typeface="Calibri"/>
                <a:cs typeface="Calibri"/>
                <a:sym typeface="Calibri"/>
              </a:rPr>
              <a:t>Split digraph</a:t>
            </a:r>
            <a:endParaRPr b="0" i="0" sz="1400" u="none" cap="none" strike="noStrike">
              <a:solidFill>
                <a:srgbClr val="000000"/>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g2fea237efa2_0_255"/>
          <p:cNvSpPr txBox="1"/>
          <p:nvPr>
            <p:ph type="title"/>
          </p:nvPr>
        </p:nvSpPr>
        <p:spPr>
          <a:xfrm>
            <a:off x="479375" y="116628"/>
            <a:ext cx="9793200" cy="6774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GB"/>
              <a:t>The progression</a:t>
            </a:r>
            <a:endParaRPr/>
          </a:p>
        </p:txBody>
      </p:sp>
      <p:pic>
        <p:nvPicPr>
          <p:cNvPr id="168" name="Google Shape;168;g2fea237efa2_0_255"/>
          <p:cNvPicPr preferRelativeResize="0"/>
          <p:nvPr/>
        </p:nvPicPr>
        <p:blipFill rotWithShape="1">
          <a:blip r:embed="rId3">
            <a:alphaModFix/>
          </a:blip>
          <a:srcRect b="0" l="0" r="0" t="0"/>
          <a:stretch/>
        </p:blipFill>
        <p:spPr>
          <a:xfrm>
            <a:off x="337748" y="951052"/>
            <a:ext cx="4684175" cy="2239425"/>
          </a:xfrm>
          <a:prstGeom prst="rect">
            <a:avLst/>
          </a:prstGeom>
          <a:noFill/>
          <a:ln>
            <a:noFill/>
          </a:ln>
        </p:spPr>
      </p:pic>
      <p:pic>
        <p:nvPicPr>
          <p:cNvPr id="169" name="Google Shape;169;g2fea237efa2_0_255"/>
          <p:cNvPicPr preferRelativeResize="0"/>
          <p:nvPr/>
        </p:nvPicPr>
        <p:blipFill rotWithShape="1">
          <a:blip r:embed="rId4">
            <a:alphaModFix/>
          </a:blip>
          <a:srcRect b="0" l="0" r="0" t="0"/>
          <a:stretch/>
        </p:blipFill>
        <p:spPr>
          <a:xfrm>
            <a:off x="314900" y="3347500"/>
            <a:ext cx="4729875" cy="3193975"/>
          </a:xfrm>
          <a:prstGeom prst="rect">
            <a:avLst/>
          </a:prstGeom>
          <a:noFill/>
          <a:ln>
            <a:noFill/>
          </a:ln>
        </p:spPr>
      </p:pic>
      <p:pic>
        <p:nvPicPr>
          <p:cNvPr id="170" name="Google Shape;170;g2fea237efa2_0_255"/>
          <p:cNvPicPr preferRelativeResize="0"/>
          <p:nvPr/>
        </p:nvPicPr>
        <p:blipFill rotWithShape="1">
          <a:blip r:embed="rId5">
            <a:alphaModFix/>
          </a:blip>
          <a:srcRect b="0" l="0" r="0" t="0"/>
          <a:stretch/>
        </p:blipFill>
        <p:spPr>
          <a:xfrm>
            <a:off x="5562554" y="116625"/>
            <a:ext cx="5078829" cy="3193974"/>
          </a:xfrm>
          <a:prstGeom prst="rect">
            <a:avLst/>
          </a:prstGeom>
          <a:noFill/>
          <a:ln>
            <a:noFill/>
          </a:ln>
        </p:spPr>
      </p:pic>
      <p:pic>
        <p:nvPicPr>
          <p:cNvPr id="171" name="Google Shape;171;g2fea237efa2_0_255"/>
          <p:cNvPicPr preferRelativeResize="0"/>
          <p:nvPr/>
        </p:nvPicPr>
        <p:blipFill rotWithShape="1">
          <a:blip r:embed="rId6">
            <a:alphaModFix/>
          </a:blip>
          <a:srcRect b="0" l="0" r="0" t="0"/>
          <a:stretch/>
        </p:blipFill>
        <p:spPr>
          <a:xfrm>
            <a:off x="5562554" y="3382775"/>
            <a:ext cx="5190401" cy="3237025"/>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g3fa5c08f8e1_2_4"/>
          <p:cNvSpPr txBox="1"/>
          <p:nvPr>
            <p:ph type="title"/>
          </p:nvPr>
        </p:nvSpPr>
        <p:spPr>
          <a:xfrm>
            <a:off x="479375" y="116623"/>
            <a:ext cx="9793200" cy="11835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GB"/>
              <a:t>The progression</a:t>
            </a:r>
            <a:endParaRPr/>
          </a:p>
        </p:txBody>
      </p:sp>
      <p:pic>
        <p:nvPicPr>
          <p:cNvPr id="177" name="Google Shape;177;g3fa5c08f8e1_2_4"/>
          <p:cNvPicPr preferRelativeResize="0"/>
          <p:nvPr/>
        </p:nvPicPr>
        <p:blipFill rotWithShape="1">
          <a:blip r:embed="rId3">
            <a:alphaModFix/>
          </a:blip>
          <a:srcRect b="0" l="0" r="0" t="0"/>
          <a:stretch/>
        </p:blipFill>
        <p:spPr>
          <a:xfrm>
            <a:off x="281425" y="1449003"/>
            <a:ext cx="5257754" cy="3765786"/>
          </a:xfrm>
          <a:prstGeom prst="rect">
            <a:avLst/>
          </a:prstGeom>
          <a:noFill/>
          <a:ln>
            <a:noFill/>
          </a:ln>
        </p:spPr>
      </p:pic>
      <p:pic>
        <p:nvPicPr>
          <p:cNvPr id="178" name="Google Shape;178;g3fa5c08f8e1_2_4"/>
          <p:cNvPicPr preferRelativeResize="0"/>
          <p:nvPr/>
        </p:nvPicPr>
        <p:blipFill rotWithShape="1">
          <a:blip r:embed="rId4">
            <a:alphaModFix/>
          </a:blip>
          <a:srcRect b="0" l="0" r="0" t="0"/>
          <a:stretch/>
        </p:blipFill>
        <p:spPr>
          <a:xfrm>
            <a:off x="6166775" y="1607775"/>
            <a:ext cx="5257749" cy="2255384"/>
          </a:xfrm>
          <a:prstGeom prst="rect">
            <a:avLst/>
          </a:prstGeom>
          <a:noFill/>
          <a:ln>
            <a:noFill/>
          </a:ln>
        </p:spPr>
      </p:pic>
      <p:sp>
        <p:nvSpPr>
          <p:cNvPr id="179" name="Google Shape;179;g3fa5c08f8e1_2_4"/>
          <p:cNvSpPr txBox="1"/>
          <p:nvPr/>
        </p:nvSpPr>
        <p:spPr>
          <a:xfrm>
            <a:off x="5678125" y="4170800"/>
            <a:ext cx="6102600" cy="2124000"/>
          </a:xfrm>
          <a:prstGeom prst="rect">
            <a:avLst/>
          </a:prstGeom>
          <a:noFill/>
          <a:ln>
            <a:noFill/>
          </a:ln>
        </p:spPr>
        <p:txBody>
          <a:bodyPr anchorCtr="0" anchor="t" bIns="91425" lIns="91425" spcFirstLastPara="1" rIns="91425" wrap="square" tIns="91425">
            <a:spAutoFit/>
          </a:bodyPr>
          <a:lstStyle/>
          <a:p>
            <a:pPr indent="0" lvl="0" marL="0" marR="0" rtl="0" algn="l">
              <a:lnSpc>
                <a:spcPct val="90000"/>
              </a:lnSpc>
              <a:spcBef>
                <a:spcPts val="0"/>
              </a:spcBef>
              <a:spcAft>
                <a:spcPts val="0"/>
              </a:spcAft>
              <a:buClr>
                <a:srgbClr val="000000"/>
              </a:buClr>
              <a:buSzPts val="2800"/>
              <a:buFont typeface="Arial"/>
              <a:buNone/>
            </a:pPr>
            <a:r>
              <a:rPr b="0" i="0" lang="en-GB" sz="2800" u="none" cap="none" strike="noStrike">
                <a:solidFill>
                  <a:schemeClr val="accent1"/>
                </a:solidFill>
                <a:latin typeface="Calibri"/>
                <a:ea typeface="Calibri"/>
                <a:cs typeface="Calibri"/>
                <a:sym typeface="Calibri"/>
              </a:rPr>
              <a:t>Phonics Screening Check - </a:t>
            </a:r>
            <a:endParaRPr b="0" i="0" sz="2800" u="none" cap="none" strike="noStrike">
              <a:solidFill>
                <a:schemeClr val="accent1"/>
              </a:solidFill>
              <a:latin typeface="Calibri"/>
              <a:ea typeface="Calibri"/>
              <a:cs typeface="Calibri"/>
              <a:sym typeface="Calibri"/>
            </a:endParaRPr>
          </a:p>
          <a:p>
            <a:pPr indent="0" lvl="0" marL="0" marR="0" rtl="0" algn="l">
              <a:lnSpc>
                <a:spcPct val="90000"/>
              </a:lnSpc>
              <a:spcBef>
                <a:spcPts val="0"/>
              </a:spcBef>
              <a:spcAft>
                <a:spcPts val="0"/>
              </a:spcAft>
              <a:buClr>
                <a:srgbClr val="000000"/>
              </a:buClr>
              <a:buSzPts val="2800"/>
              <a:buFont typeface="Arial"/>
              <a:buNone/>
            </a:pPr>
            <a:r>
              <a:rPr b="0" i="0" lang="en-GB" sz="2800" u="none" cap="none" strike="noStrike">
                <a:solidFill>
                  <a:schemeClr val="accent1"/>
                </a:solidFill>
                <a:latin typeface="Calibri"/>
                <a:ea typeface="Calibri"/>
                <a:cs typeface="Calibri"/>
                <a:sym typeface="Calibri"/>
              </a:rPr>
              <a:t>Week Commencing 14th June</a:t>
            </a:r>
            <a:endParaRPr b="0" i="0" sz="2800" u="none" cap="none" strike="noStrike">
              <a:solidFill>
                <a:schemeClr val="accent1"/>
              </a:solidFill>
              <a:latin typeface="Calibri"/>
              <a:ea typeface="Calibri"/>
              <a:cs typeface="Calibri"/>
              <a:sym typeface="Calibri"/>
            </a:endParaRPr>
          </a:p>
          <a:p>
            <a:pPr indent="0" lvl="0" marL="0" marR="0" rtl="0" algn="l">
              <a:lnSpc>
                <a:spcPct val="90000"/>
              </a:lnSpc>
              <a:spcBef>
                <a:spcPts val="0"/>
              </a:spcBef>
              <a:spcAft>
                <a:spcPts val="0"/>
              </a:spcAft>
              <a:buClr>
                <a:srgbClr val="000000"/>
              </a:buClr>
              <a:buSzPts val="2800"/>
              <a:buFont typeface="Arial"/>
              <a:buNone/>
            </a:pPr>
            <a:r>
              <a:t/>
            </a:r>
            <a:endParaRPr b="0" i="0" sz="2800" u="none" cap="none" strike="noStrike">
              <a:solidFill>
                <a:schemeClr val="accent1"/>
              </a:solidFill>
              <a:latin typeface="Calibri"/>
              <a:ea typeface="Calibri"/>
              <a:cs typeface="Calibri"/>
              <a:sym typeface="Calibri"/>
            </a:endParaRPr>
          </a:p>
          <a:p>
            <a:pPr indent="0" lvl="0" marL="0" marR="0" rtl="0" algn="l">
              <a:lnSpc>
                <a:spcPct val="90000"/>
              </a:lnSpc>
              <a:spcBef>
                <a:spcPts val="0"/>
              </a:spcBef>
              <a:spcAft>
                <a:spcPts val="0"/>
              </a:spcAft>
              <a:buClr>
                <a:srgbClr val="000000"/>
              </a:buClr>
              <a:buSzPts val="2800"/>
              <a:buFont typeface="Arial"/>
              <a:buNone/>
            </a:pPr>
            <a:r>
              <a:rPr b="0" i="0" lang="en-GB" sz="2800" u="none" cap="none" strike="noStrike">
                <a:solidFill>
                  <a:schemeClr val="accent1"/>
                </a:solidFill>
                <a:latin typeface="Calibri"/>
                <a:ea typeface="Calibri"/>
                <a:cs typeface="Calibri"/>
                <a:sym typeface="Calibri"/>
              </a:rPr>
              <a:t>Parent Meeting Wednesday 28th April 8:45-9:15am</a:t>
            </a:r>
            <a:endParaRPr b="0" i="0" sz="2800" u="none" cap="none" strike="noStrike">
              <a:solidFill>
                <a:schemeClr val="accent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g2fea237efa2_0_268"/>
          <p:cNvSpPr txBox="1"/>
          <p:nvPr>
            <p:ph idx="1" type="body"/>
          </p:nvPr>
        </p:nvSpPr>
        <p:spPr>
          <a:xfrm>
            <a:off x="479376" y="1916832"/>
            <a:ext cx="5864700" cy="48246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accent2"/>
              </a:buClr>
              <a:buSzPts val="2800"/>
              <a:buNone/>
            </a:pPr>
            <a:r>
              <a:rPr lang="en-GB">
                <a:solidFill>
                  <a:schemeClr val="accent2"/>
                </a:solidFill>
              </a:rPr>
              <a:t>In Phase 5 children learn:</a:t>
            </a:r>
            <a:endParaRPr>
              <a:solidFill>
                <a:schemeClr val="accent2"/>
              </a:solidFill>
            </a:endParaRPr>
          </a:p>
          <a:p>
            <a:pPr indent="-228600" lvl="0" marL="228600" rtl="0" algn="l">
              <a:lnSpc>
                <a:spcPct val="90000"/>
              </a:lnSpc>
              <a:spcBef>
                <a:spcPts val="1000"/>
              </a:spcBef>
              <a:spcAft>
                <a:spcPts val="0"/>
              </a:spcAft>
              <a:buClr>
                <a:schemeClr val="accent2"/>
              </a:buClr>
              <a:buSzPts val="2800"/>
              <a:buChar char="•"/>
            </a:pPr>
            <a:r>
              <a:rPr lang="en-GB">
                <a:solidFill>
                  <a:schemeClr val="accent2"/>
                </a:solidFill>
              </a:rPr>
              <a:t>new graphemes for the sounds they already know</a:t>
            </a:r>
            <a:endParaRPr>
              <a:solidFill>
                <a:schemeClr val="accent2"/>
              </a:solidFill>
            </a:endParaRPr>
          </a:p>
          <a:p>
            <a:pPr indent="-228600" lvl="0" marL="228600" rtl="0" algn="l">
              <a:lnSpc>
                <a:spcPct val="90000"/>
              </a:lnSpc>
              <a:spcBef>
                <a:spcPts val="1000"/>
              </a:spcBef>
              <a:spcAft>
                <a:spcPts val="0"/>
              </a:spcAft>
              <a:buClr>
                <a:schemeClr val="accent2"/>
              </a:buClr>
              <a:buSzPts val="2800"/>
              <a:buChar char="•"/>
            </a:pPr>
            <a:r>
              <a:rPr lang="en-GB">
                <a:solidFill>
                  <a:schemeClr val="accent2"/>
                </a:solidFill>
              </a:rPr>
              <a:t>that the same grapheme can have alternative pronunciations.</a:t>
            </a:r>
            <a:endParaRPr>
              <a:solidFill>
                <a:schemeClr val="accent2"/>
              </a:solidFill>
            </a:endParaRPr>
          </a:p>
          <a:p>
            <a:pPr indent="0" lvl="0" marL="0" rtl="0" algn="l">
              <a:lnSpc>
                <a:spcPct val="90000"/>
              </a:lnSpc>
              <a:spcBef>
                <a:spcPts val="1000"/>
              </a:spcBef>
              <a:spcAft>
                <a:spcPts val="0"/>
              </a:spcAft>
              <a:buClr>
                <a:srgbClr val="595959"/>
              </a:buClr>
              <a:buSzPts val="2800"/>
              <a:buNone/>
            </a:pPr>
            <a:r>
              <a:t/>
            </a:r>
            <a:endParaRPr>
              <a:solidFill>
                <a:schemeClr val="accent2"/>
              </a:solidFill>
            </a:endParaRPr>
          </a:p>
          <a:p>
            <a:pPr indent="0" lvl="0" marL="0" rtl="0" algn="l">
              <a:lnSpc>
                <a:spcPct val="90000"/>
              </a:lnSpc>
              <a:spcBef>
                <a:spcPts val="1000"/>
              </a:spcBef>
              <a:spcAft>
                <a:spcPts val="0"/>
              </a:spcAft>
              <a:buClr>
                <a:schemeClr val="accent2"/>
              </a:buClr>
              <a:buSzPts val="2800"/>
              <a:buNone/>
            </a:pPr>
            <a:r>
              <a:rPr lang="en-GB">
                <a:solidFill>
                  <a:schemeClr val="accent2"/>
                </a:solidFill>
              </a:rPr>
              <a:t>The ‘Grow the code’ lessons support children with reading and spelling these alternative spellings.</a:t>
            </a:r>
            <a:endParaRPr>
              <a:solidFill>
                <a:schemeClr val="accent2"/>
              </a:solidFill>
            </a:endParaRPr>
          </a:p>
          <a:p>
            <a:pPr indent="-50800" lvl="0" marL="228600" rtl="0" algn="l">
              <a:lnSpc>
                <a:spcPct val="90000"/>
              </a:lnSpc>
              <a:spcBef>
                <a:spcPts val="1000"/>
              </a:spcBef>
              <a:spcAft>
                <a:spcPts val="0"/>
              </a:spcAft>
              <a:buClr>
                <a:srgbClr val="595959"/>
              </a:buClr>
              <a:buSzPts val="2800"/>
              <a:buNone/>
            </a:pPr>
            <a:r>
              <a:t/>
            </a:r>
            <a:endParaRPr>
              <a:solidFill>
                <a:schemeClr val="accent2"/>
              </a:solidFill>
            </a:endParaRPr>
          </a:p>
          <a:p>
            <a:pPr indent="-50800" lvl="0" marL="228600" rtl="0" algn="l">
              <a:lnSpc>
                <a:spcPct val="90000"/>
              </a:lnSpc>
              <a:spcBef>
                <a:spcPts val="1000"/>
              </a:spcBef>
              <a:spcAft>
                <a:spcPts val="0"/>
              </a:spcAft>
              <a:buClr>
                <a:srgbClr val="595959"/>
              </a:buClr>
              <a:buSzPts val="2800"/>
              <a:buNone/>
            </a:pPr>
            <a:r>
              <a:t/>
            </a:r>
            <a:endParaRPr/>
          </a:p>
        </p:txBody>
      </p:sp>
      <p:sp>
        <p:nvSpPr>
          <p:cNvPr id="185" name="Google Shape;185;g2fea237efa2_0_268"/>
          <p:cNvSpPr txBox="1"/>
          <p:nvPr>
            <p:ph type="title"/>
          </p:nvPr>
        </p:nvSpPr>
        <p:spPr>
          <a:xfrm>
            <a:off x="479376" y="332656"/>
            <a:ext cx="9793200" cy="11520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GB"/>
              <a:t>This term we will begin teaching Phase 5 </a:t>
            </a:r>
            <a:endParaRPr/>
          </a:p>
        </p:txBody>
      </p:sp>
      <p:pic>
        <p:nvPicPr>
          <p:cNvPr descr="Graphical user interface, website&#10;&#10;Description automatically generated" id="186" name="Google Shape;186;g2fea237efa2_0_268"/>
          <p:cNvPicPr preferRelativeResize="0"/>
          <p:nvPr/>
        </p:nvPicPr>
        <p:blipFill rotWithShape="1">
          <a:blip r:embed="rId3">
            <a:alphaModFix/>
          </a:blip>
          <a:srcRect b="0" l="0" r="0" t="0"/>
          <a:stretch/>
        </p:blipFill>
        <p:spPr>
          <a:xfrm>
            <a:off x="6902138" y="2036095"/>
            <a:ext cx="4662773" cy="390174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g2fea237efa2_0_261"/>
          <p:cNvSpPr txBox="1"/>
          <p:nvPr>
            <p:ph type="title"/>
          </p:nvPr>
        </p:nvSpPr>
        <p:spPr>
          <a:xfrm>
            <a:off x="479376" y="332656"/>
            <a:ext cx="9793200" cy="11520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GB"/>
              <a:t>Let’s say the Phase 5 sounds</a:t>
            </a:r>
            <a:endParaRPr/>
          </a:p>
        </p:txBody>
      </p:sp>
      <p:pic>
        <p:nvPicPr>
          <p:cNvPr id="192" name="Google Shape;192;g2fea237efa2_0_261"/>
          <p:cNvPicPr preferRelativeResize="0"/>
          <p:nvPr/>
        </p:nvPicPr>
        <p:blipFill rotWithShape="1">
          <a:blip r:embed="rId3">
            <a:alphaModFix/>
          </a:blip>
          <a:srcRect b="0" l="0" r="0" t="0"/>
          <a:stretch/>
        </p:blipFill>
        <p:spPr>
          <a:xfrm>
            <a:off x="8005548" y="1715283"/>
            <a:ext cx="2305336" cy="1914807"/>
          </a:xfrm>
          <a:prstGeom prst="rect">
            <a:avLst/>
          </a:prstGeom>
          <a:noFill/>
          <a:ln>
            <a:noFill/>
          </a:ln>
        </p:spPr>
      </p:pic>
      <p:pic>
        <p:nvPicPr>
          <p:cNvPr id="193" name="Google Shape;193;g2fea237efa2_0_261"/>
          <p:cNvPicPr preferRelativeResize="0"/>
          <p:nvPr/>
        </p:nvPicPr>
        <p:blipFill rotWithShape="1">
          <a:blip r:embed="rId4">
            <a:alphaModFix/>
          </a:blip>
          <a:srcRect b="0" l="0" r="0" t="0"/>
          <a:stretch/>
        </p:blipFill>
        <p:spPr>
          <a:xfrm>
            <a:off x="476534" y="1715813"/>
            <a:ext cx="6712426" cy="4768403"/>
          </a:xfrm>
          <a:prstGeom prst="rect">
            <a:avLst/>
          </a:prstGeom>
          <a:noFill/>
          <a:ln>
            <a:noFill/>
          </a:ln>
        </p:spPr>
      </p:pic>
      <p:pic>
        <p:nvPicPr>
          <p:cNvPr id="194" name="Google Shape;194;g2fea237efa2_0_261"/>
          <p:cNvPicPr preferRelativeResize="0"/>
          <p:nvPr/>
        </p:nvPicPr>
        <p:blipFill rotWithShape="1">
          <a:blip r:embed="rId5">
            <a:alphaModFix/>
          </a:blip>
          <a:srcRect b="86" l="2752" r="0" t="3564"/>
          <a:stretch/>
        </p:blipFill>
        <p:spPr>
          <a:xfrm>
            <a:off x="7824971" y="3699111"/>
            <a:ext cx="2815354" cy="296399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g2fea237efa2_0_274"/>
          <p:cNvSpPr txBox="1"/>
          <p:nvPr>
            <p:ph idx="1" type="body"/>
          </p:nvPr>
        </p:nvSpPr>
        <p:spPr>
          <a:xfrm>
            <a:off x="479376" y="1700808"/>
            <a:ext cx="5256600" cy="494130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accent2"/>
              </a:buClr>
              <a:buSzPts val="2800"/>
              <a:buChar char="•"/>
            </a:pPr>
            <a:r>
              <a:rPr lang="en-GB">
                <a:solidFill>
                  <a:schemeClr val="accent2"/>
                </a:solidFill>
              </a:rPr>
              <a:t>have unusual spellings e.g. all, people</a:t>
            </a:r>
            <a:endParaRPr>
              <a:solidFill>
                <a:schemeClr val="accent2"/>
              </a:solidFill>
            </a:endParaRPr>
          </a:p>
          <a:p>
            <a:pPr indent="-228600" lvl="0" marL="228600" rtl="0" algn="l">
              <a:lnSpc>
                <a:spcPct val="90000"/>
              </a:lnSpc>
              <a:spcBef>
                <a:spcPts val="1000"/>
              </a:spcBef>
              <a:spcAft>
                <a:spcPts val="0"/>
              </a:spcAft>
              <a:buClr>
                <a:schemeClr val="accent2"/>
              </a:buClr>
              <a:buSzPts val="2800"/>
              <a:buChar char="•"/>
            </a:pPr>
            <a:r>
              <a:rPr lang="en-GB">
                <a:solidFill>
                  <a:schemeClr val="accent2"/>
                </a:solidFill>
              </a:rPr>
              <a:t>are taught in a systematic way.</a:t>
            </a:r>
            <a:endParaRPr>
              <a:solidFill>
                <a:schemeClr val="accent2"/>
              </a:solidFill>
            </a:endParaRPr>
          </a:p>
          <a:p>
            <a:pPr indent="0" lvl="0" marL="0" rtl="0" algn="l">
              <a:lnSpc>
                <a:spcPct val="90000"/>
              </a:lnSpc>
              <a:spcBef>
                <a:spcPts val="1000"/>
              </a:spcBef>
              <a:spcAft>
                <a:spcPts val="0"/>
              </a:spcAft>
              <a:buClr>
                <a:srgbClr val="595959"/>
              </a:buClr>
              <a:buSzPts val="2800"/>
              <a:buNone/>
            </a:pPr>
            <a:r>
              <a:t/>
            </a:r>
            <a:endParaRPr>
              <a:solidFill>
                <a:schemeClr val="accent2"/>
              </a:solidFill>
            </a:endParaRPr>
          </a:p>
          <a:p>
            <a:pPr indent="0" lvl="0" marL="0" rtl="0" algn="l">
              <a:lnSpc>
                <a:spcPct val="90000"/>
              </a:lnSpc>
              <a:spcBef>
                <a:spcPts val="1000"/>
              </a:spcBef>
              <a:spcAft>
                <a:spcPts val="0"/>
              </a:spcAft>
              <a:buClr>
                <a:schemeClr val="accent2"/>
              </a:buClr>
              <a:buSzPts val="2800"/>
              <a:buNone/>
            </a:pPr>
            <a:r>
              <a:rPr lang="en-GB">
                <a:solidFill>
                  <a:schemeClr val="accent2"/>
                </a:solidFill>
              </a:rPr>
              <a:t>Children are now learning to read Phase 5 tricky words.</a:t>
            </a:r>
            <a:endParaRPr/>
          </a:p>
        </p:txBody>
      </p:sp>
      <p:sp>
        <p:nvSpPr>
          <p:cNvPr id="200" name="Google Shape;200;g2fea237efa2_0_274"/>
          <p:cNvSpPr txBox="1"/>
          <p:nvPr>
            <p:ph type="title"/>
          </p:nvPr>
        </p:nvSpPr>
        <p:spPr>
          <a:xfrm>
            <a:off x="479376" y="332656"/>
            <a:ext cx="9793200" cy="11520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GB"/>
              <a:t>Tricky words:</a:t>
            </a:r>
            <a:endParaRPr/>
          </a:p>
        </p:txBody>
      </p:sp>
      <p:pic>
        <p:nvPicPr>
          <p:cNvPr descr="A person holding a piece of paper&#10;&#10;Description automatically generated" id="201" name="Google Shape;201;g2fea237efa2_0_274"/>
          <p:cNvPicPr preferRelativeResize="0"/>
          <p:nvPr/>
        </p:nvPicPr>
        <p:blipFill rotWithShape="1">
          <a:blip r:embed="rId3">
            <a:alphaModFix/>
          </a:blip>
          <a:srcRect b="0" l="0" r="0" t="0"/>
          <a:stretch/>
        </p:blipFill>
        <p:spPr>
          <a:xfrm>
            <a:off x="6023992" y="1963549"/>
            <a:ext cx="5544600" cy="3423000"/>
          </a:xfrm>
          <a:prstGeom prst="roundRect">
            <a:avLst>
              <a:gd fmla="val 16667" name="adj"/>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g3fa5c08f8e1_2_17"/>
          <p:cNvSpPr txBox="1"/>
          <p:nvPr>
            <p:ph type="title"/>
          </p:nvPr>
        </p:nvSpPr>
        <p:spPr>
          <a:xfrm>
            <a:off x="479375" y="134152"/>
            <a:ext cx="9793200" cy="7590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GB"/>
              <a:t>What Can we do at Home?</a:t>
            </a:r>
            <a:endParaRPr/>
          </a:p>
        </p:txBody>
      </p:sp>
      <p:pic>
        <p:nvPicPr>
          <p:cNvPr id="207" name="Google Shape;207;g3fa5c08f8e1_2_17"/>
          <p:cNvPicPr preferRelativeResize="0"/>
          <p:nvPr/>
        </p:nvPicPr>
        <p:blipFill rotWithShape="1">
          <a:blip r:embed="rId3">
            <a:alphaModFix/>
          </a:blip>
          <a:srcRect b="0" l="0" r="0" t="0"/>
          <a:stretch/>
        </p:blipFill>
        <p:spPr>
          <a:xfrm>
            <a:off x="6196575" y="332650"/>
            <a:ext cx="3895950" cy="2606675"/>
          </a:xfrm>
          <a:prstGeom prst="rect">
            <a:avLst/>
          </a:prstGeom>
          <a:noFill/>
          <a:ln>
            <a:noFill/>
          </a:ln>
        </p:spPr>
      </p:pic>
      <p:pic>
        <p:nvPicPr>
          <p:cNvPr id="208" name="Google Shape;208;g3fa5c08f8e1_2_17"/>
          <p:cNvPicPr preferRelativeResize="0"/>
          <p:nvPr/>
        </p:nvPicPr>
        <p:blipFill rotWithShape="1">
          <a:blip r:embed="rId4">
            <a:alphaModFix/>
          </a:blip>
          <a:srcRect b="0" l="0" r="0" t="0"/>
          <a:stretch/>
        </p:blipFill>
        <p:spPr>
          <a:xfrm>
            <a:off x="8122925" y="2371477"/>
            <a:ext cx="3895950" cy="2597300"/>
          </a:xfrm>
          <a:prstGeom prst="rect">
            <a:avLst/>
          </a:prstGeom>
          <a:noFill/>
          <a:ln>
            <a:noFill/>
          </a:ln>
        </p:spPr>
      </p:pic>
      <p:pic>
        <p:nvPicPr>
          <p:cNvPr id="209" name="Google Shape;209;g3fa5c08f8e1_2_17"/>
          <p:cNvPicPr preferRelativeResize="0"/>
          <p:nvPr/>
        </p:nvPicPr>
        <p:blipFill rotWithShape="1">
          <a:blip r:embed="rId5">
            <a:alphaModFix/>
          </a:blip>
          <a:srcRect b="0" l="0" r="0" t="0"/>
          <a:stretch/>
        </p:blipFill>
        <p:spPr>
          <a:xfrm>
            <a:off x="5597550" y="3006675"/>
            <a:ext cx="3334725" cy="2531350"/>
          </a:xfrm>
          <a:prstGeom prst="rect">
            <a:avLst/>
          </a:prstGeom>
          <a:noFill/>
          <a:ln>
            <a:noFill/>
          </a:ln>
        </p:spPr>
      </p:pic>
      <p:sp>
        <p:nvSpPr>
          <p:cNvPr id="210" name="Google Shape;210;g3fa5c08f8e1_2_17"/>
          <p:cNvSpPr txBox="1"/>
          <p:nvPr>
            <p:ph idx="1" type="body"/>
          </p:nvPr>
        </p:nvSpPr>
        <p:spPr>
          <a:xfrm>
            <a:off x="479375" y="958350"/>
            <a:ext cx="5048700" cy="49413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1000"/>
              </a:spcBef>
              <a:spcAft>
                <a:spcPts val="0"/>
              </a:spcAft>
              <a:buClr>
                <a:schemeClr val="dk1"/>
              </a:buClr>
              <a:buSzPts val="1100"/>
              <a:buNone/>
            </a:pPr>
            <a:r>
              <a:rPr lang="en-GB" sz="2200">
                <a:solidFill>
                  <a:schemeClr val="accent2"/>
                </a:solidFill>
              </a:rPr>
              <a:t>Read together, everywhere, everyday!</a:t>
            </a:r>
            <a:endParaRPr sz="2200">
              <a:solidFill>
                <a:schemeClr val="accent2"/>
              </a:solidFill>
            </a:endParaRPr>
          </a:p>
          <a:p>
            <a:pPr indent="-368300" lvl="0" marL="457200" rtl="0" algn="l">
              <a:lnSpc>
                <a:spcPct val="90000"/>
              </a:lnSpc>
              <a:spcBef>
                <a:spcPts val="1000"/>
              </a:spcBef>
              <a:spcAft>
                <a:spcPts val="0"/>
              </a:spcAft>
              <a:buClr>
                <a:schemeClr val="accent2"/>
              </a:buClr>
              <a:buSzPts val="2200"/>
              <a:buChar char="-"/>
            </a:pPr>
            <a:r>
              <a:rPr lang="en-GB" sz="2200">
                <a:solidFill>
                  <a:schemeClr val="accent2"/>
                </a:solidFill>
              </a:rPr>
              <a:t>Comics, information books, magazines, story books, picture books, poems and leaflets are all great for sharing.</a:t>
            </a:r>
            <a:endParaRPr sz="2200">
              <a:solidFill>
                <a:schemeClr val="accent2"/>
              </a:solidFill>
            </a:endParaRPr>
          </a:p>
          <a:p>
            <a:pPr indent="-368300" lvl="0" marL="457200" rtl="0" algn="l">
              <a:lnSpc>
                <a:spcPct val="90000"/>
              </a:lnSpc>
              <a:spcBef>
                <a:spcPts val="0"/>
              </a:spcBef>
              <a:spcAft>
                <a:spcPts val="0"/>
              </a:spcAft>
              <a:buClr>
                <a:schemeClr val="accent2"/>
              </a:buClr>
              <a:buSzPts val="2200"/>
              <a:buChar char="-"/>
            </a:pPr>
            <a:r>
              <a:rPr lang="en-GB" sz="2200">
                <a:solidFill>
                  <a:schemeClr val="accent2"/>
                </a:solidFill>
              </a:rPr>
              <a:t>Catalogues are fun to share and talk about too.</a:t>
            </a:r>
            <a:endParaRPr sz="2200">
              <a:solidFill>
                <a:schemeClr val="accent2"/>
              </a:solidFill>
            </a:endParaRPr>
          </a:p>
          <a:p>
            <a:pPr indent="-368300" lvl="0" marL="457200" rtl="0" algn="l">
              <a:lnSpc>
                <a:spcPct val="90000"/>
              </a:lnSpc>
              <a:spcBef>
                <a:spcPts val="0"/>
              </a:spcBef>
              <a:spcAft>
                <a:spcPts val="0"/>
              </a:spcAft>
              <a:buClr>
                <a:schemeClr val="accent2"/>
              </a:buClr>
              <a:buSzPts val="2200"/>
              <a:buChar char="-"/>
            </a:pPr>
            <a:r>
              <a:rPr b="1" lang="en-GB" sz="2200">
                <a:solidFill>
                  <a:schemeClr val="accent2"/>
                </a:solidFill>
              </a:rPr>
              <a:t>Repeated reading of books is really beneficial for children. It helps them memorise parts of stories, words and phrases too.</a:t>
            </a:r>
            <a:endParaRPr b="1" sz="2200">
              <a:solidFill>
                <a:schemeClr val="accent2"/>
              </a:solidFill>
            </a:endParaRPr>
          </a:p>
          <a:p>
            <a:pPr indent="-368300" lvl="0" marL="457200" rtl="0" algn="l">
              <a:lnSpc>
                <a:spcPct val="90000"/>
              </a:lnSpc>
              <a:spcBef>
                <a:spcPts val="0"/>
              </a:spcBef>
              <a:spcAft>
                <a:spcPts val="0"/>
              </a:spcAft>
              <a:buClr>
                <a:schemeClr val="accent2"/>
              </a:buClr>
              <a:buSzPts val="2200"/>
              <a:buChar char="-"/>
            </a:pPr>
            <a:r>
              <a:rPr lang="en-GB" sz="2200">
                <a:solidFill>
                  <a:schemeClr val="accent2"/>
                </a:solidFill>
              </a:rPr>
              <a:t>Begin to explore chapter books, read or short novels (visit the library)</a:t>
            </a:r>
            <a:endParaRPr sz="2200">
              <a:solidFill>
                <a:schemeClr val="accent2"/>
              </a:solidFill>
            </a:endParaRPr>
          </a:p>
          <a:p>
            <a:pPr indent="-368300" lvl="0" marL="457200" rtl="0" algn="l">
              <a:lnSpc>
                <a:spcPct val="90000"/>
              </a:lnSpc>
              <a:spcBef>
                <a:spcPts val="0"/>
              </a:spcBef>
              <a:spcAft>
                <a:spcPts val="0"/>
              </a:spcAft>
              <a:buClr>
                <a:schemeClr val="accent2"/>
              </a:buClr>
              <a:buSzPts val="2200"/>
              <a:buChar char="-"/>
            </a:pPr>
            <a:r>
              <a:rPr lang="en-GB" sz="2200">
                <a:solidFill>
                  <a:schemeClr val="accent2"/>
                </a:solidFill>
              </a:rPr>
              <a:t>Volunteer in school, You are your child’s biggest role model</a:t>
            </a:r>
            <a:endParaRPr sz="2200">
              <a:solidFill>
                <a:schemeClr val="accent2"/>
              </a:solidFill>
            </a:endParaRPr>
          </a:p>
          <a:p>
            <a:pPr indent="-368300" lvl="0" marL="457200" rtl="0" algn="l">
              <a:lnSpc>
                <a:spcPct val="90000"/>
              </a:lnSpc>
              <a:spcBef>
                <a:spcPts val="0"/>
              </a:spcBef>
              <a:spcAft>
                <a:spcPts val="0"/>
              </a:spcAft>
              <a:buClr>
                <a:schemeClr val="accent2"/>
              </a:buClr>
              <a:buSzPts val="2200"/>
              <a:buChar char="-"/>
            </a:pPr>
            <a:r>
              <a:rPr lang="en-GB" sz="2200">
                <a:solidFill>
                  <a:schemeClr val="accent2"/>
                </a:solidFill>
              </a:rPr>
              <a:t>Let your child see you as a reader</a:t>
            </a:r>
            <a:endParaRPr sz="2200">
              <a:solidFill>
                <a:schemeClr val="accent2"/>
              </a:solidFill>
            </a:endParaRPr>
          </a:p>
          <a:p>
            <a:pPr indent="0" lvl="0" marL="457200" rtl="0" algn="l">
              <a:lnSpc>
                <a:spcPct val="90000"/>
              </a:lnSpc>
              <a:spcBef>
                <a:spcPts val="1000"/>
              </a:spcBef>
              <a:spcAft>
                <a:spcPts val="0"/>
              </a:spcAft>
              <a:buSzPts val="2800"/>
              <a:buNone/>
            </a:pPr>
            <a:r>
              <a:t/>
            </a:r>
            <a:endParaRPr sz="2200">
              <a:solidFill>
                <a:schemeClr val="accent2"/>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2021-09-08T19:23:47Z</dcterms:created>
  <dc:creator>Lisa Withe</dc:creator>
</cp:coreProperties>
</file>