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1" r:id="rId4"/>
    <p:sldMasterId id="2147483856" r:id="rId5"/>
    <p:sldMasterId id="2147483858" r:id="rId6"/>
  </p:sldMasterIdLst>
  <p:notesMasterIdLst>
    <p:notesMasterId r:id="rId55"/>
  </p:notesMasterIdLst>
  <p:handoutMasterIdLst>
    <p:handoutMasterId r:id="rId56"/>
  </p:handoutMasterIdLst>
  <p:sldIdLst>
    <p:sldId id="312" r:id="rId7"/>
    <p:sldId id="629" r:id="rId8"/>
    <p:sldId id="291" r:id="rId9"/>
    <p:sldId id="616" r:id="rId10"/>
    <p:sldId id="619" r:id="rId11"/>
    <p:sldId id="292" r:id="rId12"/>
    <p:sldId id="602" r:id="rId13"/>
    <p:sldId id="286" r:id="rId14"/>
    <p:sldId id="607" r:id="rId15"/>
    <p:sldId id="606" r:id="rId16"/>
    <p:sldId id="264" r:id="rId17"/>
    <p:sldId id="609" r:id="rId18"/>
    <p:sldId id="610" r:id="rId19"/>
    <p:sldId id="615" r:id="rId20"/>
    <p:sldId id="608" r:id="rId21"/>
    <p:sldId id="266" r:id="rId22"/>
    <p:sldId id="262" r:id="rId23"/>
    <p:sldId id="630" r:id="rId24"/>
    <p:sldId id="632" r:id="rId25"/>
    <p:sldId id="263" r:id="rId26"/>
    <p:sldId id="267" r:id="rId27"/>
    <p:sldId id="284" r:id="rId28"/>
    <p:sldId id="628" r:id="rId29"/>
    <p:sldId id="260" r:id="rId30"/>
    <p:sldId id="603" r:id="rId31"/>
    <p:sldId id="613" r:id="rId32"/>
    <p:sldId id="279" r:id="rId33"/>
    <p:sldId id="617" r:id="rId34"/>
    <p:sldId id="268" r:id="rId35"/>
    <p:sldId id="620" r:id="rId36"/>
    <p:sldId id="624" r:id="rId37"/>
    <p:sldId id="285" r:id="rId38"/>
    <p:sldId id="627" r:id="rId39"/>
    <p:sldId id="283" r:id="rId40"/>
    <p:sldId id="273" r:id="rId41"/>
    <p:sldId id="298" r:id="rId42"/>
    <p:sldId id="310" r:id="rId43"/>
    <p:sldId id="281" r:id="rId44"/>
    <p:sldId id="604" r:id="rId45"/>
    <p:sldId id="288" r:id="rId46"/>
    <p:sldId id="618" r:id="rId47"/>
    <p:sldId id="622" r:id="rId48"/>
    <p:sldId id="623" r:id="rId49"/>
    <p:sldId id="625" r:id="rId50"/>
    <p:sldId id="265" r:id="rId51"/>
    <p:sldId id="614" r:id="rId52"/>
    <p:sldId id="631" r:id="rId53"/>
    <p:sldId id="311" r:id="rId54"/>
  </p:sldIdLst>
  <p:sldSz cx="12192000" cy="6858000"/>
  <p:notesSz cx="7104063" cy="10234613"/>
  <p:embeddedFontLst>
    <p:embeddedFont>
      <p:font typeface="Nunito Sans" panose="020B0604020202020204" charset="0"/>
      <p:regular r:id="rId57"/>
      <p:bold r:id="rId58"/>
      <p:italic r:id="rId59"/>
      <p:boldItalic r:id="rId60"/>
    </p:embeddedFont>
    <p:embeddedFont>
      <p:font typeface="Calibri" panose="020F0502020204030204" pitchFamily="34" charset="0"/>
      <p:regular r:id="rId61"/>
      <p:bold r:id="rId62"/>
      <p:italic r:id="rId63"/>
      <p:boldItalic r:id="rId64"/>
    </p:embeddedFont>
    <p:embeddedFont>
      <p:font typeface="Roboto" panose="020B0604020202020204" charset="0"/>
      <p:regular r:id="rId65"/>
      <p:bold r:id="rId66"/>
      <p:italic r:id="rId67"/>
      <p:boldItalic r:id="rId68"/>
    </p:embeddedFont>
    <p:embeddedFont>
      <p:font typeface="Caveat" panose="020B0604020202020204" charset="0"/>
      <p:regular r:id="rId69"/>
      <p:bold r:id="rId70"/>
    </p:embeddedFont>
    <p:embeddedFont>
      <p:font typeface="Cambria Math" panose="02040503050406030204" pitchFamily="18" charset="0"/>
      <p:regular r:id="rId7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Xmas" id="{78BBBBED-99B7-49D1-B76D-DB056A881A58}">
          <p14:sldIdLst>
            <p14:sldId id="312"/>
            <p14:sldId id="629"/>
            <p14:sldId id="291"/>
            <p14:sldId id="616"/>
            <p14:sldId id="619"/>
            <p14:sldId id="292"/>
            <p14:sldId id="602"/>
            <p14:sldId id="286"/>
            <p14:sldId id="607"/>
            <p14:sldId id="606"/>
            <p14:sldId id="264"/>
            <p14:sldId id="609"/>
            <p14:sldId id="610"/>
            <p14:sldId id="615"/>
            <p14:sldId id="608"/>
            <p14:sldId id="266"/>
            <p14:sldId id="262"/>
            <p14:sldId id="630"/>
            <p14:sldId id="632"/>
            <p14:sldId id="263"/>
            <p14:sldId id="267"/>
            <p14:sldId id="284"/>
            <p14:sldId id="628"/>
            <p14:sldId id="260"/>
            <p14:sldId id="603"/>
            <p14:sldId id="613"/>
            <p14:sldId id="279"/>
            <p14:sldId id="617"/>
            <p14:sldId id="268"/>
            <p14:sldId id="620"/>
            <p14:sldId id="624"/>
            <p14:sldId id="285"/>
            <p14:sldId id="627"/>
            <p14:sldId id="283"/>
            <p14:sldId id="273"/>
            <p14:sldId id="298"/>
            <p14:sldId id="310"/>
            <p14:sldId id="281"/>
            <p14:sldId id="604"/>
            <p14:sldId id="288"/>
            <p14:sldId id="618"/>
            <p14:sldId id="622"/>
            <p14:sldId id="623"/>
            <p14:sldId id="625"/>
            <p14:sldId id="265"/>
            <p14:sldId id="614"/>
            <p14:sldId id="631"/>
            <p14:sldId id="31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FAB10E"/>
    <a:srgbClr val="B7E8E7"/>
    <a:srgbClr val="469091"/>
    <a:srgbClr val="E4E4E4"/>
    <a:srgbClr val="FAB619"/>
    <a:srgbClr val="BD6E9B"/>
    <a:srgbClr val="FABD31"/>
    <a:srgbClr val="E8E8E8"/>
    <a:srgbClr val="AAC5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5BE66C-95DF-4FB0-AC28-C994147A4631}" v="1116" dt="2024-11-25T17:44:36.8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67875" autoAdjust="0"/>
  </p:normalViewPr>
  <p:slideViewPr>
    <p:cSldViewPr>
      <p:cViewPr varScale="1">
        <p:scale>
          <a:sx n="78" d="100"/>
          <a:sy n="78" d="100"/>
        </p:scale>
        <p:origin x="1872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3840" y="84"/>
      </p:cViewPr>
      <p:guideLst>
        <p:guide orient="horz" pos="3224"/>
        <p:guide pos="22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notesMaster" Target="notesMasters/notesMaster1.xml"/><Relationship Id="rId63" Type="http://schemas.openxmlformats.org/officeDocument/2006/relationships/font" Target="fonts/font7.fntdata"/><Relationship Id="rId68" Type="http://schemas.openxmlformats.org/officeDocument/2006/relationships/font" Target="fonts/font12.fntdata"/><Relationship Id="rId76" Type="http://schemas.microsoft.com/office/2015/10/relationships/revisionInfo" Target="revisionInfo.xml"/><Relationship Id="rId7" Type="http://schemas.openxmlformats.org/officeDocument/2006/relationships/slide" Target="slides/slide1.xml"/><Relationship Id="rId71" Type="http://schemas.openxmlformats.org/officeDocument/2006/relationships/font" Target="fonts/font15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font" Target="fonts/font2.fntdata"/><Relationship Id="rId66" Type="http://schemas.openxmlformats.org/officeDocument/2006/relationships/font" Target="fonts/font10.fntdata"/><Relationship Id="rId7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font" Target="fonts/font1.fntdata"/><Relationship Id="rId61" Type="http://schemas.openxmlformats.org/officeDocument/2006/relationships/font" Target="fonts/font5.fntdata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font" Target="fonts/font4.fntdata"/><Relationship Id="rId65" Type="http://schemas.openxmlformats.org/officeDocument/2006/relationships/font" Target="fonts/font9.fntdata"/><Relationship Id="rId73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handoutMaster" Target="handoutMasters/handoutMaster1.xml"/><Relationship Id="rId64" Type="http://schemas.openxmlformats.org/officeDocument/2006/relationships/font" Target="fonts/font8.fntdata"/><Relationship Id="rId69" Type="http://schemas.openxmlformats.org/officeDocument/2006/relationships/font" Target="fonts/font13.fntdata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font" Target="fonts/font3.fntdata"/><Relationship Id="rId67" Type="http://schemas.openxmlformats.org/officeDocument/2006/relationships/font" Target="fonts/font11.fntdata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font" Target="fonts/font6.fntdata"/><Relationship Id="rId70" Type="http://schemas.openxmlformats.org/officeDocument/2006/relationships/font" Target="fonts/font14.fntdata"/><Relationship Id="rId75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 sz="1200" dirty="0">
              <a:latin typeface="Nunito Sans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992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916337E6-6BEA-4891-BA4C-03122E4F3692}" type="datetimeFigureOut">
              <a:rPr lang="en-GB" sz="1200">
                <a:latin typeface="Nunito Sans" pitchFamily="2" charset="0"/>
              </a:rPr>
              <a:t>13/12/2024</a:t>
            </a:fld>
            <a:endParaRPr lang="en-GB" sz="1200" dirty="0">
              <a:latin typeface="Nunito Sans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 sz="1200" dirty="0">
              <a:latin typeface="Nunito Sans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992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9843F079-8787-42C7-A1E2-F3AB77833DF5}" type="slidenum">
              <a:rPr lang="en-GB" sz="1200">
                <a:latin typeface="Nunito Sans" pitchFamily="2" charset="0"/>
              </a:rPr>
              <a:t>‹#›</a:t>
            </a:fld>
            <a:endParaRPr lang="en-GB" sz="1200" dirty="0">
              <a:latin typeface="Nunito San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5376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 anchor="ctr" anchorCtr="0"/>
          <a:lstStyle>
            <a:lvl1pPr algn="l">
              <a:defRPr sz="1200" b="0" i="0">
                <a:latin typeface="Nunito Sans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 anchor="ctr" anchorCtr="0"/>
          <a:lstStyle>
            <a:lvl1pPr algn="r">
              <a:defRPr sz="1200" b="0" i="0">
                <a:latin typeface="Nunito Sans" pitchFamily="2" charset="0"/>
              </a:defRPr>
            </a:lvl1pPr>
          </a:lstStyle>
          <a:p>
            <a:fld id="{3BEE73F2-55BE-4DED-BD00-A7CC6FAF8851}" type="datetimeFigureOut">
              <a:rPr lang="en-GB" smtClean="0"/>
              <a:pPr/>
              <a:t>13/12/2024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82713" y="501650"/>
            <a:ext cx="4198937" cy="236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344592" y="2941202"/>
            <a:ext cx="6414880" cy="6779904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ctr" anchorCtr="0"/>
          <a:lstStyle>
            <a:lvl1pPr algn="l">
              <a:defRPr sz="1200" b="0" i="0">
                <a:latin typeface="Nunito Sans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ctr" anchorCtr="0"/>
          <a:lstStyle>
            <a:lvl1pPr algn="r">
              <a:defRPr sz="1200" b="0" i="0">
                <a:latin typeface="Nunito Sans" pitchFamily="2" charset="0"/>
              </a:defRPr>
            </a:lvl1pPr>
          </a:lstStyle>
          <a:p>
            <a:fld id="{53DFBC5D-9444-4997-B900-DD869E0474B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4262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1450" indent="-171450" algn="l" defTabSz="914400" rtl="0" eaLnBrk="1" latinLnBrk="0" hangingPunct="1">
      <a:spcAft>
        <a:spcPts val="600"/>
      </a:spcAft>
      <a:buFont typeface="Arial" panose="020B0604020202020204" pitchFamily="34" charset="0"/>
      <a:buChar char="•"/>
      <a:defRPr sz="1200" b="0" i="0" kern="1200">
        <a:solidFill>
          <a:schemeClr val="tx1"/>
        </a:solidFill>
        <a:latin typeface="Nunito Sans" pitchFamily="2" charset="0"/>
        <a:ea typeface="+mn-ea"/>
        <a:cs typeface="+mn-cs"/>
      </a:defRPr>
    </a:lvl1pPr>
    <a:lvl2pPr marL="361950" indent="-171450" algn="l" defTabSz="914400" rtl="0" eaLnBrk="1" latinLnBrk="0" hangingPunct="1">
      <a:spcAft>
        <a:spcPts val="600"/>
      </a:spcAft>
      <a:buFont typeface="Wingdings" panose="05000000000000000000" pitchFamily="2" charset="2"/>
      <a:buChar char="§"/>
      <a:defRPr sz="1200" b="0" i="0" kern="1200">
        <a:solidFill>
          <a:schemeClr val="tx1"/>
        </a:solidFill>
        <a:latin typeface="Nunito Sans" pitchFamily="2" charset="0"/>
        <a:ea typeface="+mn-ea"/>
        <a:cs typeface="+mn-cs"/>
      </a:defRPr>
    </a:lvl2pPr>
    <a:lvl3pPr marL="541338" indent="-171450" algn="l" defTabSz="914400" rtl="0" eaLnBrk="1" latinLnBrk="0" hangingPunct="1">
      <a:spcAft>
        <a:spcPts val="600"/>
      </a:spcAft>
      <a:buFont typeface="Nunito Sans" pitchFamily="2" charset="0"/>
      <a:buChar char="‐"/>
      <a:defRPr sz="1200" b="0" i="0" kern="1200">
        <a:solidFill>
          <a:schemeClr val="tx1"/>
        </a:solidFill>
        <a:latin typeface="Nunito Sans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14 = 7 bears + 7 yo-yos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6 = 3 cars + 3 planes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8 = 4 dolls + 4 dinosaurs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10 = 5 balls + 5 pencils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18 = 9 cards + 9 ducks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0550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Example responses: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6 + 8 + 2 = 16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6 + 7 + 2 = 15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6 + 4 + 2 = 12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6 + 4 + 3 = 12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6 + 4 + 6 = 16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14231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Top row = stars, spots, pink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Middle row = yellow, blue, own choice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Bottom row = purple, red, orange OR orange, red, purple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5921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Sleigh 1: 10 = 5 + 5</a:t>
            </a:r>
          </a:p>
          <a:p>
            <a:pPr marL="0" indent="0">
              <a:buNone/>
            </a:pPr>
            <a:r>
              <a:rPr lang="en-GB" dirty="0"/>
              <a:t>There is only one way to balance this sleigh.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Sleigh 2: 10 + 5 = 7 + 8</a:t>
            </a:r>
          </a:p>
          <a:p>
            <a:pPr marL="0" indent="0">
              <a:buNone/>
            </a:pPr>
            <a:r>
              <a:rPr lang="en-GB" dirty="0"/>
              <a:t>Any combination of 2 numbers that total 15.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Sleigh 3: 1 + 12 + 5 = 11 + 7</a:t>
            </a:r>
          </a:p>
          <a:p>
            <a:pPr marL="0" indent="0">
              <a:buNone/>
            </a:pPr>
            <a:r>
              <a:rPr lang="en-GB" dirty="0"/>
              <a:t>There are infinite combinations for this sleigh.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62941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0" dirty="0"/>
              <a:t>Double the number and then subtract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360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2 darts to total 100</a:t>
            </a:r>
          </a:p>
          <a:p>
            <a:pPr marL="0" indent="0">
              <a:buNone/>
            </a:pPr>
            <a:r>
              <a:rPr lang="en-GB" dirty="0"/>
              <a:t>0 + 100</a:t>
            </a:r>
          </a:p>
          <a:p>
            <a:pPr marL="0" indent="0">
              <a:buNone/>
            </a:pPr>
            <a:r>
              <a:rPr lang="en-GB" dirty="0"/>
              <a:t>20 + 80</a:t>
            </a:r>
          </a:p>
          <a:p>
            <a:pPr marL="0" indent="0">
              <a:buNone/>
            </a:pPr>
            <a:r>
              <a:rPr lang="en-GB" dirty="0"/>
              <a:t>30 + 70</a:t>
            </a:r>
          </a:p>
          <a:p>
            <a:pPr marL="0" indent="0">
              <a:buNone/>
            </a:pPr>
            <a:r>
              <a:rPr lang="en-GB" dirty="0"/>
              <a:t>50 + 50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2 darts to total 80</a:t>
            </a:r>
          </a:p>
          <a:p>
            <a:pPr marL="0" indent="0">
              <a:buNone/>
            </a:pPr>
            <a:r>
              <a:rPr lang="en-GB" dirty="0"/>
              <a:t>0 + 80</a:t>
            </a:r>
          </a:p>
          <a:p>
            <a:pPr marL="0" indent="0">
              <a:buNone/>
            </a:pPr>
            <a:r>
              <a:rPr lang="en-GB" dirty="0"/>
              <a:t>10 + 70</a:t>
            </a:r>
          </a:p>
          <a:p>
            <a:pPr marL="0" indent="0">
              <a:buNone/>
            </a:pPr>
            <a:r>
              <a:rPr lang="en-GB" dirty="0"/>
              <a:t>30 + 50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3 darts to total 100</a:t>
            </a:r>
          </a:p>
          <a:p>
            <a:pPr marL="0" indent="0">
              <a:buNone/>
            </a:pPr>
            <a:r>
              <a:rPr lang="en-GB" dirty="0"/>
              <a:t>0 + 20 + 80</a:t>
            </a:r>
          </a:p>
          <a:p>
            <a:pPr marL="0" indent="0">
              <a:buNone/>
            </a:pPr>
            <a:r>
              <a:rPr lang="en-GB" dirty="0"/>
              <a:t>0 + 30 + 70</a:t>
            </a:r>
          </a:p>
          <a:p>
            <a:pPr marL="0" indent="0">
              <a:buNone/>
            </a:pPr>
            <a:r>
              <a:rPr lang="en-GB" dirty="0"/>
              <a:t>0 + 50 + 50</a:t>
            </a:r>
          </a:p>
          <a:p>
            <a:pPr marL="0" indent="0">
              <a:buNone/>
            </a:pPr>
            <a:r>
              <a:rPr lang="en-GB" dirty="0"/>
              <a:t>10 + 10 + 80</a:t>
            </a:r>
          </a:p>
          <a:p>
            <a:pPr marL="0" indent="0">
              <a:buNone/>
            </a:pPr>
            <a:r>
              <a:rPr lang="en-GB" dirty="0"/>
              <a:t>10 + 20 + 70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3 darts to total 80</a:t>
            </a:r>
          </a:p>
          <a:p>
            <a:pPr marL="0" indent="0">
              <a:buNone/>
            </a:pPr>
            <a:r>
              <a:rPr lang="en-GB" dirty="0"/>
              <a:t>0 + 0 + 80</a:t>
            </a:r>
          </a:p>
          <a:p>
            <a:pPr marL="0" indent="0">
              <a:buNone/>
            </a:pPr>
            <a:r>
              <a:rPr lang="en-GB" dirty="0"/>
              <a:t>0 + 10 + 70</a:t>
            </a:r>
          </a:p>
          <a:p>
            <a:pPr marL="0" indent="0">
              <a:buNone/>
            </a:pPr>
            <a:r>
              <a:rPr lang="en-GB" dirty="0"/>
              <a:t>0 + 30 + 50</a:t>
            </a:r>
          </a:p>
          <a:p>
            <a:pPr marL="0" indent="0">
              <a:buNone/>
            </a:pPr>
            <a:r>
              <a:rPr lang="en-GB" dirty="0"/>
              <a:t>10 + 20 + 50</a:t>
            </a:r>
          </a:p>
          <a:p>
            <a:pPr marL="0" indent="0">
              <a:buNone/>
            </a:pPr>
            <a:r>
              <a:rPr lang="en-GB" dirty="0"/>
              <a:t>20 + 30 + 30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could total every multiple of 100 with 2 or 3 darts.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18130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It is not possible to group the reindeer into 1 odd and 1 even group.</a:t>
            </a:r>
          </a:p>
          <a:p>
            <a:endParaRPr lang="en-GB" dirty="0"/>
          </a:p>
          <a:p>
            <a:r>
              <a:rPr lang="en-GB" dirty="0"/>
              <a:t>Odd + even = odd number of reindeer overall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4826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It is not possible to group the reindeer into 1 odd and 1 even group.</a:t>
            </a:r>
          </a:p>
          <a:p>
            <a:endParaRPr lang="en-GB" dirty="0"/>
          </a:p>
          <a:p>
            <a:r>
              <a:rPr lang="en-GB" dirty="0"/>
              <a:t>Odd + even = odd number of reindeer overall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016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Solutions could include: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2, 7, 3</a:t>
            </a:r>
          </a:p>
          <a:p>
            <a:pPr marL="0" indent="0">
              <a:buNone/>
            </a:pPr>
            <a:r>
              <a:rPr lang="en-GB" dirty="0"/>
              <a:t>2, 4, 6</a:t>
            </a:r>
          </a:p>
          <a:p>
            <a:pPr marL="0" indent="0">
              <a:buNone/>
            </a:pPr>
            <a:r>
              <a:rPr lang="en-GB" dirty="0"/>
              <a:t>8, 1, 3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8, 1, 3</a:t>
            </a:r>
          </a:p>
          <a:p>
            <a:pPr marL="0" indent="0">
              <a:buNone/>
            </a:pPr>
            <a:r>
              <a:rPr lang="en-GB" dirty="0"/>
              <a:t>3, 5, 4</a:t>
            </a:r>
          </a:p>
          <a:p>
            <a:pPr marL="0" indent="0">
              <a:buNone/>
            </a:pPr>
            <a:r>
              <a:rPr lang="en-GB" dirty="0"/>
              <a:t>1, 6, 5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7265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Clockwise around the triangles starting from the top: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1, 5, 3, 4, 2, 6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33690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fewest number of moves without revisiting a house more than once is 6. </a:t>
            </a:r>
          </a:p>
          <a:p>
            <a:pPr marL="0" indent="0">
              <a:buNone/>
            </a:pPr>
            <a:r>
              <a:rPr lang="en-GB" dirty="0"/>
              <a:t>This involves starting at the bottom right-hand corner house.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is not possible to map a path with exactly 10 moves.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Adaptations could include:</a:t>
            </a:r>
          </a:p>
          <a:p>
            <a:pPr marL="171450" indent="-171450">
              <a:buFontTx/>
              <a:buChar char="-"/>
            </a:pPr>
            <a:r>
              <a:rPr lang="en-GB" dirty="0"/>
              <a:t>Adding or removing pathways or houses</a:t>
            </a:r>
          </a:p>
          <a:p>
            <a:pPr marL="171450" indent="-171450">
              <a:buFontTx/>
              <a:buChar char="-"/>
            </a:pPr>
            <a:r>
              <a:rPr lang="en-GB" dirty="0"/>
              <a:t>Adding parameters such as specifying a start or end point</a:t>
            </a:r>
          </a:p>
          <a:p>
            <a:pPr marL="171450" indent="-171450">
              <a:buFontTx/>
              <a:buChar char="-"/>
            </a:pPr>
            <a:r>
              <a:rPr lang="en-GB" dirty="0"/>
              <a:t>Making some paths one way only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93292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8673D1-C151-48E0-5697-80EF9A917A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3B6A5F-8185-D389-4488-CD7E8920A7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FA9E05-4180-1DC3-02D9-32E77C51B8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temperature this morning was 4</a:t>
            </a:r>
            <a:r>
              <a:rPr lang="en-GB" sz="12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˚C.</a:t>
            </a:r>
          </a:p>
          <a:p>
            <a:pPr marL="0" indent="0">
              <a:buNone/>
            </a:pPr>
            <a:endParaRPr lang="en-GB" sz="12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It got to 6˚C.</a:t>
            </a:r>
          </a:p>
          <a:p>
            <a:pPr marL="0" indent="0">
              <a:buNone/>
            </a:pPr>
            <a:endParaRPr lang="en-GB" sz="12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difference was 8˚C.</a:t>
            </a:r>
          </a:p>
          <a:p>
            <a:pPr marL="0" indent="0">
              <a:buNone/>
            </a:pPr>
            <a:endParaRPr lang="en-GB" sz="12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67E41B-9859-BAE9-311C-C5BA4C7502A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4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              Zainab        Mr Hussain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Amir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         Mrs Hussain     Youssef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98347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Example solution on slide 18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57802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Example solution on slide 18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56022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92781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720E3-29EF-2F49-BA48-8B8E53319D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7C7BEB-926A-4B20-65E4-BB696D8E90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07E184-D95B-EDE0-6F46-6364766E34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Facts could include descriptions of which times the trains leave on each day,  ‘earliest’ and ‘latest’ trains or comparisons between the number of trips each day.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AF02B3-B7FA-A725-6F7B-4E68BDC63C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76144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There are 8 possible combinations: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1, 3, 19</a:t>
            </a:r>
          </a:p>
          <a:p>
            <a:pPr marL="0" indent="0">
              <a:buNone/>
            </a:pPr>
            <a:r>
              <a:rPr lang="en-GB" dirty="0"/>
              <a:t>1, 5, 17</a:t>
            </a:r>
          </a:p>
          <a:p>
            <a:pPr marL="0" indent="0">
              <a:buNone/>
            </a:pPr>
            <a:r>
              <a:rPr lang="en-GB" dirty="0"/>
              <a:t>1, 7, 15</a:t>
            </a:r>
          </a:p>
          <a:p>
            <a:pPr marL="0" indent="0">
              <a:buNone/>
            </a:pPr>
            <a:r>
              <a:rPr lang="en-GB" dirty="0"/>
              <a:t>1, 9, 13</a:t>
            </a:r>
          </a:p>
          <a:p>
            <a:pPr marL="0" indent="0">
              <a:buNone/>
            </a:pPr>
            <a:r>
              <a:rPr lang="en-GB" dirty="0"/>
              <a:t>3, 5, 15</a:t>
            </a:r>
          </a:p>
          <a:p>
            <a:pPr marL="0" indent="0">
              <a:buNone/>
            </a:pPr>
            <a:r>
              <a:rPr lang="en-GB" dirty="0"/>
              <a:t>3, 7, 13</a:t>
            </a:r>
          </a:p>
          <a:p>
            <a:pPr marL="0" indent="0">
              <a:buNone/>
            </a:pPr>
            <a:r>
              <a:rPr lang="en-GB" dirty="0"/>
              <a:t>3, 9, 11</a:t>
            </a:r>
          </a:p>
          <a:p>
            <a:pPr marL="0" indent="0">
              <a:buNone/>
            </a:pPr>
            <a:r>
              <a:rPr lang="en-GB" dirty="0"/>
              <a:t>5, 7, 11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7525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Each row and column add to 65. Row 3 can be used as a starting point.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Row 1: 21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Row 2: 22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Row 4: 25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Row 5: 23, 24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1928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25D14B-0A8A-D2C8-6AA2-91FF3FB84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AA6668-7087-70AF-4E70-1B0B877467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AE225F-4200-28E5-4670-BB1ABEBD2C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Top row: 7, 2, 3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Middle row: 6, 4, 1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Bottom row: 8, 5, 9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Top create more possibilities for arrangements, remove the requirements for the numbers to total the values in the circles; focus only on the star totals.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43A4E9-750C-73EB-4B01-AF257A99BE8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5198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Possible solution - clockwise from the top: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13, 11, 14, 16, 12, 15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16313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0" dirty="0"/>
              <a:t>Subtract 2, multiply by 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9527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Numbers that could be packed into…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3 rectangular boxes (3 factor pairs):</a:t>
            </a:r>
          </a:p>
          <a:p>
            <a:pPr marL="171450" indent="-171450">
              <a:buFontTx/>
              <a:buChar char="-"/>
            </a:pPr>
            <a:r>
              <a:rPr lang="en-GB" dirty="0"/>
              <a:t>12</a:t>
            </a:r>
          </a:p>
          <a:p>
            <a:pPr marL="171450" indent="-171450">
              <a:buFontTx/>
              <a:buChar char="-"/>
            </a:pPr>
            <a:r>
              <a:rPr lang="en-GB" dirty="0"/>
              <a:t>18</a:t>
            </a:r>
          </a:p>
          <a:p>
            <a:pPr marL="171450" indent="-171450">
              <a:buFontTx/>
              <a:buChar char="-"/>
            </a:pPr>
            <a:r>
              <a:rPr lang="en-GB" dirty="0"/>
              <a:t>20</a:t>
            </a:r>
          </a:p>
          <a:p>
            <a:pPr marL="171450" indent="-171450">
              <a:buFontTx/>
              <a:buChar char="-"/>
            </a:pPr>
            <a:r>
              <a:rPr lang="en-GB" dirty="0"/>
              <a:t>28</a:t>
            </a:r>
          </a:p>
          <a:p>
            <a:pPr marL="171450" indent="-171450">
              <a:buFontTx/>
              <a:buChar char="-"/>
            </a:pPr>
            <a:r>
              <a:rPr lang="en-GB" dirty="0"/>
              <a:t>32</a:t>
            </a:r>
          </a:p>
          <a:p>
            <a:pPr marL="171450" indent="-171450">
              <a:buFontTx/>
              <a:buChar char="-"/>
            </a:pPr>
            <a:endParaRPr lang="en-GB" dirty="0"/>
          </a:p>
          <a:p>
            <a:pPr marL="0" indent="0">
              <a:buFontTx/>
              <a:buNone/>
            </a:pPr>
            <a:r>
              <a:rPr lang="en-GB" dirty="0"/>
              <a:t>4 rectangular boxes (4 factor pairs):</a:t>
            </a:r>
          </a:p>
          <a:p>
            <a:pPr marL="171450" indent="-171450">
              <a:buFontTx/>
              <a:buChar char="-"/>
            </a:pPr>
            <a:r>
              <a:rPr lang="en-GB" dirty="0"/>
              <a:t>24</a:t>
            </a:r>
          </a:p>
          <a:p>
            <a:pPr marL="171450" indent="-171450">
              <a:buFontTx/>
              <a:buChar char="-"/>
            </a:pPr>
            <a:r>
              <a:rPr lang="en-GB" dirty="0"/>
              <a:t>30</a:t>
            </a:r>
          </a:p>
          <a:p>
            <a:pPr marL="171450" indent="-171450">
              <a:buFontTx/>
              <a:buChar char="-"/>
            </a:pPr>
            <a:r>
              <a:rPr lang="en-GB" dirty="0"/>
              <a:t>40</a:t>
            </a:r>
          </a:p>
          <a:p>
            <a:pPr marL="0" indent="0">
              <a:buFontTx/>
              <a:buNone/>
            </a:pPr>
            <a:endParaRPr lang="en-GB" dirty="0"/>
          </a:p>
          <a:p>
            <a:pPr marL="0" indent="0">
              <a:buFontTx/>
              <a:buNone/>
            </a:pPr>
            <a:r>
              <a:rPr lang="en-GB" dirty="0"/>
              <a:t>5 rectangular boxes (5 factor pairs (including the square)):</a:t>
            </a:r>
          </a:p>
          <a:p>
            <a:pPr marL="0" indent="0">
              <a:buFontTx/>
              <a:buNone/>
            </a:pPr>
            <a:r>
              <a:rPr lang="en-GB" dirty="0"/>
              <a:t>- 36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7652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Total</a:t>
            </a:r>
            <a:r>
              <a:rPr lang="en-GB" baseline="0" dirty="0"/>
              <a:t> of 54 stars in total.</a:t>
            </a:r>
          </a:p>
          <a:p>
            <a:endParaRPr lang="en-GB" baseline="0" dirty="0"/>
          </a:p>
          <a:p>
            <a:r>
              <a:rPr lang="en-GB" baseline="0" dirty="0"/>
              <a:t>There are </a:t>
            </a:r>
            <a:r>
              <a:rPr lang="en-GB" b="1" u="none" baseline="0" dirty="0"/>
              <a:t>6</a:t>
            </a:r>
            <a:r>
              <a:rPr lang="en-GB" baseline="0" dirty="0"/>
              <a:t> of each of the following baubles: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Dark blue (2 stars) 	12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stars</a:t>
            </a:r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Light blue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(3 stars)	18 stars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Purple (4 stars)	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24</a:t>
            </a:r>
            <a:r>
              <a:rPr lang="en-GB" u="none" dirty="0"/>
              <a:t> stars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  <a:r>
              <a:rPr lang="en-GB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54</a:t>
            </a:r>
            <a:r>
              <a:rPr lang="en-GB" u="sng" dirty="0"/>
              <a:t> stars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03040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Multiplication tables that make a star pattern:</a:t>
            </a:r>
          </a:p>
          <a:p>
            <a:pPr marL="171450" indent="-171450">
              <a:buFontTx/>
              <a:buChar char="-"/>
            </a:pPr>
            <a:r>
              <a:rPr lang="en-GB" dirty="0"/>
              <a:t>3x table</a:t>
            </a:r>
          </a:p>
          <a:p>
            <a:pPr marL="171450" indent="-171450">
              <a:buFontTx/>
              <a:buChar char="-"/>
            </a:pPr>
            <a:r>
              <a:rPr lang="en-GB" dirty="0"/>
              <a:t>4x table</a:t>
            </a:r>
          </a:p>
          <a:p>
            <a:pPr marL="171450" indent="-171450">
              <a:buFontTx/>
              <a:buChar char="-"/>
            </a:pPr>
            <a:r>
              <a:rPr lang="en-GB" dirty="0"/>
              <a:t>6x table</a:t>
            </a:r>
          </a:p>
          <a:p>
            <a:pPr marL="171450" indent="-171450">
              <a:buFontTx/>
              <a:buChar char="-"/>
            </a:pPr>
            <a:r>
              <a:rPr lang="en-GB" dirty="0"/>
              <a:t>7x table</a:t>
            </a:r>
          </a:p>
          <a:p>
            <a:pPr marL="171450" indent="-171450">
              <a:buFontTx/>
              <a:buChar char="-"/>
            </a:pPr>
            <a:endParaRPr lang="en-GB" dirty="0"/>
          </a:p>
          <a:p>
            <a:pPr marL="0" indent="0">
              <a:buFontTx/>
              <a:buNone/>
            </a:pPr>
            <a:r>
              <a:rPr lang="en-GB" dirty="0"/>
              <a:t>Other patterns</a:t>
            </a:r>
          </a:p>
          <a:p>
            <a:pPr marL="171450" indent="-171450">
              <a:buFontTx/>
              <a:buChar char="-"/>
            </a:pPr>
            <a:r>
              <a:rPr lang="en-GB" dirty="0"/>
              <a:t>2x table = pentagon</a:t>
            </a:r>
          </a:p>
          <a:p>
            <a:pPr marL="171450" indent="-171450">
              <a:buFontTx/>
              <a:buChar char="-"/>
            </a:pPr>
            <a:r>
              <a:rPr lang="en-GB" dirty="0"/>
              <a:t>5x table = straight line</a:t>
            </a:r>
          </a:p>
          <a:p>
            <a:pPr marL="171450" indent="-171450">
              <a:buFontTx/>
              <a:buChar char="-"/>
            </a:pPr>
            <a:r>
              <a:rPr lang="en-GB" dirty="0"/>
              <a:t>8x table = pentagon</a:t>
            </a:r>
          </a:p>
          <a:p>
            <a:pPr marL="171450" indent="-171450">
              <a:buFontTx/>
              <a:buChar char="-"/>
            </a:pPr>
            <a:r>
              <a:rPr lang="en-GB" dirty="0"/>
              <a:t>9x table = decagon</a:t>
            </a:r>
          </a:p>
          <a:p>
            <a:pPr marL="171450" indent="-171450">
              <a:buFontTx/>
              <a:buChar char="-"/>
            </a:pPr>
            <a:r>
              <a:rPr lang="en-GB" dirty="0"/>
              <a:t>11x table = decagon</a:t>
            </a:r>
          </a:p>
          <a:p>
            <a:pPr marL="171450" indent="-171450">
              <a:buFontTx/>
              <a:buChar char="-"/>
            </a:pPr>
            <a:r>
              <a:rPr lang="en-GB" dirty="0"/>
              <a:t>12x table = pentagon</a:t>
            </a:r>
          </a:p>
          <a:p>
            <a:pPr marL="171450" indent="-171450">
              <a:buFontTx/>
              <a:buChar char="-"/>
            </a:pPr>
            <a:endParaRPr lang="en-GB" dirty="0"/>
          </a:p>
          <a:p>
            <a:pPr marL="0" indent="0">
              <a:buFontTx/>
              <a:buNone/>
            </a:pPr>
            <a:r>
              <a:rPr lang="en-GB" dirty="0"/>
              <a:t>The 10x table remains at 0 and so creates a ‘dot’.</a:t>
            </a:r>
          </a:p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06452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Across the row: 4, 7, 2, 5, 4, 9, 3, 10, 5</a:t>
            </a:r>
          </a:p>
          <a:p>
            <a:endParaRPr lang="en-GB" dirty="0"/>
          </a:p>
          <a:p>
            <a:r>
              <a:rPr lang="en-GB" dirty="0"/>
              <a:t>Down the column: 2, 10, 9, 4, 2, 8, 3, 7, 10, 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7837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2 pieces of wrapping paper cover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each in a square</a:t>
                </a:r>
                <a:r>
                  <a:rPr lang="en-GB" baseline="0" dirty="0"/>
                  <a:t> shape</a:t>
                </a: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1 piece of wrapping paper covers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in a rectangle</a:t>
                </a:r>
                <a:r>
                  <a:rPr lang="en-GB" baseline="0" dirty="0"/>
                  <a:t> shape</a:t>
                </a:r>
              </a:p>
              <a:p>
                <a:pPr marL="0" indent="0">
                  <a:buNone/>
                </a:pPr>
                <a:endParaRPr lang="en-GB" baseline="0" dirty="0"/>
              </a:p>
              <a:p>
                <a:pPr marL="0" indent="0">
                  <a:buNone/>
                </a:pPr>
                <a:r>
                  <a:rPr lang="en-GB" baseline="0" dirty="0"/>
                  <a:t>1 piece of wrapping paper covers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baseline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baseline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baseline="0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GB" b="0" i="1" baseline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 in</a:t>
                </a:r>
                <a:r>
                  <a:rPr lang="en-GB" baseline="0" dirty="0"/>
                  <a:t> a rectangle shape</a:t>
                </a:r>
              </a:p>
              <a:p>
                <a:pPr marL="0" indent="0">
                  <a:buNone/>
                </a:pPr>
                <a:endParaRPr lang="en-GB" baseline="0" dirty="0"/>
              </a:p>
              <a:p>
                <a:pPr marL="0" indent="0">
                  <a:buNone/>
                </a:pPr>
                <a:r>
                  <a:rPr lang="en-GB" baseline="0" dirty="0"/>
                  <a:t>2 pieces of wrapping paper cover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baseline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baseline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baseline="0" smtClean="0"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GB" dirty="0"/>
                  <a:t> each</a:t>
                </a:r>
                <a:r>
                  <a:rPr lang="en-GB" baseline="0" dirty="0"/>
                  <a:t> in a square shape</a:t>
                </a:r>
                <a:endParaRPr lang="en-GB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2 pieces of wrapping paper cover </a:t>
                </a:r>
                <a:r>
                  <a:rPr lang="en-GB" b="0" i="0">
                    <a:latin typeface="Cambria Math" panose="02040503050406030204" pitchFamily="18" charset="0"/>
                  </a:rPr>
                  <a:t>1/4</a:t>
                </a:r>
                <a:r>
                  <a:rPr lang="en-GB" dirty="0"/>
                  <a:t> each in a square</a:t>
                </a:r>
                <a:r>
                  <a:rPr lang="en-GB" baseline="0" dirty="0"/>
                  <a:t> shape</a:t>
                </a: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1 piece of wrapping paper covers </a:t>
                </a:r>
                <a:r>
                  <a:rPr lang="en-GB" b="0" i="0">
                    <a:latin typeface="Cambria Math" panose="02040503050406030204" pitchFamily="18" charset="0"/>
                  </a:rPr>
                  <a:t>1/4</a:t>
                </a:r>
                <a:r>
                  <a:rPr lang="en-GB" dirty="0"/>
                  <a:t> in a rectangle</a:t>
                </a:r>
                <a:r>
                  <a:rPr lang="en-GB" baseline="0" dirty="0"/>
                  <a:t> shape</a:t>
                </a:r>
              </a:p>
              <a:p>
                <a:pPr marL="0" indent="0">
                  <a:buNone/>
                </a:pPr>
                <a:endParaRPr lang="en-GB" baseline="0" dirty="0"/>
              </a:p>
              <a:p>
                <a:pPr marL="0" indent="0">
                  <a:buNone/>
                </a:pPr>
                <a:r>
                  <a:rPr lang="en-GB" baseline="0" dirty="0"/>
                  <a:t>1 piece of wrapping paper covers </a:t>
                </a:r>
                <a:r>
                  <a:rPr lang="en-GB" b="0" i="0" baseline="0">
                    <a:latin typeface="Cambria Math" panose="02040503050406030204" pitchFamily="18" charset="0"/>
                  </a:rPr>
                  <a:t>1/8  </a:t>
                </a:r>
                <a:r>
                  <a:rPr lang="en-GB" dirty="0"/>
                  <a:t> in</a:t>
                </a:r>
                <a:r>
                  <a:rPr lang="en-GB" baseline="0" dirty="0"/>
                  <a:t> a rectangle shape</a:t>
                </a:r>
              </a:p>
              <a:p>
                <a:pPr marL="0" indent="0">
                  <a:buNone/>
                </a:pPr>
                <a:endParaRPr lang="en-GB" baseline="0" dirty="0"/>
              </a:p>
              <a:p>
                <a:pPr marL="0" indent="0">
                  <a:buNone/>
                </a:pPr>
                <a:r>
                  <a:rPr lang="en-GB" baseline="0" dirty="0"/>
                  <a:t>2 pieces of wrapping paper cover </a:t>
                </a:r>
                <a:r>
                  <a:rPr lang="en-GB" b="0" i="0" baseline="0">
                    <a:latin typeface="Cambria Math" panose="02040503050406030204" pitchFamily="18" charset="0"/>
                  </a:rPr>
                  <a:t>1/16</a:t>
                </a:r>
                <a:r>
                  <a:rPr lang="en-GB" dirty="0"/>
                  <a:t> each</a:t>
                </a:r>
                <a:r>
                  <a:rPr lang="en-GB" baseline="0" dirty="0"/>
                  <a:t> in a square shape</a:t>
                </a:r>
                <a:endParaRPr lang="en-GB" dirty="0"/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19286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Facts could include ‘earliest’ and ‘latest’ trains, time differences or comparisons between the number of trips each 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15395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temperature this morning was -3</a:t>
            </a:r>
            <a:r>
              <a:rPr lang="en-GB" sz="12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˚C.</a:t>
            </a:r>
          </a:p>
          <a:p>
            <a:pPr marL="0" indent="0">
              <a:buNone/>
            </a:pPr>
            <a:endParaRPr lang="en-GB" sz="12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It got to -6˚C.</a:t>
            </a:r>
          </a:p>
          <a:p>
            <a:pPr marL="0" indent="0">
              <a:buNone/>
            </a:pPr>
            <a:endParaRPr lang="en-GB" sz="12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difference was 11˚C.</a:t>
            </a:r>
          </a:p>
          <a:p>
            <a:pPr marL="0" indent="0">
              <a:buNone/>
            </a:pPr>
            <a:endParaRPr lang="en-GB" sz="12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59219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Fractions used to make the tree (top to bottom):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Order from largest to smallest: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𝑎𝑛𝑑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Fractions used to make the tree (top to bottom):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b="0" i="0">
                    <a:latin typeface="Cambria Math" panose="02040503050406030204" pitchFamily="18" charset="0"/>
                  </a:rPr>
                  <a:t>1/7   2/6   3/5   4/4   1/3</a:t>
                </a:r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Order from largest to smallest: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b="0" i="0">
                    <a:latin typeface="Cambria Math" panose="02040503050406030204" pitchFamily="18" charset="0"/>
                  </a:rPr>
                  <a:t>4/4   3/5   2/6 𝑎𝑛𝑑 1/3   1/7</a:t>
                </a:r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517151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dirty="0"/>
                  <a:t>Shortest pathway: START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dirty="0"/>
                  <a:t>   END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dirty="0"/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dirty="0"/>
                  <a:t>Longest pathway: START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en-GB" dirty="0"/>
                  <a:t> END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dirty="0"/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dirty="0"/>
                  <a:t>Strategies could include comparisons to benchmarks (closer to 0,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en-GB" dirty="0"/>
                  <a:t>or 1), using</a:t>
                </a:r>
                <a:r>
                  <a:rPr lang="en-GB" baseline="0" dirty="0"/>
                  <a:t> a labelled number line, converting to common denominators or use of a fraction wall.</a:t>
                </a:r>
                <a:endParaRPr lang="en-GB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dirty="0"/>
                  <a:t>Shortest pathway: START   </a:t>
                </a:r>
                <a:r>
                  <a:rPr lang="en-GB" b="0" i="0">
                    <a:latin typeface="Cambria Math" panose="02040503050406030204" pitchFamily="18" charset="0"/>
                  </a:rPr>
                  <a:t>2/10   2/8   5/10   7/10</a:t>
                </a:r>
                <a:r>
                  <a:rPr lang="en-GB" dirty="0"/>
                  <a:t>   END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dirty="0"/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dirty="0"/>
                  <a:t>Longest pathway: START   </a:t>
                </a:r>
                <a:r>
                  <a:rPr lang="en-GB" b="0" i="0">
                    <a:latin typeface="Cambria Math" panose="02040503050406030204" pitchFamily="18" charset="0"/>
                  </a:rPr>
                  <a:t>1/12    1/10    2/10   2/8   3/8   2/5   5/10   3/5   7/10   3/4   7/8   </a:t>
                </a:r>
                <a:r>
                  <a:rPr lang="en-GB" dirty="0"/>
                  <a:t> END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dirty="0"/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dirty="0"/>
                  <a:t>Strategies could include comparisons to benchmarks (closer to 0, </a:t>
                </a:r>
                <a:r>
                  <a:rPr lang="en-GB" b="0" i="0">
                    <a:latin typeface="Cambria Math" panose="02040503050406030204" pitchFamily="18" charset="0"/>
                  </a:rPr>
                  <a:t>1/4   1/2   3/4   </a:t>
                </a:r>
                <a:r>
                  <a:rPr lang="en-GB" dirty="0"/>
                  <a:t>or 1), using</a:t>
                </a:r>
                <a:r>
                  <a:rPr lang="en-GB" baseline="0" dirty="0"/>
                  <a:t> a labelled number line, converting to common denominators or use of a fraction wall.</a:t>
                </a:r>
                <a:endParaRPr lang="en-GB" dirty="0"/>
              </a:p>
              <a:p>
                <a:endParaRPr lang="en-GB" dirty="0"/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064521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dirty="0"/>
                  <a:t>Team Sparkle: 4 lengths of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/>
                  <a:t>m</a:t>
                </a:r>
              </a:p>
              <a:p>
                <a:endParaRPr lang="en-GB" dirty="0"/>
              </a:p>
              <a:p>
                <a:r>
                  <a:rPr lang="en-GB" dirty="0"/>
                  <a:t>Team Glitter: A 4m length and a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/>
                  <a:t>m length</a:t>
                </a:r>
              </a:p>
              <a:p>
                <a:endParaRPr lang="en-GB" dirty="0"/>
              </a:p>
              <a:p>
                <a:r>
                  <a:rPr lang="en-GB" dirty="0"/>
                  <a:t>Team Icicle: 5 lengths of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/>
                  <a:t>m </a:t>
                </a:r>
              </a:p>
              <a:p>
                <a:endParaRPr lang="en-GB" dirty="0"/>
              </a:p>
              <a:p>
                <a:r>
                  <a:rPr lang="en-GB" dirty="0"/>
                  <a:t>Team Snowflake: A 5m length and a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/>
                  <a:t>m length</a:t>
                </a: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dirty="0"/>
                  <a:t>Team Sparkle: 4 lengths of 1</a:t>
                </a:r>
                <a:r>
                  <a:rPr lang="en-GB" b="0" i="0">
                    <a:latin typeface="Cambria Math" panose="02040503050406030204" pitchFamily="18" charset="0"/>
                  </a:rPr>
                  <a:t>1/3</a:t>
                </a:r>
                <a:r>
                  <a:rPr lang="en-GB" dirty="0"/>
                  <a:t>m</a:t>
                </a:r>
              </a:p>
              <a:p>
                <a:endParaRPr lang="en-GB" dirty="0"/>
              </a:p>
              <a:p>
                <a:r>
                  <a:rPr lang="en-GB" dirty="0"/>
                  <a:t>Team Glitter: A 4m length and a 1</a:t>
                </a:r>
                <a:r>
                  <a:rPr lang="en-GB" b="0" i="0">
                    <a:latin typeface="Cambria Math" panose="02040503050406030204" pitchFamily="18" charset="0"/>
                  </a:rPr>
                  <a:t>1/3</a:t>
                </a:r>
                <a:r>
                  <a:rPr lang="en-GB" dirty="0"/>
                  <a:t>m length</a:t>
                </a:r>
              </a:p>
              <a:p>
                <a:endParaRPr lang="en-GB" dirty="0"/>
              </a:p>
              <a:p>
                <a:r>
                  <a:rPr lang="en-GB" dirty="0"/>
                  <a:t>Team Icicle: 5 lengths of 1</a:t>
                </a:r>
                <a:r>
                  <a:rPr lang="en-GB" b="0" i="0">
                    <a:latin typeface="Cambria Math" panose="02040503050406030204" pitchFamily="18" charset="0"/>
                  </a:rPr>
                  <a:t>1/4</a:t>
                </a:r>
                <a:r>
                  <a:rPr lang="en-GB" dirty="0"/>
                  <a:t>m </a:t>
                </a:r>
              </a:p>
              <a:p>
                <a:endParaRPr lang="en-GB" dirty="0"/>
              </a:p>
              <a:p>
                <a:r>
                  <a:rPr lang="en-GB" dirty="0"/>
                  <a:t>Team Snowflake: A 5m length and a 1</a:t>
                </a:r>
                <a:r>
                  <a:rPr lang="en-GB" b="0" i="0">
                    <a:latin typeface="Cambria Math" panose="02040503050406030204" pitchFamily="18" charset="0"/>
                  </a:rPr>
                  <a:t>1/4</a:t>
                </a:r>
                <a:r>
                  <a:rPr lang="en-GB" dirty="0"/>
                  <a:t>m length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8964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85900" y="449263"/>
            <a:ext cx="3751263" cy="21097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Solution on next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95192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85900" y="449263"/>
            <a:ext cx="3751263" cy="21097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052477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Delivery 1:</a:t>
            </a:r>
          </a:p>
          <a:p>
            <a:pPr marL="0" indent="0">
              <a:buNone/>
            </a:pPr>
            <a:r>
              <a:rPr lang="en-GB" dirty="0"/>
              <a:t>(8, 9)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Delivery 2:</a:t>
            </a:r>
          </a:p>
          <a:p>
            <a:pPr marL="0" indent="0">
              <a:buNone/>
            </a:pPr>
            <a:r>
              <a:rPr lang="en-GB" dirty="0"/>
              <a:t>The delivery spot could be at any point with coordinates with a difference of 3, e.g. (1, 4), (6, 9) or (8, 11)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153954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Solutions could include: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0.2, 0.7, 0.3</a:t>
            </a:r>
          </a:p>
          <a:p>
            <a:pPr marL="0" indent="0">
              <a:buNone/>
            </a:pPr>
            <a:r>
              <a:rPr lang="en-GB" dirty="0"/>
              <a:t>0.2, 0.4, 0.6</a:t>
            </a:r>
          </a:p>
          <a:p>
            <a:pPr marL="0" indent="0">
              <a:buNone/>
            </a:pPr>
            <a:r>
              <a:rPr lang="en-GB" dirty="0"/>
              <a:t>0.8, 0.1, 0.3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0.8, 0.1, 0.3</a:t>
            </a:r>
          </a:p>
          <a:p>
            <a:pPr marL="0" indent="0">
              <a:buNone/>
            </a:pPr>
            <a:r>
              <a:rPr lang="en-GB" dirty="0"/>
              <a:t>0.3, 0.5, 0.4</a:t>
            </a:r>
          </a:p>
          <a:p>
            <a:pPr marL="0" indent="0">
              <a:buNone/>
            </a:pPr>
            <a:r>
              <a:rPr lang="en-GB" dirty="0"/>
              <a:t>0.1, 0.6, 0.5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39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78028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1164 can be sold at the fayre.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Possible strategies: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100% - 3% = 97% </a:t>
            </a:r>
            <a:r>
              <a:rPr lang="en-GB" dirty="0">
                <a:sym typeface="Wingdings" panose="05000000000000000000" pitchFamily="2" charset="2"/>
              </a:rPr>
              <a:t> 1,200 – 36 = 1164</a:t>
            </a:r>
          </a:p>
          <a:p>
            <a:pPr marL="0" indent="0">
              <a:buNone/>
            </a:pPr>
            <a:endParaRPr lang="en-GB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GB" dirty="0">
                <a:sym typeface="Wingdings" panose="05000000000000000000" pitchFamily="2" charset="2"/>
              </a:rPr>
              <a:t>50% + 40% + 7% = 97%  600 + 480 + 84 = 1164</a:t>
            </a:r>
          </a:p>
          <a:p>
            <a:pPr marL="0" indent="0">
              <a:buNone/>
            </a:pPr>
            <a:endParaRPr lang="en-GB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66416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Length = 28m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Width = 7m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Area = 196m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3B8120-ED72-47DB-8B4B-BC89CD6A407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181302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76525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child on the right is correct.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whole chocolate bars are equal in size so one of two equal pieces will be larger than one of twelve equal pieces.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89643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Top row: 0.7, 0.2, 0.3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Middle row: 0.6, 0.4, 0.1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Bottom row: 0.8, 0.5, 0.9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Top create more possibilities for arrangements, remove the requirements for the numbers to total the values in the circles; focus only on the star totals.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09702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Clockwise around the triangles starting from the top: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3 tenths, 0.7,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dirty="0"/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dirty="0"/>
                  <a:t>, 4 tenths, 0.8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Clockwise around the triangles starting from the top: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3 tenths, 0.7, </a:t>
                </a:r>
                <a:r>
                  <a:rPr lang="en-GB" b="0" i="0">
                    <a:latin typeface="Cambria Math" panose="02040503050406030204" pitchFamily="18" charset="0"/>
                  </a:rPr>
                  <a:t>5/10</a:t>
                </a:r>
                <a:r>
                  <a:rPr lang="en-GB" dirty="0"/>
                  <a:t>, </a:t>
                </a:r>
                <a:r>
                  <a:rPr lang="en-GB" b="0" i="0">
                    <a:latin typeface="Cambria Math" panose="02040503050406030204" pitchFamily="18" charset="0"/>
                  </a:rPr>
                  <a:t>6/10</a:t>
                </a:r>
                <a:r>
                  <a:rPr lang="en-GB" dirty="0"/>
                  <a:t>, 4 tenths, 0.8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FBC5D-9444-4997-B900-DD869E0474B9}" type="slidenum">
              <a:rPr lang="en-GB" smtClean="0"/>
              <a:pPr/>
              <a:t>45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19842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Solution on next slide.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09702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0D9009-F1F4-F67E-D8BB-00FB637A26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5D9006-A102-4B8D-99AD-887AD24458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42A1C6-3045-C2B9-9457-AAFAA71654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8F1708-A7ED-20D5-A794-07C264263D4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B8120-ED72-47DB-8B4B-BC89CD6A4075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9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8.sv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1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8.sv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5.sv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X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FCCE61C-E70C-4E7B-406E-418EB84503B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596675" y="2204712"/>
            <a:ext cx="8999538" cy="31771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83C642-5867-59C3-2549-5151344CA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6000" y="836712"/>
            <a:ext cx="9000000" cy="115200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68166427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- icon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2F7E04B-6BD9-D8F9-DA25-4271D04EA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0C167E7C-652A-02B6-8DFF-FAA301A530F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8675" y="1908000"/>
            <a:ext cx="8999538" cy="378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  <a:endParaRPr lang="en-GB"/>
          </a:p>
        </p:txBody>
      </p:sp>
      <p:pic>
        <p:nvPicPr>
          <p:cNvPr id="2" name="Picture 8">
            <a:extLst>
              <a:ext uri="{FF2B5EF4-FFF2-40B4-BE49-F238E27FC236}">
                <a16:creationId xmlns:a16="http://schemas.microsoft.com/office/drawing/2014/main" id="{0C0C1433-9D63-6E3D-289F-77B8AD88D7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11069541" y="5698777"/>
            <a:ext cx="870744" cy="846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470389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350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FCCE61C-E70C-4E7B-406E-418EB84503B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847924" y="2132704"/>
            <a:ext cx="8496945" cy="324919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83C642-5867-59C3-2549-5151344CA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7309" y="764704"/>
            <a:ext cx="8497381" cy="115200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73793945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ITLE page with log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9638E28-60F1-A043-AE00-93B8A0A3D908}"/>
              </a:ext>
            </a:extLst>
          </p:cNvPr>
          <p:cNvSpPr txBox="1"/>
          <p:nvPr userDrawn="1"/>
        </p:nvSpPr>
        <p:spPr>
          <a:xfrm>
            <a:off x="10283868" y="400833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ctr" anchorCtr="1">
            <a:noAutofit/>
          </a:bodyPr>
          <a:lstStyle/>
          <a:p>
            <a:pPr algn="l"/>
            <a:endParaRPr lang="en-US" b="1" i="0">
              <a:latin typeface="Nunito Sans" pitchFamily="2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DB6304F0-9162-51A3-CC6F-D6EF4C1ADB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410032" y="5066206"/>
            <a:ext cx="3158576" cy="1010744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A39EF53F-B5F5-F548-BF1B-FD5A0C6E0AA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223200" y="0"/>
            <a:ext cx="7836540" cy="6861600"/>
          </a:xfrm>
          <a:prstGeom prst="rect">
            <a:avLst/>
          </a:prstGeom>
        </p:spPr>
      </p:pic>
      <p:sp>
        <p:nvSpPr>
          <p:cNvPr id="5" name="Subtitle 3"/>
          <p:cNvSpPr>
            <a:spLocks noGrp="1"/>
          </p:cNvSpPr>
          <p:nvPr>
            <p:ph type="subTitle" idx="1" hasCustomPrompt="1"/>
          </p:nvPr>
        </p:nvSpPr>
        <p:spPr>
          <a:xfrm>
            <a:off x="839416" y="5373216"/>
            <a:ext cx="6192688" cy="57606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Presenter name</a:t>
            </a:r>
            <a:endParaRPr lang="en-GB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84CD6318-9CBD-8A1E-5796-C473B8B0F43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9416" y="2721859"/>
            <a:ext cx="6192688" cy="719137"/>
          </a:xfrm>
          <a:prstGeom prst="rect">
            <a:avLst/>
          </a:prstGeom>
        </p:spPr>
        <p:txBody>
          <a:bodyPr anchor="ctr" anchorCtr="0"/>
          <a:lstStyle>
            <a:lvl1pPr marL="0" indent="0">
              <a:buFontTx/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Subtitle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C5361BF-2DE7-60E4-97F1-FE99BE0C89E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3632" y="1632888"/>
            <a:ext cx="6192688" cy="715049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463896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B150B0D-EC7B-7A34-08C2-FD55A24184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68696" y="5896773"/>
            <a:ext cx="5107930" cy="369604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BB81007-5E97-6C58-4956-B1B3D30C0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000" y="540000"/>
            <a:ext cx="9000000" cy="115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40160E-C9E2-0F71-CE79-87196F8757C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8675" y="1908000"/>
            <a:ext cx="8999538" cy="378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  <a:endParaRPr lang="en-GB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AE9626D-22B0-E852-52DD-56C47A24C2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688288" y="5423552"/>
            <a:ext cx="3236755" cy="116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611388"/>
      </p:ext>
    </p:extLst>
  </p:cSld>
  <p:clrMapOvr>
    <a:masterClrMapping/>
  </p:clrMapOvr>
  <p:transition spd="med"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ITLE page with transitional  log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6239F26-2119-D974-4CDE-C6CCF8AED2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328248" y="4981744"/>
            <a:ext cx="3312368" cy="1191199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F2C85DA6-BB0A-2647-6CD5-2E04C7E3232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223200" y="0"/>
            <a:ext cx="7836540" cy="6861600"/>
          </a:xfrm>
          <a:prstGeom prst="rect">
            <a:avLst/>
          </a:prstGeom>
        </p:spPr>
      </p:pic>
      <p:sp>
        <p:nvSpPr>
          <p:cNvPr id="5" name="Subtitle 3"/>
          <p:cNvSpPr>
            <a:spLocks noGrp="1"/>
          </p:cNvSpPr>
          <p:nvPr>
            <p:ph type="subTitle" idx="1" hasCustomPrompt="1"/>
          </p:nvPr>
        </p:nvSpPr>
        <p:spPr>
          <a:xfrm>
            <a:off x="839416" y="5373216"/>
            <a:ext cx="6192688" cy="57606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Presenter name</a:t>
            </a:r>
            <a:endParaRPr lang="en-GB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032BD5C7-F850-A1DB-467C-5DEFC51CD0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9416" y="2721859"/>
            <a:ext cx="6192688" cy="719137"/>
          </a:xfrm>
          <a:prstGeom prst="rect">
            <a:avLst/>
          </a:prstGeom>
        </p:spPr>
        <p:txBody>
          <a:bodyPr anchor="ctr" anchorCtr="0"/>
          <a:lstStyle>
            <a:lvl1pPr marL="0" indent="0">
              <a:buFontTx/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Subtitle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414C50B-ED32-1ECE-4CF2-AA306F8C3B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416" y="1631384"/>
            <a:ext cx="6192688" cy="716554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08486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transitional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B150B0D-EC7B-7A34-08C2-FD55A24184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68696" y="5896773"/>
            <a:ext cx="5107930" cy="369604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BC858200-7CF9-3B88-F69B-3AD4CCCB7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ADC0996C-1974-89C5-4AB1-0290CC3EE26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8675" y="1908000"/>
            <a:ext cx="8999538" cy="378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  <a:endParaRPr lang="en-GB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2EC150C-A6E9-E140-1124-FE571AF4D19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682532" y="5391452"/>
            <a:ext cx="3265254" cy="1174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81189"/>
      </p:ext>
    </p:extLst>
  </p:cSld>
  <p:clrMapOvr>
    <a:masterClrMapping/>
  </p:clrMapOvr>
  <p:transition spd="med"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do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B150B0D-EC7B-7A34-08C2-FD55A24184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68696" y="5896773"/>
            <a:ext cx="5107930" cy="369604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42F7E04B-6BD9-D8F9-DA25-4271D04EA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0C167E7C-652A-02B6-8DFF-FAA301A530F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8675" y="1908000"/>
            <a:ext cx="8999538" cy="378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768753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icon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2F7E04B-6BD9-D8F9-DA25-4271D04EA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0C167E7C-652A-02B6-8DFF-FAA301A530F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8675" y="1908000"/>
            <a:ext cx="8999538" cy="378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  <a:endParaRPr lang="en-GB"/>
          </a:p>
        </p:txBody>
      </p:sp>
      <p:pic>
        <p:nvPicPr>
          <p:cNvPr id="2" name="Picture 8">
            <a:extLst>
              <a:ext uri="{FF2B5EF4-FFF2-40B4-BE49-F238E27FC236}">
                <a16:creationId xmlns:a16="http://schemas.microsoft.com/office/drawing/2014/main" id="{0C0C1433-9D63-6E3D-289F-77B8AD88D7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11069541" y="5698777"/>
            <a:ext cx="870744" cy="846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71966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AA88CA-082C-9ED3-7568-B5F356406D9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CAD47041-3D2B-01A3-767C-ACFD96D5D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19536" y="2276720"/>
            <a:ext cx="8352928" cy="29524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  <a:endParaRPr lang="en-GB" dirty="0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592179D6-3B4B-67A4-0CAB-4EE3CBAED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9536" y="908720"/>
            <a:ext cx="8352928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40C058-A11C-425E-D391-D6C3FFA9EFDB}"/>
              </a:ext>
            </a:extLst>
          </p:cNvPr>
          <p:cNvSpPr txBox="1"/>
          <p:nvPr userDrawn="1"/>
        </p:nvSpPr>
        <p:spPr>
          <a:xfrm>
            <a:off x="3563144" y="5661248"/>
            <a:ext cx="5065712" cy="914400"/>
          </a:xfrm>
          <a:prstGeom prst="rect">
            <a:avLst/>
          </a:prstGeom>
          <a:solidFill>
            <a:schemeClr val="bg1"/>
          </a:solidFill>
        </p:spPr>
        <p:txBody>
          <a:bodyPr vert="horz" wrap="none" lIns="91440" tIns="45720" rIns="91440" bIns="45720" rtlCol="0" anchor="ctr" anchorCtr="1">
            <a:noAutofit/>
          </a:bodyPr>
          <a:lstStyle/>
          <a:p>
            <a:pPr algn="l"/>
            <a:r>
              <a:rPr lang="en-GB" sz="4000" b="1" i="0" dirty="0">
                <a:solidFill>
                  <a:schemeClr val="tx2"/>
                </a:solidFill>
                <a:latin typeface="Nunito Sans" pitchFamily="2" charset="77"/>
              </a:rPr>
              <a:t>#ESSENTIAL</a:t>
            </a:r>
            <a:r>
              <a:rPr lang="en-GB" sz="4000" b="0" i="0" dirty="0">
                <a:solidFill>
                  <a:schemeClr val="tx2"/>
                </a:solidFill>
                <a:latin typeface="Nunito Sans" pitchFamily="2" charset="77"/>
              </a:rPr>
              <a:t>MATHS</a:t>
            </a:r>
            <a:endParaRPr lang="en-GB" sz="4000" b="1" i="0" dirty="0">
              <a:solidFill>
                <a:schemeClr val="tx2"/>
              </a:solidFill>
              <a:latin typeface="Nunito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43681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65" r:id="rId2"/>
    <p:sldLayoutId id="2147483866" r:id="rId3"/>
  </p:sldLayoutIdLst>
  <p:transition spd="med">
    <p:fade/>
  </p:transition>
  <p:hf hdr="0" ftr="0" dt="0"/>
  <p:txStyles>
    <p:titleStyle>
      <a:lvl1pPr algn="l" defTabSz="914400" rtl="0" eaLnBrk="1" latinLnBrk="0" hangingPunct="1">
        <a:spcBef>
          <a:spcPct val="0"/>
        </a:spcBef>
        <a:buNone/>
        <a:defRPr lang="en-GB" sz="3200" b="1" i="0" kern="1200" cap="all" baseline="0" smtClean="0">
          <a:solidFill>
            <a:schemeClr val="tx2"/>
          </a:solidFill>
          <a:latin typeface="Nunito Sans" pitchFamily="2" charset="0"/>
          <a:ea typeface="Nunito Sans" pitchFamily="2" charset="0"/>
          <a:cs typeface="Nunito Sans" pitchFamily="2" charset="0"/>
        </a:defRPr>
      </a:lvl1pPr>
    </p:titleStyle>
    <p:bodyStyle>
      <a:lvl1pPr marL="360000" indent="-360000" algn="l" defTabSz="914400" rtl="0" eaLnBrk="1" latinLnBrk="0" hangingPunct="1">
        <a:spcBef>
          <a:spcPts val="0"/>
        </a:spcBef>
        <a:spcAft>
          <a:spcPts val="1200"/>
        </a:spcAft>
        <a:buClr>
          <a:schemeClr val="accent1"/>
        </a:buClr>
        <a:buSzPct val="112000"/>
        <a:buFont typeface="Arial" panose="020B0604020202020204" pitchFamily="34" charset="0"/>
        <a:buChar char="•"/>
        <a:defRPr lang="en-US" sz="2000" b="0" i="0" kern="1200" dirty="0">
          <a:solidFill>
            <a:schemeClr val="tx1">
              <a:lumMod val="85000"/>
              <a:lumOff val="15000"/>
            </a:schemeClr>
          </a:solidFill>
          <a:latin typeface="Nunito Sans" pitchFamily="2" charset="77"/>
          <a:ea typeface="Nunito Sans" pitchFamily="2" charset="77"/>
          <a:cs typeface="Nunito Sans" pitchFamily="2" charset="77"/>
        </a:defRPr>
      </a:lvl1pPr>
      <a:lvl2pPr marL="720000" indent="-360000" algn="l" defTabSz="914400" rtl="0" eaLnBrk="1" latinLnBrk="0" hangingPunct="1">
        <a:spcBef>
          <a:spcPts val="0"/>
        </a:spcBef>
        <a:spcAft>
          <a:spcPts val="1200"/>
        </a:spcAft>
        <a:buClr>
          <a:schemeClr val="accent1"/>
        </a:buClr>
        <a:buSzPct val="95000"/>
        <a:buFont typeface="Wingdings" panose="05000000000000000000" pitchFamily="2" charset="2"/>
        <a:buChar char="§"/>
        <a:defRPr lang="en-US" sz="1900" b="0" i="0" kern="1200" dirty="0">
          <a:solidFill>
            <a:schemeClr val="tx1">
              <a:lumMod val="85000"/>
              <a:lumOff val="15000"/>
            </a:schemeClr>
          </a:solidFill>
          <a:latin typeface="Nunito Sans" pitchFamily="2" charset="77"/>
          <a:ea typeface="Nunito Sans" pitchFamily="2" charset="77"/>
          <a:cs typeface="Nunito Sans" pitchFamily="2" charset="77"/>
        </a:defRPr>
      </a:lvl2pPr>
      <a:lvl3pPr marL="1080000" indent="-360000" algn="l" defTabSz="914400" rtl="0" eaLnBrk="1" latinLnBrk="0" hangingPunct="1">
        <a:spcBef>
          <a:spcPts val="0"/>
        </a:spcBef>
        <a:spcAft>
          <a:spcPts val="1200"/>
        </a:spcAft>
        <a:buClr>
          <a:schemeClr val="accent1"/>
        </a:buClr>
        <a:buFont typeface="Nunito Sans" pitchFamily="2" charset="77"/>
        <a:buChar char="-"/>
        <a:defRPr lang="en-US" sz="1800" b="0" i="0" kern="1200" dirty="0">
          <a:solidFill>
            <a:schemeClr val="tx1">
              <a:lumMod val="85000"/>
              <a:lumOff val="15000"/>
            </a:schemeClr>
          </a:solidFill>
          <a:latin typeface="Nunito Sans" pitchFamily="2" charset="77"/>
          <a:ea typeface="Nunito Sans" pitchFamily="2" charset="77"/>
          <a:cs typeface="Nunito Sans" pitchFamily="2" charset="77"/>
        </a:defRPr>
      </a:lvl3pPr>
      <a:lvl4pPr marL="1371600" indent="0" algn="l" defTabSz="914400" rtl="0" eaLnBrk="1" latinLnBrk="0" hangingPunct="1">
        <a:spcBef>
          <a:spcPct val="20000"/>
        </a:spcBef>
        <a:buClr>
          <a:schemeClr val="accent4"/>
        </a:buClr>
        <a:buFont typeface="Arial" panose="020B0604020202020204" pitchFamily="34" charset="0"/>
        <a:buNone/>
        <a:defRPr lang="en-US" sz="1800" kern="1200" smtClean="0">
          <a:solidFill>
            <a:schemeClr val="tx1"/>
          </a:solidFill>
          <a:latin typeface="Nunito Sans" pitchFamily="2" charset="77"/>
          <a:ea typeface="Nunito Sans" pitchFamily="2" charset="77"/>
          <a:cs typeface="Nunito Sans" pitchFamily="2" charset="77"/>
        </a:defRPr>
      </a:lvl4pPr>
      <a:lvl5pPr marL="1828800" indent="0" algn="l" defTabSz="914400" rtl="0" eaLnBrk="1" latinLnBrk="0" hangingPunct="1">
        <a:spcBef>
          <a:spcPct val="20000"/>
        </a:spcBef>
        <a:buClr>
          <a:schemeClr val="accent4"/>
        </a:buClr>
        <a:buFont typeface="Arial" panose="020B0604020202020204" pitchFamily="34" charset="0"/>
        <a:buNone/>
        <a:defRPr lang="en-GB" sz="1800" kern="1200" smtClean="0">
          <a:solidFill>
            <a:schemeClr val="tx1"/>
          </a:solidFill>
          <a:latin typeface="Nunito Sans" pitchFamily="2" charset="77"/>
          <a:ea typeface="Nunito Sans" pitchFamily="2" charset="77"/>
          <a:cs typeface="Nunito Sans" pitchFamily="2" charset="77"/>
        </a:defRPr>
      </a:lvl5pPr>
      <a:lvl6pPr marL="22860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Nunito Sans" pitchFamily="2" charset="77"/>
          <a:ea typeface="+mn-ea"/>
          <a:cs typeface="+mn-cs"/>
        </a:defRPr>
      </a:lvl6pPr>
      <a:lvl7pPr marL="27432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Nunito Sans" pitchFamily="2" charset="77"/>
          <a:ea typeface="+mn-ea"/>
          <a:cs typeface="+mn-cs"/>
        </a:defRPr>
      </a:lvl7pPr>
      <a:lvl8pPr marL="32004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C38966C-3564-C75C-1B4E-5EE58A22C1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CAD47041-3D2B-01A3-767C-ACFD96D5D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75520" y="2276720"/>
            <a:ext cx="8640960" cy="29524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  <a:endParaRPr lang="en-GB" dirty="0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592179D6-3B4B-67A4-0CAB-4EE3CBAED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520" y="908720"/>
            <a:ext cx="864096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38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</p:sldLayoutIdLst>
  <p:transition spd="med">
    <p:fade/>
  </p:transition>
  <p:hf hdr="0" ftr="0" dt="0"/>
  <p:txStyles>
    <p:titleStyle>
      <a:lvl1pPr algn="l" defTabSz="914400" rtl="0" eaLnBrk="1" latinLnBrk="0" hangingPunct="1">
        <a:spcBef>
          <a:spcPct val="0"/>
        </a:spcBef>
        <a:buNone/>
        <a:defRPr lang="en-GB" sz="3200" b="1" i="0" kern="1200" cap="all" baseline="0" smtClean="0">
          <a:solidFill>
            <a:schemeClr val="tx2"/>
          </a:solidFill>
          <a:latin typeface="Nunito Sans" pitchFamily="2" charset="0"/>
          <a:ea typeface="Nunito Sans" pitchFamily="2" charset="0"/>
          <a:cs typeface="Nunito Sans" pitchFamily="2" charset="0"/>
        </a:defRPr>
      </a:lvl1pPr>
    </p:titleStyle>
    <p:bodyStyle>
      <a:lvl1pPr marL="360000" indent="-360000" algn="l" defTabSz="914400" rtl="0" eaLnBrk="1" latinLnBrk="0" hangingPunct="1">
        <a:spcBef>
          <a:spcPts val="0"/>
        </a:spcBef>
        <a:spcAft>
          <a:spcPts val="1200"/>
        </a:spcAft>
        <a:buClr>
          <a:schemeClr val="accent1"/>
        </a:buClr>
        <a:buSzPct val="112000"/>
        <a:buFont typeface="Arial" panose="020B0604020202020204" pitchFamily="34" charset="0"/>
        <a:buChar char="•"/>
        <a:defRPr lang="en-US" sz="2000" b="0" i="0" kern="1200" dirty="0">
          <a:solidFill>
            <a:schemeClr val="tx1">
              <a:lumMod val="85000"/>
              <a:lumOff val="15000"/>
            </a:schemeClr>
          </a:solidFill>
          <a:latin typeface="Nunito Sans" pitchFamily="2" charset="77"/>
          <a:ea typeface="Nunito Sans" pitchFamily="2" charset="77"/>
          <a:cs typeface="Nunito Sans" pitchFamily="2" charset="77"/>
        </a:defRPr>
      </a:lvl1pPr>
      <a:lvl2pPr marL="720000" indent="-360000" algn="l" defTabSz="914400" rtl="0" eaLnBrk="1" latinLnBrk="0" hangingPunct="1">
        <a:spcBef>
          <a:spcPts val="0"/>
        </a:spcBef>
        <a:spcAft>
          <a:spcPts val="1200"/>
        </a:spcAft>
        <a:buClr>
          <a:schemeClr val="accent1"/>
        </a:buClr>
        <a:buSzPct val="95000"/>
        <a:buFont typeface="Wingdings" panose="05000000000000000000" pitchFamily="2" charset="2"/>
        <a:buChar char="§"/>
        <a:defRPr lang="en-US" sz="1900" b="0" i="0" kern="1200" dirty="0">
          <a:solidFill>
            <a:schemeClr val="tx1">
              <a:lumMod val="85000"/>
              <a:lumOff val="15000"/>
            </a:schemeClr>
          </a:solidFill>
          <a:latin typeface="Nunito Sans" pitchFamily="2" charset="77"/>
          <a:ea typeface="Nunito Sans" pitchFamily="2" charset="77"/>
          <a:cs typeface="Nunito Sans" pitchFamily="2" charset="77"/>
        </a:defRPr>
      </a:lvl2pPr>
      <a:lvl3pPr marL="1080000" indent="-360000" algn="l" defTabSz="914400" rtl="0" eaLnBrk="1" latinLnBrk="0" hangingPunct="1">
        <a:spcBef>
          <a:spcPts val="0"/>
        </a:spcBef>
        <a:spcAft>
          <a:spcPts val="1200"/>
        </a:spcAft>
        <a:buClr>
          <a:schemeClr val="accent1"/>
        </a:buClr>
        <a:buFont typeface="Nunito Sans" pitchFamily="2" charset="77"/>
        <a:buChar char="-"/>
        <a:defRPr lang="en-US" sz="1800" b="0" i="0" kern="1200" dirty="0">
          <a:solidFill>
            <a:schemeClr val="tx1">
              <a:lumMod val="85000"/>
              <a:lumOff val="15000"/>
            </a:schemeClr>
          </a:solidFill>
          <a:latin typeface="Nunito Sans" pitchFamily="2" charset="77"/>
          <a:ea typeface="Nunito Sans" pitchFamily="2" charset="77"/>
          <a:cs typeface="Nunito Sans" pitchFamily="2" charset="77"/>
        </a:defRPr>
      </a:lvl3pPr>
      <a:lvl4pPr marL="1371600" indent="0" algn="l" defTabSz="914400" rtl="0" eaLnBrk="1" latinLnBrk="0" hangingPunct="1">
        <a:spcBef>
          <a:spcPct val="20000"/>
        </a:spcBef>
        <a:buClr>
          <a:schemeClr val="accent4"/>
        </a:buClr>
        <a:buFont typeface="Arial" panose="020B0604020202020204" pitchFamily="34" charset="0"/>
        <a:buNone/>
        <a:defRPr lang="en-US" sz="1800" kern="1200" smtClean="0">
          <a:solidFill>
            <a:schemeClr val="tx1"/>
          </a:solidFill>
          <a:latin typeface="Nunito Sans" pitchFamily="2" charset="77"/>
          <a:ea typeface="Nunito Sans" pitchFamily="2" charset="77"/>
          <a:cs typeface="Nunito Sans" pitchFamily="2" charset="77"/>
        </a:defRPr>
      </a:lvl4pPr>
      <a:lvl5pPr marL="1828800" indent="0" algn="l" defTabSz="914400" rtl="0" eaLnBrk="1" latinLnBrk="0" hangingPunct="1">
        <a:spcBef>
          <a:spcPct val="20000"/>
        </a:spcBef>
        <a:buClr>
          <a:schemeClr val="accent4"/>
        </a:buClr>
        <a:buFont typeface="Arial" panose="020B0604020202020204" pitchFamily="34" charset="0"/>
        <a:buNone/>
        <a:defRPr lang="en-GB" sz="1800" kern="1200" smtClean="0">
          <a:solidFill>
            <a:schemeClr val="tx1"/>
          </a:solidFill>
          <a:latin typeface="Nunito Sans" pitchFamily="2" charset="77"/>
          <a:ea typeface="Nunito Sans" pitchFamily="2" charset="77"/>
          <a:cs typeface="Nunito Sans" pitchFamily="2" charset="77"/>
        </a:defRPr>
      </a:lvl5pPr>
      <a:lvl6pPr marL="22860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Nunito Sans" pitchFamily="2" charset="77"/>
          <a:ea typeface="+mn-ea"/>
          <a:cs typeface="+mn-cs"/>
        </a:defRPr>
      </a:lvl6pPr>
      <a:lvl7pPr marL="27432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Nunito Sans" pitchFamily="2" charset="77"/>
          <a:ea typeface="+mn-ea"/>
          <a:cs typeface="+mn-cs"/>
        </a:defRPr>
      </a:lvl7pPr>
      <a:lvl8pPr marL="32004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 userDrawn="1"/>
        </p:nvSpPr>
        <p:spPr>
          <a:xfrm>
            <a:off x="837000" y="6357600"/>
            <a:ext cx="2514600" cy="36360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6ED965-7FA1-483F-AF6B-8E4C8CD210AC}" type="slidenum">
              <a:rPr lang="en-GB" sz="1100" b="0" i="0" smtClean="0">
                <a:solidFill>
                  <a:schemeClr val="accent1"/>
                </a:solidFill>
                <a:latin typeface="Nunito Sans" pitchFamily="2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lang="en-GB" sz="1100" b="0" i="0">
                <a:solidFill>
                  <a:schemeClr val="accent1"/>
                </a:solidFill>
                <a:latin typeface="Nunito Sans" pitchFamily="2" charset="0"/>
              </a:rPr>
              <a:t> © HFL EDUCATION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3B1818C-D680-C444-230B-273939170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000" y="540000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DB42944-3138-81E7-9991-D3A6FE13FC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28000" y="1908000"/>
            <a:ext cx="9000000" cy="3780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026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</p:sldLayoutIdLst>
  <p:transition spd="med">
    <p:fade/>
  </p:transition>
  <p:hf hdr="0" ftr="0" dt="0"/>
  <p:txStyles>
    <p:titleStyle>
      <a:lvl1pPr algn="l" defTabSz="914400" rtl="0" eaLnBrk="1" latinLnBrk="0" hangingPunct="1">
        <a:spcBef>
          <a:spcPct val="0"/>
        </a:spcBef>
        <a:buNone/>
        <a:defRPr lang="en-GB" sz="3200" b="1" i="0" kern="1200" cap="all" baseline="0" smtClean="0">
          <a:solidFill>
            <a:schemeClr val="tx2"/>
          </a:solidFill>
          <a:latin typeface="Nunito Sans" pitchFamily="2" charset="0"/>
          <a:ea typeface="Nunito Sans" pitchFamily="2" charset="0"/>
          <a:cs typeface="Nunito Sans" pitchFamily="2" charset="0"/>
        </a:defRPr>
      </a:lvl1pPr>
    </p:titleStyle>
    <p:bodyStyle>
      <a:lvl1pPr marL="360000" indent="-360000" algn="l" defTabSz="914400" rtl="0" eaLnBrk="1" latinLnBrk="0" hangingPunct="1">
        <a:spcBef>
          <a:spcPts val="0"/>
        </a:spcBef>
        <a:spcAft>
          <a:spcPts val="1200"/>
        </a:spcAft>
        <a:buClr>
          <a:schemeClr val="accent1"/>
        </a:buClr>
        <a:buSzPct val="112000"/>
        <a:buFont typeface="Arial" panose="020B0604020202020204" pitchFamily="34" charset="0"/>
        <a:buChar char="•"/>
        <a:defRPr lang="en-US" sz="2000" b="0" i="0" kern="1200" dirty="0">
          <a:solidFill>
            <a:schemeClr val="tx1">
              <a:lumMod val="85000"/>
              <a:lumOff val="15000"/>
            </a:schemeClr>
          </a:solidFill>
          <a:latin typeface="Nunito Sans" pitchFamily="2" charset="77"/>
          <a:ea typeface="Nunito Sans" pitchFamily="2" charset="77"/>
          <a:cs typeface="Nunito Sans" pitchFamily="2" charset="77"/>
        </a:defRPr>
      </a:lvl1pPr>
      <a:lvl2pPr marL="720000" indent="-360000" algn="l" defTabSz="914400" rtl="0" eaLnBrk="1" latinLnBrk="0" hangingPunct="1">
        <a:spcBef>
          <a:spcPts val="0"/>
        </a:spcBef>
        <a:spcAft>
          <a:spcPts val="1200"/>
        </a:spcAft>
        <a:buClr>
          <a:schemeClr val="accent1"/>
        </a:buClr>
        <a:buSzPct val="95000"/>
        <a:buFont typeface="Wingdings" panose="05000000000000000000" pitchFamily="2" charset="2"/>
        <a:buChar char="§"/>
        <a:defRPr lang="en-US" sz="1900" b="0" i="0" kern="1200" dirty="0">
          <a:solidFill>
            <a:schemeClr val="tx1">
              <a:lumMod val="85000"/>
              <a:lumOff val="15000"/>
            </a:schemeClr>
          </a:solidFill>
          <a:latin typeface="Nunito Sans" pitchFamily="2" charset="77"/>
          <a:ea typeface="Nunito Sans" pitchFamily="2" charset="77"/>
          <a:cs typeface="Nunito Sans" pitchFamily="2" charset="77"/>
        </a:defRPr>
      </a:lvl2pPr>
      <a:lvl3pPr marL="1080000" indent="-360000" algn="l" defTabSz="914400" rtl="0" eaLnBrk="1" latinLnBrk="0" hangingPunct="1">
        <a:spcBef>
          <a:spcPts val="0"/>
        </a:spcBef>
        <a:spcAft>
          <a:spcPts val="1200"/>
        </a:spcAft>
        <a:buClr>
          <a:schemeClr val="accent1"/>
        </a:buClr>
        <a:buFont typeface="Nunito Sans" pitchFamily="2" charset="77"/>
        <a:buChar char="-"/>
        <a:defRPr lang="en-US" sz="1800" b="0" i="0" kern="1200" smtClean="0">
          <a:solidFill>
            <a:schemeClr val="tx1"/>
          </a:solidFill>
          <a:latin typeface="Nunito Sans" pitchFamily="2" charset="77"/>
          <a:ea typeface="Nunito Sans" pitchFamily="2" charset="77"/>
          <a:cs typeface="Nunito Sans" pitchFamily="2" charset="77"/>
        </a:defRPr>
      </a:lvl3pPr>
      <a:lvl4pPr marL="1371600" indent="0" algn="l" defTabSz="914400" rtl="0" eaLnBrk="1" latinLnBrk="0" hangingPunct="1">
        <a:spcBef>
          <a:spcPct val="20000"/>
        </a:spcBef>
        <a:buClr>
          <a:schemeClr val="accent4"/>
        </a:buClr>
        <a:buFont typeface="Arial" panose="020B0604020202020204" pitchFamily="34" charset="0"/>
        <a:buNone/>
        <a:defRPr lang="en-US" sz="1800" kern="1200" smtClean="0">
          <a:solidFill>
            <a:schemeClr val="tx1"/>
          </a:solidFill>
          <a:latin typeface="Nunito Sans" pitchFamily="2" charset="77"/>
          <a:ea typeface="Nunito Sans" pitchFamily="2" charset="77"/>
          <a:cs typeface="Nunito Sans" pitchFamily="2" charset="77"/>
        </a:defRPr>
      </a:lvl4pPr>
      <a:lvl5pPr marL="1828800" indent="0" algn="l" defTabSz="914400" rtl="0" eaLnBrk="1" latinLnBrk="0" hangingPunct="1">
        <a:spcBef>
          <a:spcPct val="20000"/>
        </a:spcBef>
        <a:buClr>
          <a:schemeClr val="accent4"/>
        </a:buClr>
        <a:buFont typeface="Arial" panose="020B0604020202020204" pitchFamily="34" charset="0"/>
        <a:buNone/>
        <a:defRPr lang="en-GB" sz="1800" kern="1200" smtClean="0">
          <a:solidFill>
            <a:schemeClr val="tx1"/>
          </a:solidFill>
          <a:latin typeface="Nunito Sans" pitchFamily="2" charset="77"/>
          <a:ea typeface="Nunito Sans" pitchFamily="2" charset="77"/>
          <a:cs typeface="Nunito Sans" pitchFamily="2" charset="77"/>
        </a:defRPr>
      </a:lvl5pPr>
      <a:lvl6pPr marL="22860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Nunito Sans" pitchFamily="2" charset="77"/>
          <a:ea typeface="+mn-ea"/>
          <a:cs typeface="+mn-cs"/>
        </a:defRPr>
      </a:lvl6pPr>
      <a:lvl7pPr marL="27432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Nunito Sans" pitchFamily="2" charset="77"/>
          <a:ea typeface="+mn-ea"/>
          <a:cs typeface="+mn-cs"/>
        </a:defRPr>
      </a:lvl7pPr>
      <a:lvl8pPr marL="32004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Nunito Sans" pitchFamily="2" charset="77"/>
          <a:ea typeface="+mn-ea"/>
          <a:cs typeface="+mn-cs"/>
        </a:defRPr>
      </a:lvl8pPr>
      <a:lvl9pPr marL="36576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Nunito Sans" pitchFamily="2" charset="77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rimarymaths@hfleducation.or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18" Type="http://schemas.openxmlformats.org/officeDocument/2006/relationships/image" Target="../media/image25.png"/><Relationship Id="rId3" Type="http://schemas.openxmlformats.org/officeDocument/2006/relationships/image" Target="../media/image12.jpeg"/><Relationship Id="rId21" Type="http://schemas.openxmlformats.org/officeDocument/2006/relationships/image" Target="../media/image36.sv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17" Type="http://schemas.openxmlformats.org/officeDocument/2006/relationships/image" Target="../media/image32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4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g"/><Relationship Id="rId11" Type="http://schemas.openxmlformats.org/officeDocument/2006/relationships/image" Target="../media/image20.jpeg"/><Relationship Id="rId24" Type="http://schemas.openxmlformats.org/officeDocument/2006/relationships/image" Target="../media/image28.png"/><Relationship Id="rId5" Type="http://schemas.openxmlformats.org/officeDocument/2006/relationships/image" Target="../media/image14.jpeg"/><Relationship Id="rId15" Type="http://schemas.openxmlformats.org/officeDocument/2006/relationships/image" Target="../media/image30.svg"/><Relationship Id="rId23" Type="http://schemas.openxmlformats.org/officeDocument/2006/relationships/image" Target="../media/image38.svg"/><Relationship Id="rId10" Type="http://schemas.openxmlformats.org/officeDocument/2006/relationships/image" Target="../media/image19.jpeg"/><Relationship Id="rId19" Type="http://schemas.openxmlformats.org/officeDocument/2006/relationships/image" Target="../media/image34.sv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png"/><Relationship Id="rId22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41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svg"/><Relationship Id="rId11" Type="http://schemas.openxmlformats.org/officeDocument/2006/relationships/image" Target="../media/image30.png"/><Relationship Id="rId5" Type="http://schemas.openxmlformats.org/officeDocument/2006/relationships/image" Target="../media/image23.png"/><Relationship Id="rId10" Type="http://schemas.openxmlformats.org/officeDocument/2006/relationships/image" Target="../media/image32.svg"/><Relationship Id="rId4" Type="http://schemas.openxmlformats.org/officeDocument/2006/relationships/image" Target="../media/image43.sv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48.sv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tmp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8.png"/><Relationship Id="rId4" Type="http://schemas.openxmlformats.org/officeDocument/2006/relationships/image" Target="../media/image62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tmp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65.png"/><Relationship Id="rId7" Type="http://schemas.openxmlformats.org/officeDocument/2006/relationships/image" Target="../media/image69.svg"/><Relationship Id="rId12" Type="http://schemas.openxmlformats.org/officeDocument/2006/relationships/image" Target="../media/image4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3.png"/><Relationship Id="rId11" Type="http://schemas.openxmlformats.org/officeDocument/2006/relationships/image" Target="../media/image73.svg"/><Relationship Id="rId5" Type="http://schemas.openxmlformats.org/officeDocument/2006/relationships/image" Target="../media/image67.svg"/><Relationship Id="rId10" Type="http://schemas.openxmlformats.org/officeDocument/2006/relationships/image" Target="../media/image55.png"/><Relationship Id="rId4" Type="http://schemas.openxmlformats.org/officeDocument/2006/relationships/image" Target="../media/image52.png"/><Relationship Id="rId9" Type="http://schemas.openxmlformats.org/officeDocument/2006/relationships/image" Target="../media/image71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svg"/><Relationship Id="rId13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5.png"/><Relationship Id="rId12" Type="http://schemas.openxmlformats.org/officeDocument/2006/relationships/image" Target="../media/image76.sv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9.svg"/><Relationship Id="rId11" Type="http://schemas.openxmlformats.org/officeDocument/2006/relationships/image" Target="../media/image56.png"/><Relationship Id="rId5" Type="http://schemas.openxmlformats.org/officeDocument/2006/relationships/image" Target="../media/image53.png"/><Relationship Id="rId15" Type="http://schemas.openxmlformats.org/officeDocument/2006/relationships/image" Target="../media/image46.png"/><Relationship Id="rId10" Type="http://schemas.openxmlformats.org/officeDocument/2006/relationships/image" Target="../media/image71.svg"/><Relationship Id="rId4" Type="http://schemas.openxmlformats.org/officeDocument/2006/relationships/image" Target="../media/image67.svg"/><Relationship Id="rId9" Type="http://schemas.openxmlformats.org/officeDocument/2006/relationships/image" Target="../media/image54.png"/><Relationship Id="rId14" Type="http://schemas.openxmlformats.org/officeDocument/2006/relationships/image" Target="../media/image78.sv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8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9.png"/><Relationship Id="rId5" Type="http://schemas.openxmlformats.org/officeDocument/2006/relationships/image" Target="../media/image67.svg"/><Relationship Id="rId4" Type="http://schemas.openxmlformats.org/officeDocument/2006/relationships/image" Target="../media/image52.png"/><Relationship Id="rId9" Type="http://schemas.openxmlformats.org/officeDocument/2006/relationships/image" Target="../media/image6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8.svg"/><Relationship Id="rId4" Type="http://schemas.openxmlformats.org/officeDocument/2006/relationships/image" Target="../media/image3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hertsforlearning.co.uk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primarymaths@hfleducation.org" TargetMode="External"/><Relationship Id="rId4" Type="http://schemas.openxmlformats.org/officeDocument/2006/relationships/hyperlink" Target="https://www.hfleducation.org/school-improvement/primary/math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C7B7A36A-4D69-EF58-7CD9-33CB7328D2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320" y="2262986"/>
            <a:ext cx="2996748" cy="4595014"/>
          </a:xfrm>
          <a:prstGeom prst="rect">
            <a:avLst/>
          </a:prstGeom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CF986FF2-5A6F-F5C6-97A3-0401DC20A7A4}"/>
              </a:ext>
            </a:extLst>
          </p:cNvPr>
          <p:cNvSpPr txBox="1">
            <a:spLocks/>
          </p:cNvSpPr>
          <p:nvPr/>
        </p:nvSpPr>
        <p:spPr>
          <a:xfrm>
            <a:off x="1449273" y="1844824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all" spc="0" normalizeH="0" baseline="0" noProof="0" dirty="0">
              <a:ln>
                <a:noFill/>
              </a:ln>
              <a:solidFill>
                <a:srgbClr val="034E69"/>
              </a:solidFill>
              <a:effectLst/>
              <a:uLnTx/>
              <a:uFillTx/>
              <a:latin typeface="Nunito Sans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all" spc="0" normalizeH="0" baseline="0" noProof="0" dirty="0">
              <a:ln>
                <a:noFill/>
              </a:ln>
              <a:solidFill>
                <a:srgbClr val="034E69"/>
              </a:solidFill>
              <a:effectLst/>
              <a:uLnTx/>
              <a:uFillTx/>
              <a:latin typeface="Nunito Sans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all" spc="0" normalizeH="0" baseline="0" noProof="0" dirty="0">
              <a:ln>
                <a:noFill/>
              </a:ln>
              <a:solidFill>
                <a:srgbClr val="034E69"/>
              </a:solidFill>
              <a:effectLst/>
              <a:uLnTx/>
              <a:uFillTx/>
              <a:latin typeface="Nunito Sans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all" spc="0" normalizeH="0" baseline="0" noProof="0" dirty="0">
              <a:ln>
                <a:noFill/>
              </a:ln>
              <a:solidFill>
                <a:srgbClr val="034E69"/>
              </a:solidFill>
              <a:effectLst/>
              <a:uLnTx/>
              <a:uFillTx/>
              <a:latin typeface="Nunito Sans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all" spc="0" normalizeH="0" baseline="0" noProof="0" dirty="0">
              <a:ln>
                <a:noFill/>
              </a:ln>
              <a:solidFill>
                <a:srgbClr val="034E69"/>
              </a:solidFill>
              <a:effectLst/>
              <a:uLnTx/>
              <a:uFillTx/>
              <a:latin typeface="Nunito Sans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all" spc="0" normalizeH="0" baseline="0" noProof="0" dirty="0">
              <a:ln>
                <a:noFill/>
              </a:ln>
              <a:solidFill>
                <a:srgbClr val="034E69"/>
              </a:solidFill>
              <a:effectLst/>
              <a:uLnTx/>
              <a:uFillTx/>
              <a:latin typeface="Nunito Sans" pitchFamily="2" charset="0"/>
            </a:endParaRPr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2BD32FBF-3A74-46E9-6D97-848A747C8C10}"/>
              </a:ext>
            </a:extLst>
          </p:cNvPr>
          <p:cNvSpPr txBox="1">
            <a:spLocks/>
          </p:cNvSpPr>
          <p:nvPr/>
        </p:nvSpPr>
        <p:spPr>
          <a:xfrm>
            <a:off x="1596000" y="1844824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all" spc="0" normalizeH="0" baseline="0" noProof="0" dirty="0">
              <a:ln>
                <a:noFill/>
              </a:ln>
              <a:solidFill>
                <a:srgbClr val="034E69"/>
              </a:solidFill>
              <a:effectLst/>
              <a:uLnTx/>
              <a:uFillTx/>
              <a:latin typeface="Nunito Sans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all" spc="0" normalizeH="0" baseline="0" noProof="0" dirty="0">
              <a:ln>
                <a:noFill/>
              </a:ln>
              <a:solidFill>
                <a:srgbClr val="034E69"/>
              </a:solidFill>
              <a:effectLst/>
              <a:uLnTx/>
              <a:uFillTx/>
              <a:latin typeface="Nunito Sans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1" i="0" u="none" strike="noStrike" kern="1200" cap="all" spc="0" normalizeH="0" baseline="0" noProof="0" dirty="0">
                <a:ln>
                  <a:noFill/>
                </a:ln>
                <a:solidFill>
                  <a:srgbClr val="AD1824"/>
                </a:solidFill>
                <a:effectLst/>
                <a:uLnTx/>
                <a:uFillTx/>
                <a:latin typeface="Nunito Sans" pitchFamily="2" charset="0"/>
              </a:rPr>
              <a:t>FESTIVE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1" i="0" u="none" strike="noStrike" kern="1200" cap="all" spc="0" normalizeH="0" baseline="0" noProof="0" dirty="0">
                <a:ln>
                  <a:noFill/>
                </a:ln>
                <a:solidFill>
                  <a:srgbClr val="AD1824"/>
                </a:solidFill>
                <a:effectLst/>
                <a:uLnTx/>
                <a:uFillTx/>
                <a:latin typeface="Nunito Sans" pitchFamily="2" charset="0"/>
              </a:rPr>
              <a:t>Ch</a:t>
            </a:r>
            <a:r>
              <a:rPr lang="en-GB" sz="7200" dirty="0" err="1">
                <a:solidFill>
                  <a:srgbClr val="AD1824"/>
                </a:solidFill>
              </a:rPr>
              <a:t>allenges</a:t>
            </a:r>
            <a:endParaRPr lang="en-GB" sz="7200" dirty="0">
              <a:solidFill>
                <a:srgbClr val="AD182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411686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75419-1F7F-3871-7BC0-23DCF183A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B1F0A092-1479-B6DB-59C5-C41D4235F9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39"/>
          <a:stretch/>
        </p:blipFill>
        <p:spPr>
          <a:xfrm>
            <a:off x="9272124" y="3429001"/>
            <a:ext cx="2647751" cy="3429000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0655AC8-928E-2D4C-3955-6B38712DD7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596675" y="2204712"/>
            <a:ext cx="8027717" cy="3177184"/>
          </a:xfrm>
        </p:spPr>
        <p:txBody>
          <a:bodyPr/>
          <a:lstStyle/>
          <a:p>
            <a:pPr marL="0" indent="0">
              <a:buNone/>
            </a:pPr>
            <a:r>
              <a:rPr lang="en-GB" sz="1600" dirty="0">
                <a:effectLst/>
                <a:latin typeface="Nunito Sans" pitchFamily="2" charset="77"/>
              </a:rPr>
              <a:t>Challenges </a:t>
            </a:r>
            <a:r>
              <a:rPr lang="en-GB" sz="1600" dirty="0"/>
              <a:t>with penguins and polar bears in the corner are designed for KS1.</a:t>
            </a:r>
            <a:endParaRPr lang="en-GB" sz="1600" dirty="0">
              <a:effectLst/>
              <a:latin typeface="Nunito Sans" pitchFamily="2" charset="77"/>
            </a:endParaRPr>
          </a:p>
          <a:p>
            <a:pPr marL="0" indent="0">
              <a:buNone/>
            </a:pPr>
            <a:r>
              <a:rPr lang="en-GB" sz="1600" dirty="0">
                <a:effectLst/>
                <a:latin typeface="Nunito Sans" pitchFamily="2" charset="77"/>
              </a:rPr>
              <a:t>Challenges with hot chocolate and reindeer in the corner are designed for KS2.</a:t>
            </a:r>
          </a:p>
          <a:p>
            <a:pPr marL="0" indent="0">
              <a:buNone/>
            </a:pPr>
            <a:r>
              <a:rPr lang="en-GB" sz="1600" dirty="0"/>
              <a:t>All slides can be edited to change the fluency range.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Example solutions can be found underneath each slide in the notes section.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Email scanned or photographed pupil responses to </a:t>
            </a:r>
            <a:r>
              <a:rPr lang="en-GB" sz="1600" dirty="0">
                <a:hlinkClick r:id="rId3"/>
              </a:rPr>
              <a:t>primarymaths@hfleducation.org</a:t>
            </a:r>
            <a:r>
              <a:rPr lang="en-GB" sz="1600" dirty="0"/>
              <a:t> to be featured in our December social media posts.</a:t>
            </a:r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A01DBCE-1966-2388-FB76-1BF0F2BEA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HFL EDUCATION</a:t>
            </a:r>
          </a:p>
        </p:txBody>
      </p:sp>
    </p:spTree>
    <p:extLst>
      <p:ext uri="{BB962C8B-B14F-4D97-AF65-F5344CB8AC3E}">
        <p14:creationId xmlns:p14="http://schemas.microsoft.com/office/powerpoint/2010/main" val="3125552863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221386" y="1291705"/>
            <a:ext cx="97211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GB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The toys need sorting into boxes. </a:t>
            </a: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number on the box is the total number of toys to go inside.</a:t>
            </a:r>
          </a:p>
          <a:p>
            <a:pPr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Each box must contain </a:t>
            </a:r>
            <a:r>
              <a:rPr kumimoji="0" lang="en-GB" sz="1600" i="0" u="sng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two equal groups </a:t>
            </a:r>
            <a:r>
              <a:rPr kumimoji="0" lang="en-GB" sz="160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of toys.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i="0" u="none" strike="noStrike" kern="120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Can you organise the toys correctly?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35" t="57376" r="5198"/>
          <a:stretch/>
        </p:blipFill>
        <p:spPr>
          <a:xfrm>
            <a:off x="4687240" y="2787072"/>
            <a:ext cx="1034130" cy="86975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33"/>
          <a:stretch/>
        </p:blipFill>
        <p:spPr>
          <a:xfrm>
            <a:off x="839416" y="2821511"/>
            <a:ext cx="1095504" cy="81187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464"/>
          <a:stretch/>
        </p:blipFill>
        <p:spPr>
          <a:xfrm>
            <a:off x="9458846" y="3882933"/>
            <a:ext cx="1729115" cy="83134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85"/>
          <a:stretch/>
        </p:blipFill>
        <p:spPr>
          <a:xfrm>
            <a:off x="2129068" y="2833099"/>
            <a:ext cx="647296" cy="84236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382" b="47186"/>
          <a:stretch/>
        </p:blipFill>
        <p:spPr>
          <a:xfrm>
            <a:off x="8662688" y="2810516"/>
            <a:ext cx="1263037" cy="82286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55" t="67557" r="28909"/>
          <a:stretch/>
        </p:blipFill>
        <p:spPr>
          <a:xfrm>
            <a:off x="5862620" y="2755301"/>
            <a:ext cx="786573" cy="974544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9534342" y="4877777"/>
            <a:ext cx="1265656" cy="990417"/>
            <a:chOff x="5578956" y="3181228"/>
            <a:chExt cx="1885235" cy="1522970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380" r="52340"/>
            <a:stretch/>
          </p:blipFill>
          <p:spPr>
            <a:xfrm>
              <a:off x="5578956" y="3372340"/>
              <a:ext cx="993637" cy="86238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EFC"/>
                </a:clrFrom>
                <a:clrTo>
                  <a:srgbClr val="FFFE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380" r="52340"/>
            <a:stretch/>
          </p:blipFill>
          <p:spPr>
            <a:xfrm rot="1888758">
              <a:off x="6189382" y="3841816"/>
              <a:ext cx="993637" cy="86238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10" cstate="print">
              <a:clrChange>
                <a:clrFrom>
                  <a:srgbClr val="FFFEFC"/>
                </a:clrFrom>
                <a:clrTo>
                  <a:srgbClr val="FFFE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380" r="52340"/>
            <a:stretch/>
          </p:blipFill>
          <p:spPr>
            <a:xfrm rot="2822453">
              <a:off x="6536181" y="3246856"/>
              <a:ext cx="993637" cy="862382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>
            <a:off x="2999682" y="2964955"/>
            <a:ext cx="1545281" cy="611343"/>
            <a:chOff x="3838022" y="3518540"/>
            <a:chExt cx="1778076" cy="708228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83" t="70886" r="72494" b="16525"/>
            <a:stretch/>
          </p:blipFill>
          <p:spPr>
            <a:xfrm>
              <a:off x="3838022" y="3529936"/>
              <a:ext cx="1133100" cy="69683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45" t="70886" r="72494" b="16319"/>
            <a:stretch/>
          </p:blipFill>
          <p:spPr>
            <a:xfrm>
              <a:off x="4850339" y="3518540"/>
              <a:ext cx="765759" cy="708228"/>
            </a:xfrm>
            <a:prstGeom prst="rect">
              <a:avLst/>
            </a:prstGeom>
          </p:spPr>
        </p:pic>
        <p:sp>
          <p:nvSpPr>
            <p:cNvPr id="45" name="Rectangle 44"/>
            <p:cNvSpPr/>
            <p:nvPr/>
          </p:nvSpPr>
          <p:spPr>
            <a:xfrm>
              <a:off x="5233218" y="3872654"/>
              <a:ext cx="382880" cy="309167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0024274" y="2909806"/>
            <a:ext cx="961149" cy="699931"/>
            <a:chOff x="3286274" y="3180501"/>
            <a:chExt cx="1916394" cy="1367543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0150"/>
            <a:stretch/>
          </p:blipFill>
          <p:spPr>
            <a:xfrm>
              <a:off x="3286274" y="3180501"/>
              <a:ext cx="1916394" cy="1283124"/>
            </a:xfrm>
            <a:prstGeom prst="rect">
              <a:avLst/>
            </a:prstGeom>
          </p:spPr>
        </p:pic>
        <p:sp>
          <p:nvSpPr>
            <p:cNvPr id="49" name="Rectangle 48"/>
            <p:cNvSpPr/>
            <p:nvPr/>
          </p:nvSpPr>
          <p:spPr>
            <a:xfrm>
              <a:off x="3546809" y="4348082"/>
              <a:ext cx="483778" cy="199961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4291122" y="4417376"/>
              <a:ext cx="407448" cy="130668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779862" y="3039018"/>
            <a:ext cx="1649981" cy="326071"/>
            <a:chOff x="3288529" y="3702470"/>
            <a:chExt cx="1898549" cy="377747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691" t="34748" b="39199"/>
            <a:stretch/>
          </p:blipFill>
          <p:spPr>
            <a:xfrm>
              <a:off x="4571689" y="3702470"/>
              <a:ext cx="615389" cy="373225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691" t="34748" b="39199"/>
            <a:stretch/>
          </p:blipFill>
          <p:spPr>
            <a:xfrm>
              <a:off x="3940676" y="3706992"/>
              <a:ext cx="615389" cy="373225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691" t="34748" b="39199"/>
            <a:stretch/>
          </p:blipFill>
          <p:spPr>
            <a:xfrm>
              <a:off x="3288529" y="3706417"/>
              <a:ext cx="615389" cy="373225"/>
            </a:xfrm>
            <a:prstGeom prst="rect">
              <a:avLst/>
            </a:prstGeom>
          </p:spPr>
        </p:pic>
      </p:grpSp>
      <p:sp>
        <p:nvSpPr>
          <p:cNvPr id="2" name="Title 2">
            <a:extLst>
              <a:ext uri="{FF2B5EF4-FFF2-40B4-BE49-F238E27FC236}">
                <a16:creationId xmlns:a16="http://schemas.microsoft.com/office/drawing/2014/main" id="{FBF2CA7D-B71B-4062-0517-49E91D57A52B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TOY SORT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F60C66E-0038-BFEA-E587-B197D85B0135}"/>
              </a:ext>
            </a:extLst>
          </p:cNvPr>
          <p:cNvGrpSpPr/>
          <p:nvPr/>
        </p:nvGrpSpPr>
        <p:grpSpPr>
          <a:xfrm>
            <a:off x="1150703" y="3794253"/>
            <a:ext cx="8205573" cy="1852866"/>
            <a:chOff x="1110175" y="3772788"/>
            <a:chExt cx="8205573" cy="185286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91F078D-7336-B1F5-0A94-0CDEC9604936}"/>
                </a:ext>
              </a:extLst>
            </p:cNvPr>
            <p:cNvGrpSpPr/>
            <p:nvPr/>
          </p:nvGrpSpPr>
          <p:grpSpPr>
            <a:xfrm>
              <a:off x="1110175" y="3772788"/>
              <a:ext cx="1852866" cy="1852866"/>
              <a:chOff x="1110175" y="3772788"/>
              <a:chExt cx="1852866" cy="1852866"/>
            </a:xfrm>
          </p:grpSpPr>
          <p:pic>
            <p:nvPicPr>
              <p:cNvPr id="4" name="Graphic 3" descr="Filing Box Archive outline">
                <a:extLst>
                  <a:ext uri="{FF2B5EF4-FFF2-40B4-BE49-F238E27FC236}">
                    <a16:creationId xmlns:a16="http://schemas.microsoft.com/office/drawing/2014/main" id="{93FDCF35-6A06-DDAF-88BF-A912B23163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96DAC541-7B7A-43D3-8B79-37D633B846F1}">
                    <asvg:svgBlip xmlns:asvg="http://schemas.microsoft.com/office/drawing/2016/SVG/main" xmlns="" r:embed="rId15"/>
                  </a:ext>
                </a:extLst>
              </a:blip>
              <a:stretch>
                <a:fillRect/>
              </a:stretch>
            </p:blipFill>
            <p:spPr>
              <a:xfrm>
                <a:off x="1110175" y="3772788"/>
                <a:ext cx="1852866" cy="1852866"/>
              </a:xfrm>
              <a:prstGeom prst="rect">
                <a:avLst/>
              </a:prstGeom>
            </p:spPr>
          </p:pic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109EF9E-268D-BE63-5F25-D71F74E4A417}"/>
                  </a:ext>
                </a:extLst>
              </p:cNvPr>
              <p:cNvSpPr txBox="1"/>
              <p:nvPr/>
            </p:nvSpPr>
            <p:spPr>
              <a:xfrm>
                <a:off x="1676568" y="4544126"/>
                <a:ext cx="720080" cy="62437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none" lIns="91440" tIns="45720" rIns="91440" bIns="45720" rtlCol="0" anchor="ctr" anchorCtr="1">
                <a:noAutofit/>
              </a:bodyPr>
              <a:lstStyle/>
              <a:p>
                <a:pPr algn="l"/>
                <a:r>
                  <a:rPr lang="en-GB" sz="3200" b="1" i="0" dirty="0">
                    <a:solidFill>
                      <a:schemeClr val="accent4"/>
                    </a:solidFill>
                    <a:latin typeface="Nunito Sans" pitchFamily="2" charset="77"/>
                  </a:rPr>
                  <a:t>14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13CA98C-7726-D30D-D21E-EE4F5D20DB4A}"/>
                </a:ext>
              </a:extLst>
            </p:cNvPr>
            <p:cNvGrpSpPr/>
            <p:nvPr/>
          </p:nvGrpSpPr>
          <p:grpSpPr>
            <a:xfrm>
              <a:off x="2704224" y="3772788"/>
              <a:ext cx="1852866" cy="1852866"/>
              <a:chOff x="1110175" y="3772788"/>
              <a:chExt cx="1852866" cy="1852866"/>
            </a:xfrm>
          </p:grpSpPr>
          <p:pic>
            <p:nvPicPr>
              <p:cNvPr id="10" name="Graphic 9" descr="Filing Box Archive outline">
                <a:extLst>
                  <a:ext uri="{FF2B5EF4-FFF2-40B4-BE49-F238E27FC236}">
                    <a16:creationId xmlns:a16="http://schemas.microsoft.com/office/drawing/2014/main" id="{41E607D6-6B31-B6CB-1E98-58B0CDE2AB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extLst>
                  <a:ext uri="{96DAC541-7B7A-43D3-8B79-37D633B846F1}">
                    <asvg:svgBlip xmlns:asvg="http://schemas.microsoft.com/office/drawing/2016/SVG/main" xmlns="" r:embed="rId17"/>
                  </a:ext>
                </a:extLst>
              </a:blip>
              <a:stretch>
                <a:fillRect/>
              </a:stretch>
            </p:blipFill>
            <p:spPr>
              <a:xfrm>
                <a:off x="1110175" y="3772788"/>
                <a:ext cx="1852866" cy="1852866"/>
              </a:xfrm>
              <a:prstGeom prst="rect">
                <a:avLst/>
              </a:prstGeom>
            </p:spPr>
          </p:pic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18C96FD-DA9D-2602-AD0A-8FCA3C981BC1}"/>
                  </a:ext>
                </a:extLst>
              </p:cNvPr>
              <p:cNvSpPr txBox="1"/>
              <p:nvPr/>
            </p:nvSpPr>
            <p:spPr>
              <a:xfrm>
                <a:off x="1676568" y="4544126"/>
                <a:ext cx="720080" cy="62437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none" lIns="91440" tIns="45720" rIns="91440" bIns="45720" rtlCol="0" anchor="ctr" anchorCtr="1">
                <a:noAutofit/>
              </a:bodyPr>
              <a:lstStyle/>
              <a:p>
                <a:pPr algn="l"/>
                <a:r>
                  <a:rPr lang="en-GB" sz="3200" b="1" i="0" dirty="0">
                    <a:solidFill>
                      <a:schemeClr val="accent3"/>
                    </a:solidFill>
                    <a:latin typeface="Nunito Sans" pitchFamily="2" charset="77"/>
                  </a:rPr>
                  <a:t>6</a:t>
                </a: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F7AED33-CD97-2B98-8BF3-3004553D70D7}"/>
                </a:ext>
              </a:extLst>
            </p:cNvPr>
            <p:cNvGrpSpPr/>
            <p:nvPr/>
          </p:nvGrpSpPr>
          <p:grpSpPr>
            <a:xfrm>
              <a:off x="4283998" y="3772788"/>
              <a:ext cx="1852866" cy="1852866"/>
              <a:chOff x="1110175" y="3772788"/>
              <a:chExt cx="1852866" cy="1852866"/>
            </a:xfrm>
          </p:grpSpPr>
          <p:pic>
            <p:nvPicPr>
              <p:cNvPr id="13" name="Graphic 12" descr="Filing Box Archive outline">
                <a:extLst>
                  <a:ext uri="{FF2B5EF4-FFF2-40B4-BE49-F238E27FC236}">
                    <a16:creationId xmlns:a16="http://schemas.microsoft.com/office/drawing/2014/main" id="{13887FD2-0098-1D0A-D3B4-9059938EA8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extLst>
                  <a:ext uri="{96DAC541-7B7A-43D3-8B79-37D633B846F1}">
                    <asvg:svgBlip xmlns:asvg="http://schemas.microsoft.com/office/drawing/2016/SVG/main" xmlns="" r:embed="rId19"/>
                  </a:ext>
                </a:extLst>
              </a:blip>
              <a:stretch>
                <a:fillRect/>
              </a:stretch>
            </p:blipFill>
            <p:spPr>
              <a:xfrm>
                <a:off x="1110175" y="3772788"/>
                <a:ext cx="1852866" cy="1852866"/>
              </a:xfrm>
              <a:prstGeom prst="rect">
                <a:avLst/>
              </a:prstGeom>
            </p:spPr>
          </p:pic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A1AE102-387C-4395-55B8-B995F02586DC}"/>
                  </a:ext>
                </a:extLst>
              </p:cNvPr>
              <p:cNvSpPr txBox="1"/>
              <p:nvPr/>
            </p:nvSpPr>
            <p:spPr>
              <a:xfrm>
                <a:off x="1676568" y="4544126"/>
                <a:ext cx="720080" cy="62437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none" lIns="91440" tIns="45720" rIns="91440" bIns="45720" rtlCol="0" anchor="ctr" anchorCtr="1">
                <a:noAutofit/>
              </a:bodyPr>
              <a:lstStyle/>
              <a:p>
                <a:pPr algn="l"/>
                <a:r>
                  <a:rPr lang="en-GB" sz="3200" b="1" i="0" dirty="0">
                    <a:solidFill>
                      <a:schemeClr val="accent2"/>
                    </a:solidFill>
                    <a:latin typeface="Nunito Sans" pitchFamily="2" charset="77"/>
                  </a:rPr>
                  <a:t>8</a:t>
                </a: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1765A4B5-199E-5229-85EB-DD6C7FB16229}"/>
                </a:ext>
              </a:extLst>
            </p:cNvPr>
            <p:cNvGrpSpPr/>
            <p:nvPr/>
          </p:nvGrpSpPr>
          <p:grpSpPr>
            <a:xfrm>
              <a:off x="5862241" y="3772788"/>
              <a:ext cx="1852866" cy="1852866"/>
              <a:chOff x="1110175" y="3772788"/>
              <a:chExt cx="1852866" cy="1852866"/>
            </a:xfrm>
          </p:grpSpPr>
          <p:pic>
            <p:nvPicPr>
              <p:cNvPr id="16" name="Graphic 15" descr="Filing Box Archive outline">
                <a:extLst>
                  <a:ext uri="{FF2B5EF4-FFF2-40B4-BE49-F238E27FC236}">
                    <a16:creationId xmlns:a16="http://schemas.microsoft.com/office/drawing/2014/main" id="{1013743A-6817-1BBA-D552-B31C94A49F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xmlns="" r:embed="rId21"/>
                  </a:ext>
                </a:extLst>
              </a:blip>
              <a:stretch>
                <a:fillRect/>
              </a:stretch>
            </p:blipFill>
            <p:spPr>
              <a:xfrm>
                <a:off x="1110175" y="3772788"/>
                <a:ext cx="1852866" cy="1852866"/>
              </a:xfrm>
              <a:prstGeom prst="rect">
                <a:avLst/>
              </a:prstGeom>
            </p:spPr>
          </p:pic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06B73BC-D935-7917-5D9C-93BCB86068B1}"/>
                  </a:ext>
                </a:extLst>
              </p:cNvPr>
              <p:cNvSpPr txBox="1"/>
              <p:nvPr/>
            </p:nvSpPr>
            <p:spPr>
              <a:xfrm>
                <a:off x="1676568" y="4544126"/>
                <a:ext cx="720080" cy="62437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vert="horz" wrap="none" lIns="91440" tIns="45720" rIns="91440" bIns="45720" rtlCol="0" anchor="ctr" anchorCtr="1">
                <a:noAutofit/>
              </a:bodyPr>
              <a:lstStyle/>
              <a:p>
                <a:pPr algn="l"/>
                <a:r>
                  <a:rPr lang="en-GB" sz="3200" b="1" i="0" dirty="0">
                    <a:solidFill>
                      <a:schemeClr val="accent6"/>
                    </a:solidFill>
                    <a:latin typeface="Nunito Sans" pitchFamily="2" charset="77"/>
                  </a:rPr>
                  <a:t>10</a:t>
                </a: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3018D96E-5350-0F2C-6416-E2D6162177F1}"/>
                </a:ext>
              </a:extLst>
            </p:cNvPr>
            <p:cNvGrpSpPr/>
            <p:nvPr/>
          </p:nvGrpSpPr>
          <p:grpSpPr>
            <a:xfrm>
              <a:off x="7462882" y="3772788"/>
              <a:ext cx="1852866" cy="1852866"/>
              <a:chOff x="1110175" y="3772788"/>
              <a:chExt cx="1852866" cy="1852866"/>
            </a:xfrm>
          </p:grpSpPr>
          <p:pic>
            <p:nvPicPr>
              <p:cNvPr id="19" name="Graphic 18" descr="Filing Box Archive outline">
                <a:extLst>
                  <a:ext uri="{FF2B5EF4-FFF2-40B4-BE49-F238E27FC236}">
                    <a16:creationId xmlns:a16="http://schemas.microsoft.com/office/drawing/2014/main" id="{CAF31A11-E4D0-5BC9-D9E0-AE9839DAC8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extLst>
                  <a:ext uri="{96DAC541-7B7A-43D3-8B79-37D633B846F1}">
                    <asvg:svgBlip xmlns:asvg="http://schemas.microsoft.com/office/drawing/2016/SVG/main" xmlns="" r:embed="rId23"/>
                  </a:ext>
                </a:extLst>
              </a:blip>
              <a:stretch>
                <a:fillRect/>
              </a:stretch>
            </p:blipFill>
            <p:spPr>
              <a:xfrm>
                <a:off x="1110175" y="3772788"/>
                <a:ext cx="1852866" cy="1852866"/>
              </a:xfrm>
              <a:prstGeom prst="rect">
                <a:avLst/>
              </a:prstGeom>
            </p:spPr>
          </p:pic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A2F4B1C8-361B-2B10-88D1-51587291A40C}"/>
                  </a:ext>
                </a:extLst>
              </p:cNvPr>
              <p:cNvSpPr txBox="1"/>
              <p:nvPr/>
            </p:nvSpPr>
            <p:spPr>
              <a:xfrm>
                <a:off x="1676568" y="4544126"/>
                <a:ext cx="720080" cy="62437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none" lIns="91440" tIns="45720" rIns="91440" bIns="45720" rtlCol="0" anchor="ctr" anchorCtr="1">
                <a:noAutofit/>
              </a:bodyPr>
              <a:lstStyle/>
              <a:p>
                <a:pPr algn="l"/>
                <a:r>
                  <a:rPr lang="en-GB" sz="3200" b="1" i="0" dirty="0">
                    <a:solidFill>
                      <a:schemeClr val="tx2"/>
                    </a:solidFill>
                    <a:latin typeface="Nunito Sans" pitchFamily="2" charset="77"/>
                  </a:rPr>
                  <a:t>18</a:t>
                </a:r>
              </a:p>
            </p:txBody>
          </p:sp>
        </p:grpSp>
      </p:grpSp>
      <p:pic>
        <p:nvPicPr>
          <p:cNvPr id="29" name="Content Placeholder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DF2D022-3185-A5AB-D486-1596358035AD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39"/>
          <a:stretch/>
        </p:blipFill>
        <p:spPr>
          <a:xfrm>
            <a:off x="10619910" y="5174467"/>
            <a:ext cx="1299965" cy="168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3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6688530" y="4478791"/>
            <a:ext cx="2911230" cy="1062279"/>
          </a:xfrm>
          <a:prstGeom prst="round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This activity could be adapted for different year groups by</a:t>
            </a:r>
            <a:r>
              <a:rPr kumimoji="0" lang="en-GB" sz="1200" b="1" i="0" u="none" strike="noStrike" kern="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 changing the value of each robot part. 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 Sans" pitchFamily="2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162" y="1844823"/>
            <a:ext cx="4682798" cy="263396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879976" y="1844824"/>
            <a:ext cx="52565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</a:rPr>
              <a:t>Robots are being made in a factory.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</a:rPr>
              <a:t>Every robot needs a head, body and set of legs.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</a:rPr>
              <a:t>Each part of the robot has a value. The total value of the robot must not be more than 20. 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</a:rPr>
              <a:t>Can you build a robot? 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</a:rPr>
              <a:t>Is there more than one way? Have you found them all?</a:t>
            </a: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EF6698B1-D1FB-696F-5C60-A4573A3DF8EF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Toy factory</a:t>
            </a:r>
          </a:p>
        </p:txBody>
      </p:sp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59145E4D-F991-2ACA-27AB-4777F2295F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9035" y="4797152"/>
            <a:ext cx="1344032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680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0170" y="1844824"/>
            <a:ext cx="608263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Follow the clues and colour the wrapping paper.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blue present is in the middle.</a:t>
            </a:r>
          </a:p>
          <a:p>
            <a:pPr marL="457200" indent="-457200">
              <a:buAutoNum type="arabicPeriod"/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yellow present is next to it on the left. </a:t>
            </a:r>
          </a:p>
          <a:p>
            <a:pPr marL="457200" indent="-457200">
              <a:buAutoNum type="arabicPeriod"/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In the bottom row, the red present is between the purple and orange presents. </a:t>
            </a:r>
          </a:p>
          <a:p>
            <a:pPr marL="457200" indent="-457200">
              <a:buAutoNum type="arabicPeriod"/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There is a pink present in the top right corner and a spotty present to the left of it.</a:t>
            </a:r>
          </a:p>
          <a:p>
            <a:pPr marL="457200" indent="-457200">
              <a:buAutoNum type="arabicPeriod"/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present above the yellow one has stars on it.</a:t>
            </a:r>
          </a:p>
          <a:p>
            <a:pPr marL="457200" indent="-457200">
              <a:buAutoNum type="arabicPeriod"/>
              <a:defRPr/>
            </a:pPr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Which present still needs colouring? </a:t>
            </a:r>
          </a:p>
          <a:p>
            <a:pPr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Choose a colour for this one.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FCD17DDD-DD49-A6BE-31F6-DCBEDF217E51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Wrap the presents 1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429EA8C-2009-F865-AB55-7642FAFB8F25}"/>
              </a:ext>
            </a:extLst>
          </p:cNvPr>
          <p:cNvGrpSpPr/>
          <p:nvPr/>
        </p:nvGrpSpPr>
        <p:grpSpPr>
          <a:xfrm>
            <a:off x="7320136" y="1412776"/>
            <a:ext cx="3701694" cy="3842403"/>
            <a:chOff x="7464152" y="1412776"/>
            <a:chExt cx="3701694" cy="3842403"/>
          </a:xfrm>
        </p:grpSpPr>
        <p:pic>
          <p:nvPicPr>
            <p:cNvPr id="6" name="Graphic 5" descr="Present outline">
              <a:extLst>
                <a:ext uri="{FF2B5EF4-FFF2-40B4-BE49-F238E27FC236}">
                  <a16:creationId xmlns:a16="http://schemas.microsoft.com/office/drawing/2014/main" id="{ADEDA021-9D4C-4BD5-7FE4-667F0DF38D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7464152" y="1412776"/>
              <a:ext cx="1397438" cy="1397438"/>
            </a:xfrm>
            <a:prstGeom prst="rect">
              <a:avLst/>
            </a:prstGeom>
          </p:spPr>
        </p:pic>
        <p:pic>
          <p:nvPicPr>
            <p:cNvPr id="8" name="Graphic 7" descr="Present outline">
              <a:extLst>
                <a:ext uri="{FF2B5EF4-FFF2-40B4-BE49-F238E27FC236}">
                  <a16:creationId xmlns:a16="http://schemas.microsoft.com/office/drawing/2014/main" id="{C4667F2C-8613-A45E-7434-4A146E63C3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8616280" y="1412776"/>
              <a:ext cx="1397438" cy="1397438"/>
            </a:xfrm>
            <a:prstGeom prst="rect">
              <a:avLst/>
            </a:prstGeom>
          </p:spPr>
        </p:pic>
        <p:pic>
          <p:nvPicPr>
            <p:cNvPr id="9" name="Graphic 8" descr="Present outline">
              <a:extLst>
                <a:ext uri="{FF2B5EF4-FFF2-40B4-BE49-F238E27FC236}">
                  <a16:creationId xmlns:a16="http://schemas.microsoft.com/office/drawing/2014/main" id="{3ACA5D9A-E28E-94F5-EC97-2E1E61F20E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9768408" y="1412776"/>
              <a:ext cx="1397438" cy="1397438"/>
            </a:xfrm>
            <a:prstGeom prst="rect">
              <a:avLst/>
            </a:prstGeom>
          </p:spPr>
        </p:pic>
        <p:pic>
          <p:nvPicPr>
            <p:cNvPr id="10" name="Graphic 9" descr="Present outline">
              <a:extLst>
                <a:ext uri="{FF2B5EF4-FFF2-40B4-BE49-F238E27FC236}">
                  <a16:creationId xmlns:a16="http://schemas.microsoft.com/office/drawing/2014/main" id="{0D0D8364-1D0B-2CAC-6133-1DD32164A3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7464152" y="2618511"/>
              <a:ext cx="1397438" cy="1397438"/>
            </a:xfrm>
            <a:prstGeom prst="rect">
              <a:avLst/>
            </a:prstGeom>
          </p:spPr>
        </p:pic>
        <p:pic>
          <p:nvPicPr>
            <p:cNvPr id="11" name="Graphic 10" descr="Present outline">
              <a:extLst>
                <a:ext uri="{FF2B5EF4-FFF2-40B4-BE49-F238E27FC236}">
                  <a16:creationId xmlns:a16="http://schemas.microsoft.com/office/drawing/2014/main" id="{3B914136-D8B9-82AD-BC65-96D40A8D3F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8616280" y="2618511"/>
              <a:ext cx="1397438" cy="1397438"/>
            </a:xfrm>
            <a:prstGeom prst="rect">
              <a:avLst/>
            </a:prstGeom>
          </p:spPr>
        </p:pic>
        <p:pic>
          <p:nvPicPr>
            <p:cNvPr id="12" name="Graphic 11" descr="Present outline">
              <a:extLst>
                <a:ext uri="{FF2B5EF4-FFF2-40B4-BE49-F238E27FC236}">
                  <a16:creationId xmlns:a16="http://schemas.microsoft.com/office/drawing/2014/main" id="{F3DE5191-826E-AA3B-4E8D-849B4C1B2B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9768408" y="2618511"/>
              <a:ext cx="1397438" cy="1397438"/>
            </a:xfrm>
            <a:prstGeom prst="rect">
              <a:avLst/>
            </a:prstGeom>
          </p:spPr>
        </p:pic>
        <p:pic>
          <p:nvPicPr>
            <p:cNvPr id="13" name="Graphic 12" descr="Present outline">
              <a:extLst>
                <a:ext uri="{FF2B5EF4-FFF2-40B4-BE49-F238E27FC236}">
                  <a16:creationId xmlns:a16="http://schemas.microsoft.com/office/drawing/2014/main" id="{332DAB61-B3C9-D5BB-F57F-09509BAB61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7464152" y="3857741"/>
              <a:ext cx="1397438" cy="1397438"/>
            </a:xfrm>
            <a:prstGeom prst="rect">
              <a:avLst/>
            </a:prstGeom>
          </p:spPr>
        </p:pic>
        <p:pic>
          <p:nvPicPr>
            <p:cNvPr id="14" name="Graphic 13" descr="Present outline">
              <a:extLst>
                <a:ext uri="{FF2B5EF4-FFF2-40B4-BE49-F238E27FC236}">
                  <a16:creationId xmlns:a16="http://schemas.microsoft.com/office/drawing/2014/main" id="{DCF99603-AE2B-765D-C699-0A812ECA36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8616280" y="3857741"/>
              <a:ext cx="1397438" cy="1397438"/>
            </a:xfrm>
            <a:prstGeom prst="rect">
              <a:avLst/>
            </a:prstGeom>
          </p:spPr>
        </p:pic>
        <p:pic>
          <p:nvPicPr>
            <p:cNvPr id="15" name="Graphic 14" descr="Present outline">
              <a:extLst>
                <a:ext uri="{FF2B5EF4-FFF2-40B4-BE49-F238E27FC236}">
                  <a16:creationId xmlns:a16="http://schemas.microsoft.com/office/drawing/2014/main" id="{BFF2F0E1-895B-4315-CD70-3A47001474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9768408" y="3857741"/>
              <a:ext cx="1397438" cy="1397438"/>
            </a:xfrm>
            <a:prstGeom prst="rect">
              <a:avLst/>
            </a:prstGeom>
          </p:spPr>
        </p:pic>
      </p:grpSp>
      <p:pic>
        <p:nvPicPr>
          <p:cNvPr id="18" name="Content Placeholder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4C3706F4-5E2F-7021-89F0-2AFBC7411BE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39"/>
          <a:stretch/>
        </p:blipFill>
        <p:spPr>
          <a:xfrm>
            <a:off x="10619910" y="5174467"/>
            <a:ext cx="1299965" cy="168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23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216317" y="1188103"/>
            <a:ext cx="95770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>
                <a:latin typeface="Nunito Sans" pitchFamily="2" charset="0"/>
                <a:cs typeface="Arial" panose="020B0604020202020204" pitchFamily="34" charset="0"/>
              </a:rPr>
              <a:t>How many parcels could be added to each box to make the front and back of each sleigh balance?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8085892" y="3455122"/>
            <a:ext cx="2002481" cy="1062279"/>
          </a:xfrm>
          <a:prstGeom prst="round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This activity could be adapted for different year groups by changing the numbers.</a:t>
            </a:r>
            <a:r>
              <a:rPr kumimoji="0" lang="en-GB" sz="1200" b="1" i="0" u="none" strike="noStrike" kern="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 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 Sans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51CC520-A971-3B69-0F35-4358266BA9D4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Balancing act</a:t>
            </a:r>
          </a:p>
        </p:txBody>
      </p:sp>
      <p:pic>
        <p:nvPicPr>
          <p:cNvPr id="9" name="Graphic 8" descr="Sled outline">
            <a:extLst>
              <a:ext uri="{FF2B5EF4-FFF2-40B4-BE49-F238E27FC236}">
                <a16:creationId xmlns:a16="http://schemas.microsoft.com/office/drawing/2014/main" id="{5F9CB5B5-95C3-8793-A075-04D4088F0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50547" y="1988840"/>
            <a:ext cx="3456384" cy="3456384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80A198E-A4A4-EE02-F826-D7B9C48A3D79}"/>
              </a:ext>
            </a:extLst>
          </p:cNvPr>
          <p:cNvSpPr/>
          <p:nvPr/>
        </p:nvSpPr>
        <p:spPr>
          <a:xfrm>
            <a:off x="1216317" y="4797152"/>
            <a:ext cx="95770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Is there more than one way to balance each sleigh?</a:t>
            </a:r>
          </a:p>
        </p:txBody>
      </p:sp>
      <p:pic>
        <p:nvPicPr>
          <p:cNvPr id="70" name="Graphic 69" descr="Sled outline">
            <a:extLst>
              <a:ext uri="{FF2B5EF4-FFF2-40B4-BE49-F238E27FC236}">
                <a16:creationId xmlns:a16="http://schemas.microsoft.com/office/drawing/2014/main" id="{DDB2F4EB-7648-1CE9-1F9E-29DD721DB9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439816" y="1988840"/>
            <a:ext cx="3456384" cy="3456384"/>
          </a:xfrm>
          <a:prstGeom prst="rect">
            <a:avLst/>
          </a:prstGeom>
        </p:spPr>
      </p:pic>
      <p:pic>
        <p:nvPicPr>
          <p:cNvPr id="71" name="Graphic 70" descr="Sled outline">
            <a:extLst>
              <a:ext uri="{FF2B5EF4-FFF2-40B4-BE49-F238E27FC236}">
                <a16:creationId xmlns:a16="http://schemas.microsoft.com/office/drawing/2014/main" id="{37452CEB-E3A9-1FBD-F470-AD47A1CD38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985069" y="2756125"/>
            <a:ext cx="3456384" cy="3456384"/>
          </a:xfrm>
          <a:prstGeom prst="rect">
            <a:avLst/>
          </a:prstGeom>
        </p:spPr>
      </p:pic>
      <p:grpSp>
        <p:nvGrpSpPr>
          <p:cNvPr id="75" name="Group 74">
            <a:extLst>
              <a:ext uri="{FF2B5EF4-FFF2-40B4-BE49-F238E27FC236}">
                <a16:creationId xmlns:a16="http://schemas.microsoft.com/office/drawing/2014/main" id="{D9C79EF7-D97D-4BFE-672D-0EF10ACF4837}"/>
              </a:ext>
            </a:extLst>
          </p:cNvPr>
          <p:cNvGrpSpPr/>
          <p:nvPr/>
        </p:nvGrpSpPr>
        <p:grpSpPr>
          <a:xfrm>
            <a:off x="894563" y="2492896"/>
            <a:ext cx="1080120" cy="1224136"/>
            <a:chOff x="1271464" y="1625990"/>
            <a:chExt cx="1852866" cy="1852866"/>
          </a:xfrm>
        </p:grpSpPr>
        <p:pic>
          <p:nvPicPr>
            <p:cNvPr id="73" name="Graphic 72" descr="Filing Box Archive outline">
              <a:extLst>
                <a:ext uri="{FF2B5EF4-FFF2-40B4-BE49-F238E27FC236}">
                  <a16:creationId xmlns:a16="http://schemas.microsoft.com/office/drawing/2014/main" id="{DAA1693A-45FC-EFC4-6E7D-92EEB50BC24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DDAF0337-B760-605D-699C-B1F21B416D95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r>
                <a:rPr lang="en-GB" sz="3200" b="1" i="0" dirty="0">
                  <a:solidFill>
                    <a:schemeClr val="accent4"/>
                  </a:solidFill>
                  <a:latin typeface="Nunito Sans" pitchFamily="2" charset="77"/>
                </a:rPr>
                <a:t>10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3D524DB2-E261-87E0-E99F-0D114BEE9151}"/>
              </a:ext>
            </a:extLst>
          </p:cNvPr>
          <p:cNvGrpSpPr/>
          <p:nvPr/>
        </p:nvGrpSpPr>
        <p:grpSpPr>
          <a:xfrm>
            <a:off x="2311634" y="2492896"/>
            <a:ext cx="1080120" cy="1224136"/>
            <a:chOff x="1271464" y="1625990"/>
            <a:chExt cx="1852866" cy="1852866"/>
          </a:xfrm>
        </p:grpSpPr>
        <p:pic>
          <p:nvPicPr>
            <p:cNvPr id="77" name="Graphic 76" descr="Filing Box Archive outline">
              <a:extLst>
                <a:ext uri="{FF2B5EF4-FFF2-40B4-BE49-F238E27FC236}">
                  <a16:creationId xmlns:a16="http://schemas.microsoft.com/office/drawing/2014/main" id="{E3922247-FF22-9BB6-3672-B1670E711C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396B708B-0B0D-D9A8-BD16-0830FC3C2B1A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endParaRPr lang="en-GB" sz="3200" b="1" i="0" dirty="0">
                <a:solidFill>
                  <a:schemeClr val="accent4"/>
                </a:solidFill>
                <a:latin typeface="Nunito Sans" pitchFamily="2" charset="77"/>
              </a:endParaRPr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6BC75579-8877-A01E-F07B-54D7F511ADAB}"/>
              </a:ext>
            </a:extLst>
          </p:cNvPr>
          <p:cNvGrpSpPr/>
          <p:nvPr/>
        </p:nvGrpSpPr>
        <p:grpSpPr>
          <a:xfrm>
            <a:off x="2311633" y="1708077"/>
            <a:ext cx="1080120" cy="1224136"/>
            <a:chOff x="1271464" y="1625990"/>
            <a:chExt cx="1852866" cy="1852866"/>
          </a:xfrm>
        </p:grpSpPr>
        <p:pic>
          <p:nvPicPr>
            <p:cNvPr id="80" name="Graphic 79" descr="Filing Box Archive outline">
              <a:extLst>
                <a:ext uri="{FF2B5EF4-FFF2-40B4-BE49-F238E27FC236}">
                  <a16:creationId xmlns:a16="http://schemas.microsoft.com/office/drawing/2014/main" id="{5BC5BCEF-8AAD-8688-4D45-92E0BF2048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D3B86213-3B24-A94F-0739-4896A8C7A776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r>
                <a:rPr lang="en-GB" sz="3200" b="1" i="0" dirty="0">
                  <a:solidFill>
                    <a:schemeClr val="accent4"/>
                  </a:solidFill>
                  <a:latin typeface="Nunito Sans" pitchFamily="2" charset="77"/>
                </a:rPr>
                <a:t>5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EC9C296D-588B-21BE-81E0-A6C61D76638A}"/>
              </a:ext>
            </a:extLst>
          </p:cNvPr>
          <p:cNvGrpSpPr/>
          <p:nvPr/>
        </p:nvGrpSpPr>
        <p:grpSpPr>
          <a:xfrm>
            <a:off x="4583832" y="2492896"/>
            <a:ext cx="1080120" cy="1224136"/>
            <a:chOff x="1271464" y="1625990"/>
            <a:chExt cx="1852866" cy="1852866"/>
          </a:xfrm>
        </p:grpSpPr>
        <p:pic>
          <p:nvPicPr>
            <p:cNvPr id="84" name="Graphic 83" descr="Filing Box Archive outline">
              <a:extLst>
                <a:ext uri="{FF2B5EF4-FFF2-40B4-BE49-F238E27FC236}">
                  <a16:creationId xmlns:a16="http://schemas.microsoft.com/office/drawing/2014/main" id="{7F009A82-3313-E7A5-07D3-9600B7E59DE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4EB75751-152F-2C27-0452-EFAF359348B9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endParaRPr lang="en-GB" sz="3200" b="1" i="0" dirty="0">
                <a:solidFill>
                  <a:schemeClr val="accent6"/>
                </a:solidFill>
                <a:latin typeface="Nunito Sans" pitchFamily="2" charset="77"/>
              </a:endParaRP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329DB7E5-E8E8-3824-70ED-283FB86BEC01}"/>
              </a:ext>
            </a:extLst>
          </p:cNvPr>
          <p:cNvGrpSpPr/>
          <p:nvPr/>
        </p:nvGrpSpPr>
        <p:grpSpPr>
          <a:xfrm>
            <a:off x="4583832" y="1724482"/>
            <a:ext cx="1080120" cy="1224136"/>
            <a:chOff x="1271464" y="1625990"/>
            <a:chExt cx="1852866" cy="1852866"/>
          </a:xfrm>
        </p:grpSpPr>
        <p:pic>
          <p:nvPicPr>
            <p:cNvPr id="87" name="Graphic 86" descr="Filing Box Archive outline">
              <a:extLst>
                <a:ext uri="{FF2B5EF4-FFF2-40B4-BE49-F238E27FC236}">
                  <a16:creationId xmlns:a16="http://schemas.microsoft.com/office/drawing/2014/main" id="{73A16D74-5148-A9B1-D5A8-D1BD3E0CDEB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96839C59-4E3B-52A2-EBEF-AB504B860166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endParaRPr lang="en-GB" sz="3200" b="1" i="0" dirty="0">
                <a:solidFill>
                  <a:schemeClr val="accent6"/>
                </a:solidFill>
                <a:latin typeface="Nunito Sans" pitchFamily="2" charset="77"/>
              </a:endParaRP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71DF88C2-5C86-F7A1-C01A-F6F4A83AFE55}"/>
              </a:ext>
            </a:extLst>
          </p:cNvPr>
          <p:cNvGrpSpPr/>
          <p:nvPr/>
        </p:nvGrpSpPr>
        <p:grpSpPr>
          <a:xfrm>
            <a:off x="5994128" y="2492896"/>
            <a:ext cx="1080120" cy="1224136"/>
            <a:chOff x="1271464" y="1625990"/>
            <a:chExt cx="1852866" cy="1852866"/>
          </a:xfrm>
        </p:grpSpPr>
        <p:pic>
          <p:nvPicPr>
            <p:cNvPr id="90" name="Graphic 89" descr="Filing Box Archive outline">
              <a:extLst>
                <a:ext uri="{FF2B5EF4-FFF2-40B4-BE49-F238E27FC236}">
                  <a16:creationId xmlns:a16="http://schemas.microsoft.com/office/drawing/2014/main" id="{2D4C3C86-3CC1-E505-7521-224AB7FB9F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D6381592-EE51-4E19-3FAC-701A4529FF90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r>
                <a:rPr lang="en-GB" sz="3200" b="1" i="0" dirty="0">
                  <a:solidFill>
                    <a:schemeClr val="accent6"/>
                  </a:solidFill>
                  <a:latin typeface="Nunito Sans" pitchFamily="2" charset="77"/>
                </a:rPr>
                <a:t>8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E626686E-EEDA-773F-60E4-75C5FF55ACF0}"/>
              </a:ext>
            </a:extLst>
          </p:cNvPr>
          <p:cNvGrpSpPr/>
          <p:nvPr/>
        </p:nvGrpSpPr>
        <p:grpSpPr>
          <a:xfrm>
            <a:off x="5994128" y="1724482"/>
            <a:ext cx="1080120" cy="1224136"/>
            <a:chOff x="1271464" y="1625990"/>
            <a:chExt cx="1852866" cy="1852866"/>
          </a:xfrm>
        </p:grpSpPr>
        <p:pic>
          <p:nvPicPr>
            <p:cNvPr id="93" name="Graphic 92" descr="Filing Box Archive outline">
              <a:extLst>
                <a:ext uri="{FF2B5EF4-FFF2-40B4-BE49-F238E27FC236}">
                  <a16:creationId xmlns:a16="http://schemas.microsoft.com/office/drawing/2014/main" id="{7CE131C9-947D-1DB8-8A34-EF406D45CDF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DA92DCF3-AD75-C6B9-1E56-3DBE6AC3DA6B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r>
                <a:rPr lang="en-GB" sz="3200" b="1" i="0" dirty="0">
                  <a:solidFill>
                    <a:schemeClr val="accent6"/>
                  </a:solidFill>
                  <a:latin typeface="Nunito Sans" pitchFamily="2" charset="77"/>
                </a:rPr>
                <a:t>7</a:t>
              </a:r>
            </a:p>
          </p:txBody>
        </p:sp>
      </p:grpSp>
      <p:grpSp>
        <p:nvGrpSpPr>
          <p:cNvPr id="95" name="Group 94">
            <a:extLst>
              <a:ext uri="{FF2B5EF4-FFF2-40B4-BE49-F238E27FC236}">
                <a16:creationId xmlns:a16="http://schemas.microsoft.com/office/drawing/2014/main" id="{83AB5D36-407B-EBC4-8D8C-506D25B4D5F5}"/>
              </a:ext>
            </a:extLst>
          </p:cNvPr>
          <p:cNvGrpSpPr/>
          <p:nvPr/>
        </p:nvGrpSpPr>
        <p:grpSpPr>
          <a:xfrm>
            <a:off x="8147716" y="3260181"/>
            <a:ext cx="1080120" cy="1224136"/>
            <a:chOff x="1271464" y="1625990"/>
            <a:chExt cx="1852866" cy="1852866"/>
          </a:xfrm>
        </p:grpSpPr>
        <p:pic>
          <p:nvPicPr>
            <p:cNvPr id="96" name="Graphic 95" descr="Filing Box Archive outline">
              <a:extLst>
                <a:ext uri="{FF2B5EF4-FFF2-40B4-BE49-F238E27FC236}">
                  <a16:creationId xmlns:a16="http://schemas.microsoft.com/office/drawing/2014/main" id="{D4CF24A4-D019-1997-D61D-6BFF91EC78A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D2B7C439-2AC6-5DB1-B59F-750E3D6A2406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endParaRPr lang="en-GB" sz="3200" b="1" i="0" dirty="0">
                <a:solidFill>
                  <a:schemeClr val="accent3"/>
                </a:solidFill>
                <a:latin typeface="Nunito Sans" pitchFamily="2" charset="77"/>
              </a:endParaRPr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44D29BF6-F9E3-25AE-2454-6EC39C50636F}"/>
              </a:ext>
            </a:extLst>
          </p:cNvPr>
          <p:cNvGrpSpPr/>
          <p:nvPr/>
        </p:nvGrpSpPr>
        <p:grpSpPr>
          <a:xfrm>
            <a:off x="8147716" y="2491767"/>
            <a:ext cx="1080120" cy="1224136"/>
            <a:chOff x="1271464" y="1625990"/>
            <a:chExt cx="1852866" cy="1852866"/>
          </a:xfrm>
        </p:grpSpPr>
        <p:pic>
          <p:nvPicPr>
            <p:cNvPr id="99" name="Graphic 98" descr="Filing Box Archive outline">
              <a:extLst>
                <a:ext uri="{FF2B5EF4-FFF2-40B4-BE49-F238E27FC236}">
                  <a16:creationId xmlns:a16="http://schemas.microsoft.com/office/drawing/2014/main" id="{DA63505B-7249-EEC8-B304-C531E85146E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1CB51E69-A1D3-989A-7FB6-7840281488CC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r>
                <a:rPr lang="en-GB" sz="3200" b="1" dirty="0">
                  <a:solidFill>
                    <a:schemeClr val="accent3"/>
                  </a:solidFill>
                  <a:latin typeface="Nunito Sans" pitchFamily="2" charset="77"/>
                </a:rPr>
                <a:t>12</a:t>
              </a:r>
              <a:endParaRPr lang="en-GB" sz="3200" b="1" i="0" dirty="0">
                <a:solidFill>
                  <a:schemeClr val="accent3"/>
                </a:solidFill>
                <a:latin typeface="Nunito Sans" pitchFamily="2" charset="77"/>
              </a:endParaRPr>
            </a:p>
          </p:txBody>
        </p: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15E19761-EE4E-E5D0-64BC-FFA70F0CDA93}"/>
              </a:ext>
            </a:extLst>
          </p:cNvPr>
          <p:cNvGrpSpPr/>
          <p:nvPr/>
        </p:nvGrpSpPr>
        <p:grpSpPr>
          <a:xfrm>
            <a:off x="9558012" y="3260181"/>
            <a:ext cx="1080120" cy="1224136"/>
            <a:chOff x="1271464" y="1625990"/>
            <a:chExt cx="1852866" cy="1852866"/>
          </a:xfrm>
        </p:grpSpPr>
        <p:pic>
          <p:nvPicPr>
            <p:cNvPr id="102" name="Graphic 101" descr="Filing Box Archive outline">
              <a:extLst>
                <a:ext uri="{FF2B5EF4-FFF2-40B4-BE49-F238E27FC236}">
                  <a16:creationId xmlns:a16="http://schemas.microsoft.com/office/drawing/2014/main" id="{7F93E0D2-0553-0E98-76A6-FAEB1657646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BDDBB3CA-9568-A3AE-8828-76C68CB3106D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r>
                <a:rPr lang="en-GB" sz="3200" b="1" dirty="0">
                  <a:solidFill>
                    <a:schemeClr val="accent3"/>
                  </a:solidFill>
                  <a:latin typeface="Nunito Sans" pitchFamily="2" charset="77"/>
                </a:rPr>
                <a:t>11</a:t>
              </a:r>
              <a:endParaRPr lang="en-GB" sz="3200" b="1" i="0" dirty="0">
                <a:solidFill>
                  <a:schemeClr val="accent3"/>
                </a:solidFill>
                <a:latin typeface="Nunito Sans" pitchFamily="2" charset="77"/>
              </a:endParaRPr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36660F4C-E101-B579-12BC-201ABBFE1189}"/>
              </a:ext>
            </a:extLst>
          </p:cNvPr>
          <p:cNvGrpSpPr/>
          <p:nvPr/>
        </p:nvGrpSpPr>
        <p:grpSpPr>
          <a:xfrm>
            <a:off x="9558012" y="2491767"/>
            <a:ext cx="1080120" cy="1224136"/>
            <a:chOff x="1271464" y="1625990"/>
            <a:chExt cx="1852866" cy="1852866"/>
          </a:xfrm>
        </p:grpSpPr>
        <p:pic>
          <p:nvPicPr>
            <p:cNvPr id="105" name="Graphic 104" descr="Filing Box Archive outline">
              <a:extLst>
                <a:ext uri="{FF2B5EF4-FFF2-40B4-BE49-F238E27FC236}">
                  <a16:creationId xmlns:a16="http://schemas.microsoft.com/office/drawing/2014/main" id="{20EAF527-08DC-C8ED-14A4-85F6DF515F3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7B87D1D2-1934-F1A3-3E78-D4BAD3E0B59B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endParaRPr lang="en-GB" sz="3200" b="1" i="0" dirty="0">
                <a:solidFill>
                  <a:schemeClr val="accent3"/>
                </a:solidFill>
                <a:latin typeface="Nunito Sans" pitchFamily="2" charset="77"/>
              </a:endParaRPr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66A62E6D-A192-255B-142D-A29237AE9D4B}"/>
              </a:ext>
            </a:extLst>
          </p:cNvPr>
          <p:cNvGrpSpPr/>
          <p:nvPr/>
        </p:nvGrpSpPr>
        <p:grpSpPr>
          <a:xfrm>
            <a:off x="8147716" y="1716055"/>
            <a:ext cx="1080120" cy="1224136"/>
            <a:chOff x="1271464" y="1625990"/>
            <a:chExt cx="1852866" cy="1852866"/>
          </a:xfrm>
        </p:grpSpPr>
        <p:pic>
          <p:nvPicPr>
            <p:cNvPr id="108" name="Graphic 107" descr="Filing Box Archive outline">
              <a:extLst>
                <a:ext uri="{FF2B5EF4-FFF2-40B4-BE49-F238E27FC236}">
                  <a16:creationId xmlns:a16="http://schemas.microsoft.com/office/drawing/2014/main" id="{05A36018-6C65-7B0E-2C9B-3A102D50FD3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1271464" y="1625990"/>
              <a:ext cx="1852866" cy="1852866"/>
            </a:xfrm>
            <a:prstGeom prst="rect">
              <a:avLst/>
            </a:prstGeom>
          </p:spPr>
        </p:pic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D260F0DE-1176-0316-1853-8966AEC47706}"/>
                </a:ext>
              </a:extLst>
            </p:cNvPr>
            <p:cNvSpPr txBox="1"/>
            <p:nvPr/>
          </p:nvSpPr>
          <p:spPr>
            <a:xfrm>
              <a:off x="1837857" y="2397328"/>
              <a:ext cx="720080" cy="624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45720" rtlCol="0" anchor="ctr" anchorCtr="1">
              <a:noAutofit/>
            </a:bodyPr>
            <a:lstStyle/>
            <a:p>
              <a:pPr algn="l"/>
              <a:endParaRPr lang="en-GB" sz="3200" b="1" i="0" dirty="0">
                <a:solidFill>
                  <a:schemeClr val="accent3"/>
                </a:solidFill>
                <a:latin typeface="Nunito Sans" pitchFamily="2" charset="77"/>
              </a:endParaRPr>
            </a:p>
          </p:txBody>
        </p:sp>
      </p:grpSp>
      <p:pic>
        <p:nvPicPr>
          <p:cNvPr id="110" name="Picture 109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3E921E4B-762B-F02A-B6E8-23EA2FBA4F2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9035" y="4797152"/>
            <a:ext cx="1344032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2173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06A578E-F9C0-08E5-4FF7-F369D6C8F925}"/>
              </a:ext>
            </a:extLst>
          </p:cNvPr>
          <p:cNvSpPr/>
          <p:nvPr/>
        </p:nvSpPr>
        <p:spPr>
          <a:xfrm>
            <a:off x="2762761" y="1052608"/>
            <a:ext cx="3600400" cy="35247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48A925B-DBA8-547B-088D-4110F98B6F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511" y="902919"/>
            <a:ext cx="3864273" cy="3864273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9C68304-277F-E94E-CA4E-1E0C70FF70F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596231" y="4790291"/>
            <a:ext cx="8999538" cy="58487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r>
              <a:rPr lang="en-GB" sz="1600" dirty="0"/>
              <a:t>The machine is doing two calculations to each number. </a:t>
            </a:r>
          </a:p>
          <a:p>
            <a:pPr marL="0" indent="0" algn="ctr">
              <a:buNone/>
            </a:pPr>
            <a:r>
              <a:rPr lang="en-GB" sz="1600" b="1" dirty="0"/>
              <a:t>Which two calculations does the machine make to change each number?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E972B87-598C-39D8-1BAB-A0645F743E20}"/>
              </a:ext>
            </a:extLst>
          </p:cNvPr>
          <p:cNvSpPr txBox="1"/>
          <p:nvPr/>
        </p:nvSpPr>
        <p:spPr>
          <a:xfrm>
            <a:off x="1470630" y="1229463"/>
            <a:ext cx="39946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3</a:t>
            </a:r>
          </a:p>
          <a:p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GB" sz="2800" b="1" dirty="0">
                <a:solidFill>
                  <a:schemeClr val="accent3"/>
                </a:solidFill>
              </a:rPr>
              <a:t>4</a:t>
            </a:r>
          </a:p>
          <a:p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GB" sz="2800" b="1" dirty="0">
                <a:solidFill>
                  <a:schemeClr val="accent6"/>
                </a:solidFill>
              </a:rPr>
              <a:t>5</a:t>
            </a:r>
          </a:p>
          <a:p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GB" sz="2800" b="1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5D1D15CC-57EB-8804-1A17-09788BB0A551}"/>
              </a:ext>
            </a:extLst>
          </p:cNvPr>
          <p:cNvSpPr/>
          <p:nvPr/>
        </p:nvSpPr>
        <p:spPr>
          <a:xfrm>
            <a:off x="1996360" y="1347742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EADAD28F-2493-D40B-D8F9-259C0BD8BE31}"/>
              </a:ext>
            </a:extLst>
          </p:cNvPr>
          <p:cNvSpPr/>
          <p:nvPr/>
        </p:nvSpPr>
        <p:spPr>
          <a:xfrm>
            <a:off x="1996360" y="2224322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35B44226-083F-9830-39F7-9343681BC70F}"/>
              </a:ext>
            </a:extLst>
          </p:cNvPr>
          <p:cNvSpPr/>
          <p:nvPr/>
        </p:nvSpPr>
        <p:spPr>
          <a:xfrm>
            <a:off x="2004849" y="3063709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9BDBDBC3-5E95-2D4A-2F93-3388DE2FD857}"/>
              </a:ext>
            </a:extLst>
          </p:cNvPr>
          <p:cNvSpPr/>
          <p:nvPr/>
        </p:nvSpPr>
        <p:spPr>
          <a:xfrm>
            <a:off x="1993447" y="3907910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FEA7E4EE-60C1-B712-F706-8197E2698F6A}"/>
              </a:ext>
            </a:extLst>
          </p:cNvPr>
          <p:cNvSpPr txBox="1">
            <a:spLocks/>
          </p:cNvSpPr>
          <p:nvPr/>
        </p:nvSpPr>
        <p:spPr>
          <a:xfrm>
            <a:off x="1596000" y="-99392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MACHINE MALFUNCTION 1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B0B2700-0252-FEAA-0BE4-534909493B04}"/>
              </a:ext>
            </a:extLst>
          </p:cNvPr>
          <p:cNvSpPr txBox="1"/>
          <p:nvPr/>
        </p:nvSpPr>
        <p:spPr>
          <a:xfrm>
            <a:off x="7124983" y="1222383"/>
            <a:ext cx="614271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5</a:t>
            </a:r>
          </a:p>
          <a:p>
            <a:pPr algn="ctr"/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dirty="0">
                <a:solidFill>
                  <a:schemeClr val="accent3"/>
                </a:solidFill>
              </a:rPr>
              <a:t>7</a:t>
            </a:r>
          </a:p>
          <a:p>
            <a:pPr algn="ctr"/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dirty="0">
                <a:solidFill>
                  <a:schemeClr val="accent6"/>
                </a:solidFill>
              </a:rPr>
              <a:t>9</a:t>
            </a:r>
          </a:p>
          <a:p>
            <a:pPr algn="ctr"/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28" name="Arrow: Right 27">
            <a:extLst>
              <a:ext uri="{FF2B5EF4-FFF2-40B4-BE49-F238E27FC236}">
                <a16:creationId xmlns:a16="http://schemas.microsoft.com/office/drawing/2014/main" id="{BD4DCBDE-D1B6-90DF-AECC-BDA5519FCD63}"/>
              </a:ext>
            </a:extLst>
          </p:cNvPr>
          <p:cNvSpPr/>
          <p:nvPr/>
        </p:nvSpPr>
        <p:spPr>
          <a:xfrm>
            <a:off x="6384032" y="1303197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D7B35054-8B63-13F9-0200-5FB2B9436CFA}"/>
              </a:ext>
            </a:extLst>
          </p:cNvPr>
          <p:cNvSpPr/>
          <p:nvPr/>
        </p:nvSpPr>
        <p:spPr>
          <a:xfrm>
            <a:off x="6384032" y="2179777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7767E15B-FA50-BFA3-6557-628CAB4F1AFB}"/>
              </a:ext>
            </a:extLst>
          </p:cNvPr>
          <p:cNvSpPr/>
          <p:nvPr/>
        </p:nvSpPr>
        <p:spPr>
          <a:xfrm>
            <a:off x="6385935" y="3019164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1" name="Arrow: Right 30">
            <a:extLst>
              <a:ext uri="{FF2B5EF4-FFF2-40B4-BE49-F238E27FC236}">
                <a16:creationId xmlns:a16="http://schemas.microsoft.com/office/drawing/2014/main" id="{1C309800-D21D-D01C-56B8-8B9C35335A8F}"/>
              </a:ext>
            </a:extLst>
          </p:cNvPr>
          <p:cNvSpPr/>
          <p:nvPr/>
        </p:nvSpPr>
        <p:spPr>
          <a:xfrm>
            <a:off x="6374533" y="3863365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B0432D4-FC5C-2445-B40A-1608C7EC2F2C}"/>
              </a:ext>
            </a:extLst>
          </p:cNvPr>
          <p:cNvSpPr txBox="1"/>
          <p:nvPr/>
        </p:nvSpPr>
        <p:spPr>
          <a:xfrm>
            <a:off x="7795311" y="2158655"/>
            <a:ext cx="367240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600" dirty="0"/>
              <a:t>Instead of wrapping the numbers in festive paper, the machine is changing each number. </a:t>
            </a:r>
          </a:p>
          <a:p>
            <a:pPr marL="0" indent="0">
              <a:buNone/>
            </a:pPr>
            <a:r>
              <a:rPr lang="en-GB" sz="1600" dirty="0"/>
              <a:t>3 has become 5. </a:t>
            </a:r>
          </a:p>
          <a:p>
            <a:pPr marL="0" indent="0">
              <a:buNone/>
            </a:pPr>
            <a:r>
              <a:rPr lang="en-GB" sz="1600" dirty="0"/>
              <a:t>6 has become 11.</a:t>
            </a:r>
          </a:p>
        </p:txBody>
      </p:sp>
      <p:pic>
        <p:nvPicPr>
          <p:cNvPr id="3" name="Content Placeholder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408548AA-C5BA-FA54-CD5B-3802C9F65D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39"/>
          <a:stretch/>
        </p:blipFill>
        <p:spPr>
          <a:xfrm>
            <a:off x="10619910" y="5174467"/>
            <a:ext cx="1299965" cy="168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325634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4511824" y="1412776"/>
            <a:ext cx="657006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Toys are being tested in the workshop. </a:t>
            </a:r>
            <a:r>
              <a:rPr lang="en-GB" sz="1600" b="1" dirty="0">
                <a:latin typeface="Nunito Sans" pitchFamily="2" charset="0"/>
                <a:cs typeface="Arial" panose="020B0604020202020204" pitchFamily="34" charset="0"/>
              </a:rPr>
              <a:t>Can you help?</a:t>
            </a:r>
          </a:p>
          <a:p>
            <a:endParaRPr lang="en-GB" sz="1600" dirty="0"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With two darts: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Could you hit two numbers that total 100?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Could you hit two numbers that total 80?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Is there more than one way?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600" dirty="0"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With three darts: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Could you hit three numbers that total 100?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Could you hit two numbers that total 80?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Is there more than one way?</a:t>
            </a:r>
          </a:p>
          <a:p>
            <a:endParaRPr lang="en-GB" sz="1600" dirty="0"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Could you hit numbers that total every multiple of ten up to 100 with: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Two darts?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Three darts?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107" y="1628800"/>
            <a:ext cx="3117790" cy="311085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D6285C8-B801-9267-E32A-8A9B218CADAF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Toy test</a:t>
            </a:r>
          </a:p>
        </p:txBody>
      </p:sp>
      <p:pic>
        <p:nvPicPr>
          <p:cNvPr id="4" name="Picture 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24CC3C7E-7649-94FF-8DF1-891BF92501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9035" y="4797152"/>
            <a:ext cx="1344032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819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11410-9D7E-F92A-0888-735C57AC9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">
            <a:extLst>
              <a:ext uri="{FF2B5EF4-FFF2-40B4-BE49-F238E27FC236}">
                <a16:creationId xmlns:a16="http://schemas.microsoft.com/office/drawing/2014/main" id="{A07864FC-80DF-8B2E-7EB6-242155ED0CE1}"/>
              </a:ext>
            </a:extLst>
          </p:cNvPr>
          <p:cNvSpPr txBox="1">
            <a:spLocks/>
          </p:cNvSpPr>
          <p:nvPr/>
        </p:nvSpPr>
        <p:spPr>
          <a:xfrm>
            <a:off x="1596000" y="0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Reindeer Herding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A2C2A-23F1-A712-AD63-1405FD7CB86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913445" y="1553250"/>
            <a:ext cx="5760409" cy="1675627"/>
          </a:xfrm>
        </p:spPr>
        <p:txBody>
          <a:bodyPr/>
          <a:lstStyle/>
          <a:p>
            <a:pPr marL="0" indent="0">
              <a:buNone/>
            </a:pPr>
            <a:r>
              <a:rPr lang="en-GB" sz="1600" dirty="0"/>
              <a:t>The reindeer herder wants to add fences to the enclosure so that there are two separate parts. In each enclosure, there should be an even number of reindeer.  </a:t>
            </a:r>
          </a:p>
          <a:p>
            <a:pPr marL="0" indent="0">
              <a:buNone/>
            </a:pPr>
            <a:r>
              <a:rPr lang="en-GB" sz="1600" b="1" dirty="0"/>
              <a:t>How many ways can the herder do this?</a:t>
            </a: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r>
              <a:rPr lang="en-GB" sz="1600" dirty="0"/>
              <a:t>Would it be possible for one group to have an even number of reindeer and one group to have an odd number? </a:t>
            </a:r>
          </a:p>
          <a:p>
            <a:pPr marL="0" indent="0">
              <a:buNone/>
            </a:pPr>
            <a:r>
              <a:rPr lang="en-GB" sz="1600" dirty="0"/>
              <a:t>Why? Why not? </a:t>
            </a:r>
          </a:p>
          <a:p>
            <a:pPr marL="0" indent="0">
              <a:buNone/>
            </a:pPr>
            <a:r>
              <a:rPr lang="en-GB" sz="1600" b="1" dirty="0"/>
              <a:t> </a:t>
            </a: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6ECA70A4-807A-56A3-CEB0-1A7A5185B7C7}"/>
              </a:ext>
            </a:extLst>
          </p:cNvPr>
          <p:cNvGraphicFramePr>
            <a:graphicFrameLocks noGrp="1"/>
          </p:cNvGraphicFramePr>
          <p:nvPr/>
        </p:nvGraphicFramePr>
        <p:xfrm>
          <a:off x="1115040" y="1570913"/>
          <a:ext cx="3626424" cy="341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6606">
                  <a:extLst>
                    <a:ext uri="{9D8B030D-6E8A-4147-A177-3AD203B41FA5}">
                      <a16:colId xmlns:a16="http://schemas.microsoft.com/office/drawing/2014/main" val="4270485632"/>
                    </a:ext>
                  </a:extLst>
                </a:gridCol>
                <a:gridCol w="906606">
                  <a:extLst>
                    <a:ext uri="{9D8B030D-6E8A-4147-A177-3AD203B41FA5}">
                      <a16:colId xmlns:a16="http://schemas.microsoft.com/office/drawing/2014/main" val="2034048982"/>
                    </a:ext>
                  </a:extLst>
                </a:gridCol>
                <a:gridCol w="906606">
                  <a:extLst>
                    <a:ext uri="{9D8B030D-6E8A-4147-A177-3AD203B41FA5}">
                      <a16:colId xmlns:a16="http://schemas.microsoft.com/office/drawing/2014/main" val="1378483721"/>
                    </a:ext>
                  </a:extLst>
                </a:gridCol>
                <a:gridCol w="906606">
                  <a:extLst>
                    <a:ext uri="{9D8B030D-6E8A-4147-A177-3AD203B41FA5}">
                      <a16:colId xmlns:a16="http://schemas.microsoft.com/office/drawing/2014/main" val="12125424"/>
                    </a:ext>
                  </a:extLst>
                </a:gridCol>
              </a:tblGrid>
              <a:tr h="853870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2218715"/>
                  </a:ext>
                </a:extLst>
              </a:tr>
              <a:tr h="853870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993589"/>
                  </a:ext>
                </a:extLst>
              </a:tr>
              <a:tr h="853870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181339"/>
                  </a:ext>
                </a:extLst>
              </a:tr>
              <a:tr h="853870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4096474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E85041AB-F228-1A64-EF34-D04186D21181}"/>
              </a:ext>
            </a:extLst>
          </p:cNvPr>
          <p:cNvGrpSpPr/>
          <p:nvPr/>
        </p:nvGrpSpPr>
        <p:grpSpPr>
          <a:xfrm>
            <a:off x="1271464" y="1665833"/>
            <a:ext cx="3313576" cy="3225639"/>
            <a:chOff x="1773996" y="1880676"/>
            <a:chExt cx="3313576" cy="322563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D3F3BCB-2BE8-2F08-4424-41DE8F0FAE8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1775520" y="1880676"/>
              <a:ext cx="618614" cy="64807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56873B1-6DA0-58D7-F24C-FA57CD91FE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2673503" y="1880676"/>
              <a:ext cx="618614" cy="648072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A2B30D0-74F2-8B54-E5F8-9DE88F5786E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3557806" y="1880676"/>
              <a:ext cx="618614" cy="648072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3E12C62-36DD-967C-2AD7-49000D14C7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4468958" y="1880676"/>
              <a:ext cx="618614" cy="648072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79BA61DC-0FD4-C8F2-A607-C898A814E9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1775520" y="2739865"/>
              <a:ext cx="618614" cy="648072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47FBD25-B342-F2F8-3911-DA4962F9C9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2673503" y="2739865"/>
              <a:ext cx="618614" cy="648072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EA64E15-94CC-829C-02AA-B56BF765555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3557806" y="2739865"/>
              <a:ext cx="618614" cy="648072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B822170-04BD-6233-C271-4D7F0ADBEB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4468958" y="2739865"/>
              <a:ext cx="618614" cy="648072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86AF7FC8-DB1F-3A53-2A0E-252C69789D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1775520" y="3599054"/>
              <a:ext cx="618614" cy="648072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B2A26B6-25E2-7F6C-7960-1850C71873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2673503" y="3599054"/>
              <a:ext cx="618614" cy="648072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3E994382-05B8-669C-B9B6-BB549ABFD2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3557806" y="3599054"/>
              <a:ext cx="618614" cy="648072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EC8AAEB-8D48-7059-D93D-7454D4497C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4468958" y="3599054"/>
              <a:ext cx="618614" cy="648072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28B69EE4-F5AD-15B8-05AB-9A225F201F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1773996" y="4458243"/>
              <a:ext cx="618614" cy="648072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BF6A47F-ACE8-D52E-0B89-8AC768E751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2671979" y="4458243"/>
              <a:ext cx="618614" cy="648072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AE976F25-522B-C456-50C0-2D31BDB43B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3556282" y="4458243"/>
              <a:ext cx="618614" cy="648072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62124FF7-029A-E2BC-E159-18DDADC767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4467434" y="4458243"/>
              <a:ext cx="618614" cy="648072"/>
            </a:xfrm>
            <a:prstGeom prst="rect">
              <a:avLst/>
            </a:prstGeom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7881E13A-B008-7333-5BB0-F307146105DD}"/>
              </a:ext>
            </a:extLst>
          </p:cNvPr>
          <p:cNvSpPr txBox="1"/>
          <p:nvPr/>
        </p:nvSpPr>
        <p:spPr>
          <a:xfrm>
            <a:off x="5591944" y="3387937"/>
            <a:ext cx="2980577" cy="1913271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Autofit/>
          </a:bodyPr>
          <a:lstStyle/>
          <a:p>
            <a:pPr algn="l"/>
            <a:endParaRPr lang="en-GB" b="1" i="0" dirty="0">
              <a:latin typeface="Nunito Sans" pitchFamily="2" charset="7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3D22DF0-F602-0497-9DB5-CF41EEECD851}"/>
              </a:ext>
            </a:extLst>
          </p:cNvPr>
          <p:cNvSpPr txBox="1"/>
          <p:nvPr/>
        </p:nvSpPr>
        <p:spPr>
          <a:xfrm>
            <a:off x="5591944" y="3599054"/>
            <a:ext cx="2800830" cy="1913271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Autofit/>
          </a:bodyPr>
          <a:lstStyle/>
          <a:p>
            <a:pPr algn="l"/>
            <a:endParaRPr lang="en-GB" b="1" i="0" dirty="0">
              <a:latin typeface="Nunito Sans" pitchFamily="2" charset="7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5F293B8-2AC5-548B-B4D6-B7265C2BB8D3}"/>
              </a:ext>
            </a:extLst>
          </p:cNvPr>
          <p:cNvSpPr txBox="1"/>
          <p:nvPr/>
        </p:nvSpPr>
        <p:spPr>
          <a:xfrm>
            <a:off x="5591944" y="3517920"/>
            <a:ext cx="2685063" cy="1913271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Autofit/>
          </a:bodyPr>
          <a:lstStyle/>
          <a:p>
            <a:pPr algn="l"/>
            <a:endParaRPr lang="en-GB" b="1" i="0" dirty="0">
              <a:latin typeface="Nunito Sans" pitchFamily="2" charset="77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EAB272E-6652-9740-058D-E3017BB52BF8}"/>
              </a:ext>
            </a:extLst>
          </p:cNvPr>
          <p:cNvCxnSpPr>
            <a:cxnSpLocks/>
          </p:cNvCxnSpPr>
          <p:nvPr/>
        </p:nvCxnSpPr>
        <p:spPr>
          <a:xfrm>
            <a:off x="2927648" y="1358413"/>
            <a:ext cx="0" cy="1910983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CDE728E-427E-0BBD-6498-8BF8543F0B18}"/>
              </a:ext>
            </a:extLst>
          </p:cNvPr>
          <p:cNvCxnSpPr>
            <a:cxnSpLocks/>
          </p:cNvCxnSpPr>
          <p:nvPr/>
        </p:nvCxnSpPr>
        <p:spPr>
          <a:xfrm>
            <a:off x="839416" y="3284984"/>
            <a:ext cx="2096616" cy="0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DAE891A9-1C35-0527-EA85-56677DD5F8B0}"/>
              </a:ext>
            </a:extLst>
          </p:cNvPr>
          <p:cNvSpPr txBox="1"/>
          <p:nvPr/>
        </p:nvSpPr>
        <p:spPr>
          <a:xfrm>
            <a:off x="1559496" y="754061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 anchor="ctr" anchorCtr="1">
            <a:noAutofit/>
          </a:bodyPr>
          <a:lstStyle/>
          <a:p>
            <a:pPr algn="l"/>
            <a:r>
              <a:rPr lang="en-GB" i="0" dirty="0">
                <a:latin typeface="Caveat" pitchFamily="2" charset="0"/>
              </a:rPr>
              <a:t>Here’s an example.</a:t>
            </a:r>
          </a:p>
        </p:txBody>
      </p:sp>
      <p:pic>
        <p:nvPicPr>
          <p:cNvPr id="30" name="Graphic 29" descr="Arrow: Rotate right outline">
            <a:extLst>
              <a:ext uri="{FF2B5EF4-FFF2-40B4-BE49-F238E27FC236}">
                <a16:creationId xmlns:a16="http://schemas.microsoft.com/office/drawing/2014/main" id="{8C93A8E0-3F44-DE38-495B-E37A02827A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741858" y="1052736"/>
            <a:ext cx="257798" cy="257798"/>
          </a:xfrm>
          <a:prstGeom prst="rect">
            <a:avLst/>
          </a:prstGeom>
        </p:spPr>
      </p:pic>
      <p:pic>
        <p:nvPicPr>
          <p:cNvPr id="31" name="Content Placeholder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343EAC1F-F8EB-24FC-3C0E-62916958688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39"/>
          <a:stretch/>
        </p:blipFill>
        <p:spPr>
          <a:xfrm>
            <a:off x="10619910" y="5174467"/>
            <a:ext cx="1299965" cy="168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73401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">
            <a:extLst>
              <a:ext uri="{FF2B5EF4-FFF2-40B4-BE49-F238E27FC236}">
                <a16:creationId xmlns:a16="http://schemas.microsoft.com/office/drawing/2014/main" id="{BCCF93F4-059A-99B4-91FD-345855967D0E}"/>
              </a:ext>
            </a:extLst>
          </p:cNvPr>
          <p:cNvSpPr txBox="1">
            <a:spLocks/>
          </p:cNvSpPr>
          <p:nvPr/>
        </p:nvSpPr>
        <p:spPr>
          <a:xfrm>
            <a:off x="1596000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Reindeer Herding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0D51B5-00D2-FBAB-7F09-88156DCCEB7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913445" y="1553250"/>
            <a:ext cx="5760409" cy="1675627"/>
          </a:xfrm>
        </p:spPr>
        <p:txBody>
          <a:bodyPr/>
          <a:lstStyle/>
          <a:p>
            <a:pPr marL="0" indent="0">
              <a:buNone/>
            </a:pPr>
            <a:r>
              <a:rPr lang="en-GB" sz="1600" dirty="0"/>
              <a:t>The reindeer herder wants to add fences to the enclosure so that there are two separate parts. In each enclosure, there should be an even number of reindeer.  </a:t>
            </a:r>
          </a:p>
          <a:p>
            <a:pPr marL="0" indent="0">
              <a:buNone/>
            </a:pPr>
            <a:r>
              <a:rPr lang="en-GB" sz="1600" b="1" dirty="0"/>
              <a:t>How many ways can the herder do this?</a:t>
            </a: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r>
              <a:rPr lang="en-GB" sz="1600" dirty="0"/>
              <a:t>Would it be possible for one group to have an even number of reindeer and one group to have an odd number? </a:t>
            </a:r>
          </a:p>
          <a:p>
            <a:pPr marL="0" indent="0">
              <a:buNone/>
            </a:pPr>
            <a:r>
              <a:rPr lang="en-GB" sz="1600" dirty="0"/>
              <a:t>Why? Why not? </a:t>
            </a:r>
          </a:p>
          <a:p>
            <a:pPr marL="0" indent="0">
              <a:buNone/>
            </a:pPr>
            <a:r>
              <a:rPr lang="en-GB" sz="1600" b="1" dirty="0"/>
              <a:t> </a:t>
            </a: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4BD0AE07-5C75-8203-08B2-E0554921E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8909373"/>
              </p:ext>
            </p:extLst>
          </p:nvPr>
        </p:nvGraphicFramePr>
        <p:xfrm>
          <a:off x="1115040" y="1570913"/>
          <a:ext cx="3626424" cy="341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6606">
                  <a:extLst>
                    <a:ext uri="{9D8B030D-6E8A-4147-A177-3AD203B41FA5}">
                      <a16:colId xmlns:a16="http://schemas.microsoft.com/office/drawing/2014/main" val="4270485632"/>
                    </a:ext>
                  </a:extLst>
                </a:gridCol>
                <a:gridCol w="906606">
                  <a:extLst>
                    <a:ext uri="{9D8B030D-6E8A-4147-A177-3AD203B41FA5}">
                      <a16:colId xmlns:a16="http://schemas.microsoft.com/office/drawing/2014/main" val="2034048982"/>
                    </a:ext>
                  </a:extLst>
                </a:gridCol>
                <a:gridCol w="906606">
                  <a:extLst>
                    <a:ext uri="{9D8B030D-6E8A-4147-A177-3AD203B41FA5}">
                      <a16:colId xmlns:a16="http://schemas.microsoft.com/office/drawing/2014/main" val="1378483721"/>
                    </a:ext>
                  </a:extLst>
                </a:gridCol>
                <a:gridCol w="906606">
                  <a:extLst>
                    <a:ext uri="{9D8B030D-6E8A-4147-A177-3AD203B41FA5}">
                      <a16:colId xmlns:a16="http://schemas.microsoft.com/office/drawing/2014/main" val="12125424"/>
                    </a:ext>
                  </a:extLst>
                </a:gridCol>
              </a:tblGrid>
              <a:tr h="853870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2218715"/>
                  </a:ext>
                </a:extLst>
              </a:tr>
              <a:tr h="853870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993589"/>
                  </a:ext>
                </a:extLst>
              </a:tr>
              <a:tr h="853870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181339"/>
                  </a:ext>
                </a:extLst>
              </a:tr>
              <a:tr h="853870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4573" marR="144573" marT="72286" marB="7228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4096474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09536246-FFF4-3EE7-CAFF-9B5C0A664E1A}"/>
              </a:ext>
            </a:extLst>
          </p:cNvPr>
          <p:cNvGrpSpPr/>
          <p:nvPr/>
        </p:nvGrpSpPr>
        <p:grpSpPr>
          <a:xfrm>
            <a:off x="1271464" y="1665833"/>
            <a:ext cx="3313576" cy="3225639"/>
            <a:chOff x="1773996" y="1880676"/>
            <a:chExt cx="3313576" cy="322563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D654613-728B-4A4B-777F-4EAB71CE7F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1775520" y="1880676"/>
              <a:ext cx="618614" cy="64807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7ED4903-1847-BBBE-A7CD-D4A40ED768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2673503" y="1880676"/>
              <a:ext cx="618614" cy="648072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7827BFF-AE59-ACF4-7C73-230E424095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3557806" y="1880676"/>
              <a:ext cx="618614" cy="648072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7169DBC-748C-3A59-621F-C843FAB0AF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4468958" y="1880676"/>
              <a:ext cx="618614" cy="648072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9A53515-0847-08FA-B7AA-F1A2FDAF81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1775520" y="2739865"/>
              <a:ext cx="618614" cy="648072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65A7762-25C2-BDC4-EEAC-A74EBE652E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2673503" y="2739865"/>
              <a:ext cx="618614" cy="648072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9EED7DC-6B54-F844-B859-64FE5A0E163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3557806" y="2739865"/>
              <a:ext cx="618614" cy="648072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1CF8FB7-5744-2282-A62A-AABA4A0E73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4468958" y="2739865"/>
              <a:ext cx="618614" cy="648072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BC2F1A9-2992-B6B6-29AB-6A556865D9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1775520" y="3599054"/>
              <a:ext cx="618614" cy="648072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5FDF1AD1-1280-25F0-BA12-9EE1EC9FC38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2673503" y="3599054"/>
              <a:ext cx="618614" cy="648072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E46F3E6-7DDD-B20C-6E31-5990B24BBC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3557806" y="3599054"/>
              <a:ext cx="618614" cy="648072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BD8D0BC-9A26-2158-2E8F-4252B25EEE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4468958" y="3599054"/>
              <a:ext cx="618614" cy="648072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B311C502-C0EF-CA16-9672-85F74A29577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1773996" y="4458243"/>
              <a:ext cx="618614" cy="648072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5BA1546-3DDC-ECE9-C87F-753BF73176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2671979" y="4458243"/>
              <a:ext cx="618614" cy="648072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A003B2D6-DE78-3CC4-CABF-75F736AFF7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3556282" y="4458243"/>
              <a:ext cx="618614" cy="648072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0ACA505C-F407-AB56-83B8-5B82E0CBD1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177" t="8667" r="15741" b="10669"/>
            <a:stretch/>
          </p:blipFill>
          <p:spPr>
            <a:xfrm>
              <a:off x="4467434" y="4458243"/>
              <a:ext cx="618614" cy="648072"/>
            </a:xfrm>
            <a:prstGeom prst="rect">
              <a:avLst/>
            </a:prstGeom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00167BA8-C8A1-E730-6515-A5E62A29C0E6}"/>
              </a:ext>
            </a:extLst>
          </p:cNvPr>
          <p:cNvSpPr txBox="1"/>
          <p:nvPr/>
        </p:nvSpPr>
        <p:spPr>
          <a:xfrm>
            <a:off x="5591944" y="3387937"/>
            <a:ext cx="2980577" cy="1913271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Autofit/>
          </a:bodyPr>
          <a:lstStyle/>
          <a:p>
            <a:pPr algn="l"/>
            <a:endParaRPr lang="en-GB" b="1" i="0" dirty="0">
              <a:latin typeface="Nunito Sans" pitchFamily="2" charset="7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C7F954C-5994-58A5-63E2-844F1A8EB46D}"/>
              </a:ext>
            </a:extLst>
          </p:cNvPr>
          <p:cNvSpPr txBox="1"/>
          <p:nvPr/>
        </p:nvSpPr>
        <p:spPr>
          <a:xfrm>
            <a:off x="5591944" y="3599054"/>
            <a:ext cx="2800830" cy="1913271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Autofit/>
          </a:bodyPr>
          <a:lstStyle/>
          <a:p>
            <a:pPr algn="l"/>
            <a:endParaRPr lang="en-GB" b="1" i="0" dirty="0">
              <a:latin typeface="Nunito Sans" pitchFamily="2" charset="7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333BEA7-462E-DB6B-89C4-38F475691E6D}"/>
              </a:ext>
            </a:extLst>
          </p:cNvPr>
          <p:cNvSpPr txBox="1"/>
          <p:nvPr/>
        </p:nvSpPr>
        <p:spPr>
          <a:xfrm>
            <a:off x="5591944" y="3517920"/>
            <a:ext cx="2685063" cy="1913271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Autofit/>
          </a:bodyPr>
          <a:lstStyle/>
          <a:p>
            <a:pPr algn="l"/>
            <a:endParaRPr lang="en-GB" b="1" i="0" dirty="0">
              <a:latin typeface="Nunito Sans" pitchFamily="2" charset="77"/>
            </a:endParaRPr>
          </a:p>
        </p:txBody>
      </p:sp>
      <p:pic>
        <p:nvPicPr>
          <p:cNvPr id="24" name="Picture 2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A36ED034-2F5D-0C35-D3FD-B91DFA137E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9035" y="4797152"/>
            <a:ext cx="1344032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420214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AEEE9314-FA1C-0067-DBEE-76B415CD8ABC}"/>
              </a:ext>
            </a:extLst>
          </p:cNvPr>
          <p:cNvSpPr txBox="1">
            <a:spLocks/>
          </p:cNvSpPr>
          <p:nvPr/>
        </p:nvSpPr>
        <p:spPr>
          <a:xfrm>
            <a:off x="1596000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Polar postie’s Problem 1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4FE2872-2603-001B-69C3-C397DDD9553C}"/>
              </a:ext>
            </a:extLst>
          </p:cNvPr>
          <p:cNvGrpSpPr/>
          <p:nvPr/>
        </p:nvGrpSpPr>
        <p:grpSpPr>
          <a:xfrm>
            <a:off x="4295800" y="3444473"/>
            <a:ext cx="3413581" cy="2016224"/>
            <a:chOff x="3575720" y="1848130"/>
            <a:chExt cx="3946841" cy="2599847"/>
          </a:xfrm>
          <a:solidFill>
            <a:schemeClr val="tx2">
              <a:lumMod val="20000"/>
              <a:lumOff val="80000"/>
            </a:schemeClr>
          </a:solidFill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06EBBCDF-AA9F-7103-6B86-0E81F9DCA5D1}"/>
                </a:ext>
              </a:extLst>
            </p:cNvPr>
            <p:cNvGrpSpPr/>
            <p:nvPr/>
          </p:nvGrpSpPr>
          <p:grpSpPr>
            <a:xfrm>
              <a:off x="3575720" y="1848130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34FD8AD4-36A9-B8AC-BC4A-EE821631EDA7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38" name="Straight Arrow Connector 37">
                <a:extLst>
                  <a:ext uri="{FF2B5EF4-FFF2-40B4-BE49-F238E27FC236}">
                    <a16:creationId xmlns:a16="http://schemas.microsoft.com/office/drawing/2014/main" id="{F9AA481F-7068-5F43-04F2-4F90B069A2E2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Arrow Connector 38">
                <a:extLst>
                  <a:ext uri="{FF2B5EF4-FFF2-40B4-BE49-F238E27FC236}">
                    <a16:creationId xmlns:a16="http://schemas.microsoft.com/office/drawing/2014/main" id="{7A5FAC87-591C-D7AB-1A1F-AE25E444320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80EB738F-3C6E-5DB0-0B49-B063126704CF}"/>
                </a:ext>
              </a:extLst>
            </p:cNvPr>
            <p:cNvGrpSpPr/>
            <p:nvPr/>
          </p:nvGrpSpPr>
          <p:grpSpPr>
            <a:xfrm>
              <a:off x="3581132" y="2746577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8F29D626-FBB2-6929-F6CF-F1301E89D44A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43" name="Straight Arrow Connector 42">
                <a:extLst>
                  <a:ext uri="{FF2B5EF4-FFF2-40B4-BE49-F238E27FC236}">
                    <a16:creationId xmlns:a16="http://schemas.microsoft.com/office/drawing/2014/main" id="{CEAAFCCA-B6CA-72D1-CC85-250C6E4F1974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Arrow Connector 43">
                <a:extLst>
                  <a:ext uri="{FF2B5EF4-FFF2-40B4-BE49-F238E27FC236}">
                    <a16:creationId xmlns:a16="http://schemas.microsoft.com/office/drawing/2014/main" id="{892D509C-E3AF-072B-82E5-E27A037201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10EA94E4-DE5A-F61E-7D30-DA4CD48B0622}"/>
                </a:ext>
              </a:extLst>
            </p:cNvPr>
            <p:cNvGrpSpPr/>
            <p:nvPr/>
          </p:nvGrpSpPr>
          <p:grpSpPr>
            <a:xfrm>
              <a:off x="4930462" y="2746577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A9EE832B-A0CA-CD68-F15B-9B618F296F5A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47" name="Straight Arrow Connector 46">
                <a:extLst>
                  <a:ext uri="{FF2B5EF4-FFF2-40B4-BE49-F238E27FC236}">
                    <a16:creationId xmlns:a16="http://schemas.microsoft.com/office/drawing/2014/main" id="{6FB98925-B16C-72C0-9D96-AD0B983A5491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Arrow Connector 47">
                <a:extLst>
                  <a:ext uri="{FF2B5EF4-FFF2-40B4-BE49-F238E27FC236}">
                    <a16:creationId xmlns:a16="http://schemas.microsoft.com/office/drawing/2014/main" id="{97360078-A627-EA5D-9077-D27AB6FD201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87F09519-7093-5A73-1704-1A7D963CC828}"/>
                </a:ext>
              </a:extLst>
            </p:cNvPr>
            <p:cNvGrpSpPr/>
            <p:nvPr/>
          </p:nvGrpSpPr>
          <p:grpSpPr>
            <a:xfrm>
              <a:off x="3575720" y="3645024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756E6A83-68EC-3E20-F5BE-488A0EC18627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51" name="Straight Arrow Connector 50">
                <a:extLst>
                  <a:ext uri="{FF2B5EF4-FFF2-40B4-BE49-F238E27FC236}">
                    <a16:creationId xmlns:a16="http://schemas.microsoft.com/office/drawing/2014/main" id="{C0EF7694-B7C8-B4CB-A279-27270FF0C53C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Arrow Connector 51">
                <a:extLst>
                  <a:ext uri="{FF2B5EF4-FFF2-40B4-BE49-F238E27FC236}">
                    <a16:creationId xmlns:a16="http://schemas.microsoft.com/office/drawing/2014/main" id="{8B179219-25A2-8C71-87DA-DE86EA6B217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0C6D7637-184E-37A7-19B8-A6045CFED66A}"/>
                </a:ext>
              </a:extLst>
            </p:cNvPr>
            <p:cNvGrpSpPr/>
            <p:nvPr/>
          </p:nvGrpSpPr>
          <p:grpSpPr>
            <a:xfrm>
              <a:off x="4930826" y="3645024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C047313C-ACB3-BBD0-6FDF-41F1B439840C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55" name="Straight Arrow Connector 54">
                <a:extLst>
                  <a:ext uri="{FF2B5EF4-FFF2-40B4-BE49-F238E27FC236}">
                    <a16:creationId xmlns:a16="http://schemas.microsoft.com/office/drawing/2014/main" id="{EC176937-2DDE-A6D1-4591-5921E320621C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Arrow Connector 55">
                <a:extLst>
                  <a:ext uri="{FF2B5EF4-FFF2-40B4-BE49-F238E27FC236}">
                    <a16:creationId xmlns:a16="http://schemas.microsoft.com/office/drawing/2014/main" id="{4672549C-9E46-2FD0-0D5F-0D16C887E15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C4F6EAAB-C132-A5BA-7AE5-4E9F72D3B6C4}"/>
                </a:ext>
              </a:extLst>
            </p:cNvPr>
            <p:cNvGrpSpPr/>
            <p:nvPr/>
          </p:nvGrpSpPr>
          <p:grpSpPr>
            <a:xfrm>
              <a:off x="6284335" y="2746577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F057D023-5F3B-70B2-FFAB-F001046EA301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59" name="Straight Arrow Connector 58">
                <a:extLst>
                  <a:ext uri="{FF2B5EF4-FFF2-40B4-BE49-F238E27FC236}">
                    <a16:creationId xmlns:a16="http://schemas.microsoft.com/office/drawing/2014/main" id="{B377BA76-4A98-8BFC-3E35-60EDA375B005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Arrow Connector 59">
                <a:extLst>
                  <a:ext uri="{FF2B5EF4-FFF2-40B4-BE49-F238E27FC236}">
                    <a16:creationId xmlns:a16="http://schemas.microsoft.com/office/drawing/2014/main" id="{DA33CA6B-40DB-3717-2D15-8736B6ED78D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83D6C3AB-4AB3-7D72-BB92-F494FBD86F56}"/>
                </a:ext>
              </a:extLst>
            </p:cNvPr>
            <p:cNvGrpSpPr/>
            <p:nvPr/>
          </p:nvGrpSpPr>
          <p:grpSpPr>
            <a:xfrm>
              <a:off x="4930462" y="1850422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8B534C65-41D6-BD28-23A7-6CBE3FEB4DA1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63" name="Straight Arrow Connector 62">
                <a:extLst>
                  <a:ext uri="{FF2B5EF4-FFF2-40B4-BE49-F238E27FC236}">
                    <a16:creationId xmlns:a16="http://schemas.microsoft.com/office/drawing/2014/main" id="{F3414267-1E96-808A-9958-FCA7B929F4F9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Arrow Connector 63">
                <a:extLst>
                  <a:ext uri="{FF2B5EF4-FFF2-40B4-BE49-F238E27FC236}">
                    <a16:creationId xmlns:a16="http://schemas.microsoft.com/office/drawing/2014/main" id="{DE16A676-4A07-F8AB-EC06-972F13A9BDF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80021189-95A7-87C9-0CCA-06349B528DDB}"/>
                </a:ext>
              </a:extLst>
            </p:cNvPr>
            <p:cNvGrpSpPr/>
            <p:nvPr/>
          </p:nvGrpSpPr>
          <p:grpSpPr>
            <a:xfrm>
              <a:off x="6288878" y="1848130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D41E1A59-EB6B-D8CE-46C0-CC851D72A5FB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67" name="Straight Arrow Connector 66">
                <a:extLst>
                  <a:ext uri="{FF2B5EF4-FFF2-40B4-BE49-F238E27FC236}">
                    <a16:creationId xmlns:a16="http://schemas.microsoft.com/office/drawing/2014/main" id="{5122A4CE-5380-B810-CD9C-79AADF97757A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Arrow Connector 67">
                <a:extLst>
                  <a:ext uri="{FF2B5EF4-FFF2-40B4-BE49-F238E27FC236}">
                    <a16:creationId xmlns:a16="http://schemas.microsoft.com/office/drawing/2014/main" id="{463AF05A-D94F-93D8-D2AA-95E3FB32463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5999AD82-979F-D5C9-6817-F01FB89A9A04}"/>
                </a:ext>
              </a:extLst>
            </p:cNvPr>
            <p:cNvGrpSpPr/>
            <p:nvPr/>
          </p:nvGrpSpPr>
          <p:grpSpPr>
            <a:xfrm>
              <a:off x="6275670" y="3650166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5D6F0CF1-41F2-AD01-D8F9-5AB2757AF3A0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71" name="Straight Arrow Connector 70">
                <a:extLst>
                  <a:ext uri="{FF2B5EF4-FFF2-40B4-BE49-F238E27FC236}">
                    <a16:creationId xmlns:a16="http://schemas.microsoft.com/office/drawing/2014/main" id="{AD81EEFA-BC3D-4A05-6D5F-86BCE26BB2A7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Straight Arrow Connector 71">
                <a:extLst>
                  <a:ext uri="{FF2B5EF4-FFF2-40B4-BE49-F238E27FC236}">
                    <a16:creationId xmlns:a16="http://schemas.microsoft.com/office/drawing/2014/main" id="{79F42539-680A-CF7C-5B04-930E73671B0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C2C23066-909A-5829-5E1B-5F58ECBDC72C}"/>
              </a:ext>
            </a:extLst>
          </p:cNvPr>
          <p:cNvSpPr txBox="1"/>
          <p:nvPr/>
        </p:nvSpPr>
        <p:spPr>
          <a:xfrm>
            <a:off x="1375564" y="1188217"/>
            <a:ext cx="9440873" cy="3651773"/>
          </a:xfrm>
          <a:prstGeom prst="rect">
            <a:avLst/>
          </a:prstGeom>
        </p:spPr>
        <p:txBody>
          <a:bodyPr vert="horz" wrap="square" lIns="91440" tIns="45720" rIns="91440" bIns="45720" rtlCol="0" anchor="t" anchorCtr="1">
            <a:noAutofit/>
          </a:bodyPr>
          <a:lstStyle/>
          <a:p>
            <a:r>
              <a:rPr lang="en-GB" sz="1600" b="1" dirty="0">
                <a:latin typeface="Nunito Sans" pitchFamily="2" charset="77"/>
              </a:rPr>
              <a:t>The polar posties are sorting through letters. </a:t>
            </a:r>
          </a:p>
          <a:p>
            <a:r>
              <a:rPr lang="en-GB" sz="1600" dirty="0">
                <a:latin typeface="Nunito Sans" pitchFamily="2" charset="77"/>
              </a:rPr>
              <a:t>They need to arrange the envelopes so that the house numbers in each row and column add up to 12. </a:t>
            </a:r>
          </a:p>
          <a:p>
            <a:r>
              <a:rPr lang="en-GB" sz="1600" dirty="0">
                <a:latin typeface="Nunito Sans" pitchFamily="2" charset="77"/>
              </a:rPr>
              <a:t> </a:t>
            </a:r>
          </a:p>
          <a:p>
            <a:r>
              <a:rPr lang="en-GB" sz="1600" b="1" i="0" dirty="0">
                <a:latin typeface="Nunito Sans" pitchFamily="2" charset="77"/>
              </a:rPr>
              <a:t>Using the numbers 1 to 8, can you label the envelopes so that each row and column total 12? </a:t>
            </a:r>
          </a:p>
          <a:p>
            <a:endParaRPr lang="en-GB" sz="1600" i="0" dirty="0">
              <a:latin typeface="Nunito Sans" pitchFamily="2" charset="77"/>
            </a:endParaRPr>
          </a:p>
          <a:p>
            <a:r>
              <a:rPr lang="en-GB" sz="1600" dirty="0">
                <a:latin typeface="Nunito Sans" pitchFamily="2" charset="77"/>
              </a:rPr>
              <a:t>Some numbers may appear more than once. Some numbers may not appear at all! </a:t>
            </a:r>
          </a:p>
          <a:p>
            <a:endParaRPr lang="en-GB" sz="1600" i="0" dirty="0">
              <a:latin typeface="Nunito Sans" pitchFamily="2" charset="77"/>
            </a:endParaRPr>
          </a:p>
          <a:p>
            <a:r>
              <a:rPr lang="en-GB" sz="1600" b="1" i="0" dirty="0">
                <a:latin typeface="Nunito Sans" pitchFamily="2" charset="77"/>
              </a:rPr>
              <a:t>Is there more than one way to </a:t>
            </a:r>
            <a:r>
              <a:rPr lang="en-GB" sz="1600" b="1" dirty="0">
                <a:latin typeface="Nunito Sans" pitchFamily="2" charset="77"/>
              </a:rPr>
              <a:t>label the envelopes? </a:t>
            </a:r>
            <a:endParaRPr lang="en-GB" sz="1600" b="1" i="0" dirty="0">
              <a:latin typeface="Nunito Sans" pitchFamily="2" charset="77"/>
            </a:endParaRPr>
          </a:p>
        </p:txBody>
      </p:sp>
      <p:pic>
        <p:nvPicPr>
          <p:cNvPr id="3" name="Content Placeholder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C88E198-7C27-AE4F-0579-6DC4C4B882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39"/>
          <a:stretch/>
        </p:blipFill>
        <p:spPr>
          <a:xfrm>
            <a:off x="10619910" y="5174467"/>
            <a:ext cx="1299965" cy="168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96924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FED8D28-12B7-5DAB-90B7-F4D0E999C4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5488" y="1484784"/>
            <a:ext cx="4510832" cy="3702224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AEEE9314-FA1C-0067-DBEE-76B415CD8ABC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TRIANGLE TRICK 1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37A47C-459B-DAC8-CA07-7BA1381AC11D}"/>
              </a:ext>
            </a:extLst>
          </p:cNvPr>
          <p:cNvSpPr txBox="1"/>
          <p:nvPr/>
        </p:nvSpPr>
        <p:spPr>
          <a:xfrm>
            <a:off x="804919" y="2291680"/>
            <a:ext cx="4085426" cy="1569660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algn="ctr"/>
            <a:r>
              <a:rPr lang="en-GB" sz="1600" b="0" i="0" u="none" strike="noStrike" baseline="0" dirty="0">
                <a:latin typeface="+mj-lt"/>
              </a:rPr>
              <a:t>Position the numbers </a:t>
            </a:r>
            <a:r>
              <a:rPr lang="en-GB" sz="1600" dirty="0">
                <a:latin typeface="+mj-lt"/>
              </a:rPr>
              <a:t>in</a:t>
            </a:r>
            <a:r>
              <a:rPr lang="en-GB" sz="1600" b="0" i="0" u="none" strike="noStrike" baseline="0" dirty="0">
                <a:latin typeface="+mj-lt"/>
              </a:rPr>
              <a:t> the small triangles so that </a:t>
            </a:r>
            <a:r>
              <a:rPr lang="en-GB" sz="1600" dirty="0">
                <a:latin typeface="+mj-lt"/>
              </a:rPr>
              <a:t>each side of the large triangle has an equal sum.</a:t>
            </a:r>
            <a:endParaRPr lang="en-GB" sz="1600" b="0" i="0" u="none" strike="noStrike" baseline="0" dirty="0">
              <a:latin typeface="+mj-lt"/>
            </a:endParaRPr>
          </a:p>
          <a:p>
            <a:pPr algn="ctr"/>
            <a:endParaRPr lang="en-GB" sz="1600" dirty="0">
              <a:latin typeface="+mj-lt"/>
            </a:endParaRPr>
          </a:p>
          <a:p>
            <a:pPr algn="ctr"/>
            <a:r>
              <a:rPr lang="en-GB" sz="3200" b="1" dirty="0">
                <a:latin typeface="+mj-lt"/>
              </a:rPr>
              <a:t>1   2   3   4   5   6</a:t>
            </a:r>
          </a:p>
        </p:txBody>
      </p:sp>
      <p:pic>
        <p:nvPicPr>
          <p:cNvPr id="2" name="Picture 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1C93CEA7-6042-1714-FFC4-BECD6CFBD5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9035" y="4797152"/>
            <a:ext cx="1344032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88961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C5044723-0BC3-F511-46ED-271130A90C51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DELIVERY DRAMA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9994AD-52B1-E991-AE0D-7875845F7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7" y="1700808"/>
            <a:ext cx="6654843" cy="370120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1A936E3-82CA-2000-1BA7-C3DCF6DAFA0B}"/>
              </a:ext>
            </a:extLst>
          </p:cNvPr>
          <p:cNvSpPr txBox="1"/>
          <p:nvPr/>
        </p:nvSpPr>
        <p:spPr>
          <a:xfrm>
            <a:off x="7652240" y="2028616"/>
            <a:ext cx="378627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/>
              <a:t>Choose where you want to start. </a:t>
            </a:r>
          </a:p>
          <a:p>
            <a:r>
              <a:rPr lang="en-GB" sz="1600" b="1" dirty="0"/>
              <a:t>Can you visit each house in 8 moves or fewer? </a:t>
            </a:r>
          </a:p>
          <a:p>
            <a:endParaRPr lang="en-GB" sz="1600" dirty="0"/>
          </a:p>
          <a:p>
            <a:r>
              <a:rPr lang="en-GB" sz="1600" dirty="0"/>
              <a:t>Time is running out!  </a:t>
            </a:r>
          </a:p>
          <a:p>
            <a:r>
              <a:rPr lang="en-GB" sz="1600" b="1" dirty="0"/>
              <a:t>Without visiting a house more than once, what is the shortest path?</a:t>
            </a:r>
          </a:p>
          <a:p>
            <a:endParaRPr lang="en-GB" sz="1600" dirty="0"/>
          </a:p>
          <a:p>
            <a:r>
              <a:rPr lang="en-GB" sz="1600" dirty="0"/>
              <a:t>Is it possible to map a path to each house which is exactly 10 moves long? </a:t>
            </a:r>
          </a:p>
          <a:p>
            <a:endParaRPr lang="en-GB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817B1F-4358-B4EA-E8CE-8B0042EA2129}"/>
              </a:ext>
            </a:extLst>
          </p:cNvPr>
          <p:cNvSpPr txBox="1"/>
          <p:nvPr/>
        </p:nvSpPr>
        <p:spPr>
          <a:xfrm>
            <a:off x="1919536" y="1331476"/>
            <a:ext cx="60977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A card needs to be delivered to each house. </a:t>
            </a:r>
          </a:p>
        </p:txBody>
      </p:sp>
      <p:pic>
        <p:nvPicPr>
          <p:cNvPr id="2" name="Content Placeholder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BC894C31-68D3-697E-D15F-5D6FB2B37D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39"/>
          <a:stretch/>
        </p:blipFill>
        <p:spPr>
          <a:xfrm>
            <a:off x="10619910" y="5174467"/>
            <a:ext cx="1299965" cy="168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67782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3C00A9-E6D7-92B6-314D-0580A00065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B32958B-30E8-4BA4-F605-BFB0F1EEF49D}"/>
              </a:ext>
            </a:extLst>
          </p:cNvPr>
          <p:cNvSpPr txBox="1"/>
          <p:nvPr/>
        </p:nvSpPr>
        <p:spPr>
          <a:xfrm>
            <a:off x="3143672" y="1700808"/>
            <a:ext cx="76702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temperature is 12˚C. It has risen by 8˚C since this morning. </a:t>
            </a:r>
          </a:p>
          <a:p>
            <a:pPr lvl="0">
              <a:defRPr/>
            </a:pPr>
            <a:r>
              <a:rPr lang="en-GB" sz="1600" b="1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What was the temperature this morning?</a:t>
            </a:r>
          </a:p>
          <a:p>
            <a:pPr lvl="0">
              <a:defRPr/>
            </a:pPr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Outside, the temperature was 13˚C. </a:t>
            </a:r>
          </a:p>
          <a:p>
            <a:pPr lvl="0"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As it got dark, the temperature dropped by 7˚C. </a:t>
            </a:r>
          </a:p>
          <a:p>
            <a:pPr lvl="0">
              <a:defRPr/>
            </a:pPr>
            <a:r>
              <a:rPr lang="en-GB" sz="1600" b="1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How cold did it get?</a:t>
            </a:r>
          </a:p>
          <a:p>
            <a:pPr lvl="0">
              <a:defRPr/>
            </a:pPr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temperature in Greece was 11˚C and in Norway, it was 3˚C. </a:t>
            </a:r>
          </a:p>
          <a:p>
            <a:pPr lvl="0">
              <a:defRPr/>
            </a:pPr>
            <a:r>
              <a:rPr lang="en-GB" sz="1600" b="1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What was the difference in temperature?</a:t>
            </a:r>
          </a:p>
          <a:p>
            <a:pPr lvl="0">
              <a:defRPr/>
            </a:pPr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1F01BA9-609A-3594-1A00-9BB72C799449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Winter weather 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3E78DE-5766-70F2-EF0B-12D20B2C7E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430873"/>
            <a:ext cx="504056" cy="4798327"/>
          </a:xfrm>
          <a:prstGeom prst="rect">
            <a:avLst/>
          </a:prstGeom>
        </p:spPr>
      </p:pic>
      <p:pic>
        <p:nvPicPr>
          <p:cNvPr id="6" name="Picture 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2CC6DB24-0744-0CF4-BE9A-56017A3A19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9035" y="4797152"/>
            <a:ext cx="1344032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180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66429050-5FDD-ED56-6E41-1C2BF2E6E102}"/>
              </a:ext>
            </a:extLst>
          </p:cNvPr>
          <p:cNvSpPr txBox="1"/>
          <p:nvPr/>
        </p:nvSpPr>
        <p:spPr>
          <a:xfrm>
            <a:off x="6152962" y="2261510"/>
            <a:ext cx="4351887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1600" dirty="0">
                <a:solidFill>
                  <a:schemeClr val="tx2"/>
                </a:solidFill>
              </a:rPr>
              <a:t>Zainab and Mr Hussain do not want to sit by the door. 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1600" dirty="0">
              <a:solidFill>
                <a:schemeClr val="tx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1600" dirty="0">
                <a:solidFill>
                  <a:schemeClr val="tx2"/>
                </a:solidFill>
              </a:rPr>
              <a:t>Youssef likes to sit near the door. 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1600" dirty="0">
              <a:solidFill>
                <a:schemeClr val="tx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1600" dirty="0">
                <a:solidFill>
                  <a:schemeClr val="tx2"/>
                </a:solidFill>
              </a:rPr>
              <a:t>Amir wants to sit at the end of the table. 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1600" dirty="0">
              <a:solidFill>
                <a:schemeClr val="tx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1600" dirty="0">
                <a:solidFill>
                  <a:schemeClr val="tx2"/>
                </a:solidFill>
              </a:rPr>
              <a:t>Mrs Hussain sits close to Amir, and she is opposite Zainab.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2292601-279B-740B-79D4-5ECA4B0BCBB5}"/>
              </a:ext>
            </a:extLst>
          </p:cNvPr>
          <p:cNvGrpSpPr/>
          <p:nvPr/>
        </p:nvGrpSpPr>
        <p:grpSpPr>
          <a:xfrm>
            <a:off x="1775520" y="1844824"/>
            <a:ext cx="3252152" cy="3469345"/>
            <a:chOff x="852040" y="1909586"/>
            <a:chExt cx="3252152" cy="3469345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4F7C7EA-42C5-FABE-E0F5-32B41C7DF9A9}"/>
                </a:ext>
              </a:extLst>
            </p:cNvPr>
            <p:cNvSpPr/>
            <p:nvPr/>
          </p:nvSpPr>
          <p:spPr>
            <a:xfrm>
              <a:off x="1665855" y="3267608"/>
              <a:ext cx="2438337" cy="703640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BE54B56-1D27-93B0-3E9A-7B4A10932072}"/>
                </a:ext>
              </a:extLst>
            </p:cNvPr>
            <p:cNvSpPr/>
            <p:nvPr/>
          </p:nvSpPr>
          <p:spPr>
            <a:xfrm>
              <a:off x="852040" y="3251168"/>
              <a:ext cx="720080" cy="7200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73D73ED1-B10D-C3A6-5761-BD1DCB71BB3C}"/>
                </a:ext>
              </a:extLst>
            </p:cNvPr>
            <p:cNvSpPr/>
            <p:nvPr/>
          </p:nvSpPr>
          <p:spPr>
            <a:xfrm>
              <a:off x="1937876" y="2429109"/>
              <a:ext cx="720080" cy="7036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BB052C55-BDBF-633F-3E8A-68CA45EBE238}"/>
                </a:ext>
              </a:extLst>
            </p:cNvPr>
            <p:cNvSpPr/>
            <p:nvPr/>
          </p:nvSpPr>
          <p:spPr>
            <a:xfrm>
              <a:off x="3215680" y="2441143"/>
              <a:ext cx="720080" cy="7036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D83F91B-859C-E714-3FEF-69FB6B287826}"/>
                </a:ext>
              </a:extLst>
            </p:cNvPr>
            <p:cNvSpPr/>
            <p:nvPr/>
          </p:nvSpPr>
          <p:spPr>
            <a:xfrm>
              <a:off x="1935036" y="4193510"/>
              <a:ext cx="720080" cy="7036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E02A000D-D14C-AEA8-04AE-827BC642B387}"/>
                </a:ext>
              </a:extLst>
            </p:cNvPr>
            <p:cNvSpPr/>
            <p:nvPr/>
          </p:nvSpPr>
          <p:spPr>
            <a:xfrm>
              <a:off x="3215680" y="4194395"/>
              <a:ext cx="720080" cy="7036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A9A5235-FF4A-E614-7256-6FFF00FEF6DE}"/>
                </a:ext>
              </a:extLst>
            </p:cNvPr>
            <p:cNvSpPr/>
            <p:nvPr/>
          </p:nvSpPr>
          <p:spPr>
            <a:xfrm>
              <a:off x="1852483" y="1909586"/>
              <a:ext cx="2083277" cy="38466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Window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EB55BA5-A4FB-3779-0733-4F8C1E89DCF6}"/>
                </a:ext>
              </a:extLst>
            </p:cNvPr>
            <p:cNvSpPr/>
            <p:nvPr/>
          </p:nvSpPr>
          <p:spPr>
            <a:xfrm>
              <a:off x="1870355" y="4994267"/>
              <a:ext cx="2083277" cy="38466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Door</a:t>
              </a:r>
            </a:p>
          </p:txBody>
        </p:sp>
      </p:grpSp>
      <p:sp>
        <p:nvSpPr>
          <p:cNvPr id="19" name="Title 2">
            <a:extLst>
              <a:ext uri="{FF2B5EF4-FFF2-40B4-BE49-F238E27FC236}">
                <a16:creationId xmlns:a16="http://schemas.microsoft.com/office/drawing/2014/main" id="{96CCE264-B555-14A8-D059-D75311ADE6E3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WHO SAT WHERE?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BAA8A8D-63DC-EB06-BD5D-D932A99F756E}"/>
              </a:ext>
            </a:extLst>
          </p:cNvPr>
          <p:cNvSpPr txBox="1"/>
          <p:nvPr/>
        </p:nvSpPr>
        <p:spPr>
          <a:xfrm>
            <a:off x="1208240" y="947447"/>
            <a:ext cx="9789310" cy="58477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1600" dirty="0" err="1"/>
              <a:t>Mr</a:t>
            </a:r>
            <a:r>
              <a:rPr lang="en-US" sz="1600" dirty="0"/>
              <a:t> and </a:t>
            </a:r>
            <a:r>
              <a:rPr lang="en-US" sz="1600" dirty="0" err="1"/>
              <a:t>Mrs</a:t>
            </a:r>
            <a:r>
              <a:rPr lang="en-US" sz="1600" dirty="0"/>
              <a:t> Hussain are having lunch with their three children; Amir, Youssef and Zainab.</a:t>
            </a:r>
          </a:p>
          <a:p>
            <a:pPr algn="ctr"/>
            <a:r>
              <a:rPr lang="en-US" sz="1600" dirty="0"/>
              <a:t>Use the clues to find out who sat where.  </a:t>
            </a:r>
          </a:p>
        </p:txBody>
      </p:sp>
      <p:pic>
        <p:nvPicPr>
          <p:cNvPr id="3" name="Content Placeholder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6965F29E-2E14-B71D-EAB0-C4497FE25E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39"/>
          <a:stretch/>
        </p:blipFill>
        <p:spPr>
          <a:xfrm>
            <a:off x="10619910" y="5174467"/>
            <a:ext cx="1299965" cy="168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562745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AAC41F2-2489-15A3-42F0-A780D21B50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40" y="1251104"/>
            <a:ext cx="4608902" cy="3840752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C1DFDED-6220-EBBB-DB2B-8C16FA87583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735960" y="1412776"/>
            <a:ext cx="4696685" cy="4369607"/>
          </a:xfrm>
        </p:spPr>
        <p:txBody>
          <a:bodyPr/>
          <a:lstStyle/>
          <a:p>
            <a:pPr marL="0" indent="0">
              <a:buNone/>
            </a:pPr>
            <a:r>
              <a:rPr lang="en-GB" sz="1600" dirty="0"/>
              <a:t>There are 10 reindeer in a large enclosure.</a:t>
            </a:r>
          </a:p>
          <a:p>
            <a:pPr marL="0" indent="0">
              <a:buNone/>
            </a:pPr>
            <a:r>
              <a:rPr lang="en-GB" sz="1600" dirty="0"/>
              <a:t>The reindeer herder would like to build circular fences within the enclosure so that each reindeer has its own enclosure.</a:t>
            </a:r>
          </a:p>
          <a:p>
            <a:pPr marL="0" indent="0">
              <a:buNone/>
            </a:pPr>
            <a:r>
              <a:rPr lang="en-GB" sz="1600" b="1" dirty="0"/>
              <a:t>How could it be done? </a:t>
            </a: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r>
              <a:rPr lang="en-GB" sz="1600" dirty="0"/>
              <a:t>Can you work out how to give each reindeer its own enclosure with just </a:t>
            </a:r>
            <a:r>
              <a:rPr lang="en-GB" sz="1600" b="1" dirty="0"/>
              <a:t>three</a:t>
            </a:r>
            <a:r>
              <a:rPr lang="en-GB" sz="1600" dirty="0"/>
              <a:t> circles? </a:t>
            </a:r>
          </a:p>
          <a:p>
            <a:pPr marL="0" indent="0">
              <a:buNone/>
            </a:pPr>
            <a:endParaRPr lang="en-GB" sz="1600" b="1" dirty="0"/>
          </a:p>
          <a:p>
            <a:pPr marL="0" indent="0" algn="ctr">
              <a:buNone/>
            </a:pPr>
            <a:endParaRPr lang="en-GB" sz="1600" dirty="0"/>
          </a:p>
          <a:p>
            <a:pPr marL="0" indent="0" algn="ctr">
              <a:buNone/>
            </a:pPr>
            <a:endParaRPr lang="en-GB" sz="1600" dirty="0"/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BCCF93F4-059A-99B4-91FD-345855967D0E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ROAMING REINDEER 1 </a:t>
            </a:r>
          </a:p>
        </p:txBody>
      </p:sp>
      <p:pic>
        <p:nvPicPr>
          <p:cNvPr id="2" name="Picture 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E289AE83-F5F6-77EA-07D6-C431287DDA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9035" y="4797152"/>
            <a:ext cx="1344032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71473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2168264-DF02-1D0D-3416-A6E0264DC05A}"/>
              </a:ext>
            </a:extLst>
          </p:cNvPr>
          <p:cNvSpPr txBox="1"/>
          <p:nvPr/>
        </p:nvSpPr>
        <p:spPr>
          <a:xfrm>
            <a:off x="1343472" y="1169479"/>
            <a:ext cx="9577064" cy="427809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600" dirty="0"/>
              <a:t>This time, the reindeer herder wants to build triangular fences within the enclosure so that each reindeer has its own enclosure.</a:t>
            </a:r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How could it be done?  Is there more than one way?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Are there any empty enclosures that the herder</a:t>
            </a:r>
          </a:p>
          <a:p>
            <a:pPr algn="ctr"/>
            <a:r>
              <a:rPr lang="en-GB" sz="1600" dirty="0"/>
              <a:t>could add extra reindeer to? 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BCCF93F4-059A-99B4-91FD-345855967D0E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ROAMING REINDEER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64FEFB-162B-BC4E-508C-370CB8D6DD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1368" y="1887201"/>
            <a:ext cx="4109263" cy="2507534"/>
          </a:xfrm>
          <a:prstGeom prst="rect">
            <a:avLst/>
          </a:prstGeom>
        </p:spPr>
      </p:pic>
      <p:pic>
        <p:nvPicPr>
          <p:cNvPr id="4" name="Content Placeholder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4D0F6BE2-9006-B8C9-254E-99861CAC500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39"/>
          <a:stretch/>
        </p:blipFill>
        <p:spPr>
          <a:xfrm>
            <a:off x="10619910" y="5174467"/>
            <a:ext cx="1299965" cy="168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729384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A38E557-19D0-E6AA-B96B-72F69E157A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621" y="1399520"/>
            <a:ext cx="4117278" cy="3441732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1427880-8553-68F2-D3C1-1C7E7357C194}"/>
              </a:ext>
            </a:extLst>
          </p:cNvPr>
          <p:cNvSpPr txBox="1">
            <a:spLocks/>
          </p:cNvSpPr>
          <p:nvPr/>
        </p:nvSpPr>
        <p:spPr>
          <a:xfrm>
            <a:off x="1894945" y="4668786"/>
            <a:ext cx="7795289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>
              <a:defRPr/>
            </a:pPr>
            <a:r>
              <a:rPr kumimoji="0" lang="en-GB" sz="1800" b="1" i="0" u="none" strike="noStrike" kern="1200" cap="all" spc="0" normalizeH="0" baseline="0" noProof="0" dirty="0">
                <a:ln>
                  <a:noFill/>
                </a:ln>
                <a:solidFill>
                  <a:srgbClr val="034E69"/>
                </a:solidFill>
                <a:effectLst/>
                <a:uLnTx/>
                <a:uFillTx/>
                <a:latin typeface="Nunito Sans"/>
              </a:rPr>
              <a:t>Roaming reindeer 1</a:t>
            </a:r>
            <a:r>
              <a:rPr lang="en-GB" sz="1800" dirty="0">
                <a:solidFill>
                  <a:srgbClr val="034E69"/>
                </a:solidFill>
                <a:latin typeface="Nunito Sans"/>
              </a:rPr>
              <a:t> 		  	        </a:t>
            </a:r>
            <a:r>
              <a:rPr kumimoji="0" lang="en-GB" sz="1800" b="1" i="0" u="none" strike="noStrike" kern="1200" cap="all" spc="0" normalizeH="0" baseline="0" noProof="0" dirty="0">
                <a:ln>
                  <a:noFill/>
                </a:ln>
                <a:solidFill>
                  <a:srgbClr val="034E69"/>
                </a:solidFill>
                <a:effectLst/>
                <a:uLnTx/>
                <a:uFillTx/>
                <a:latin typeface="Nunito Sans"/>
              </a:rPr>
              <a:t>Roaming reindeer 2</a:t>
            </a:r>
          </a:p>
          <a:p>
            <a:pPr algn="ctr">
              <a:defRPr/>
            </a:pPr>
            <a:r>
              <a:rPr lang="en-GB" sz="1800" dirty="0">
                <a:solidFill>
                  <a:srgbClr val="034E69"/>
                </a:solidFill>
                <a:latin typeface="Nunito Sans"/>
              </a:rPr>
              <a:t>     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034E69"/>
              </a:solidFill>
              <a:effectLst/>
              <a:uLnTx/>
              <a:uFillTx/>
              <a:latin typeface="Nunito Sans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36399AD-DA89-BE38-8063-0F52DBB331BC}"/>
              </a:ext>
            </a:extLst>
          </p:cNvPr>
          <p:cNvGrpSpPr/>
          <p:nvPr/>
        </p:nvGrpSpPr>
        <p:grpSpPr>
          <a:xfrm>
            <a:off x="6105990" y="1801151"/>
            <a:ext cx="4568517" cy="2832867"/>
            <a:chOff x="5839978" y="2881404"/>
            <a:chExt cx="5512981" cy="3364104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270EBFE0-8B9C-5A57-E17A-57EF7E4C65C0}"/>
                </a:ext>
              </a:extLst>
            </p:cNvPr>
            <p:cNvGrpSpPr/>
            <p:nvPr/>
          </p:nvGrpSpPr>
          <p:grpSpPr>
            <a:xfrm>
              <a:off x="5839978" y="2881404"/>
              <a:ext cx="5512981" cy="3364104"/>
              <a:chOff x="5777347" y="1618362"/>
              <a:chExt cx="5512981" cy="3364104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DB189B3B-311E-588D-CDDF-D68572F6FE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77347" y="1618362"/>
                <a:ext cx="5512981" cy="3364104"/>
              </a:xfrm>
              <a:prstGeom prst="rect">
                <a:avLst/>
              </a:prstGeom>
            </p:spPr>
          </p:pic>
          <p:sp>
            <p:nvSpPr>
              <p:cNvPr id="3" name="Freeform: Shape 2">
                <a:extLst>
                  <a:ext uri="{FF2B5EF4-FFF2-40B4-BE49-F238E27FC236}">
                    <a16:creationId xmlns:a16="http://schemas.microsoft.com/office/drawing/2014/main" id="{864FB4C5-C008-1B5C-52DD-FD76FCD42538}"/>
                  </a:ext>
                </a:extLst>
              </p:cNvPr>
              <p:cNvSpPr/>
              <p:nvPr/>
            </p:nvSpPr>
            <p:spPr>
              <a:xfrm>
                <a:off x="6006814" y="1691549"/>
                <a:ext cx="4125432" cy="1973292"/>
              </a:xfrm>
              <a:custGeom>
                <a:avLst/>
                <a:gdLst>
                  <a:gd name="connsiteX0" fmla="*/ 2041451 w 3987209"/>
                  <a:gd name="connsiteY0" fmla="*/ 0 h 2041451"/>
                  <a:gd name="connsiteX1" fmla="*/ 0 w 3987209"/>
                  <a:gd name="connsiteY1" fmla="*/ 2041451 h 2041451"/>
                  <a:gd name="connsiteX2" fmla="*/ 3987209 w 3987209"/>
                  <a:gd name="connsiteY2" fmla="*/ 2041451 h 2041451"/>
                  <a:gd name="connsiteX3" fmla="*/ 2041451 w 3987209"/>
                  <a:gd name="connsiteY3" fmla="*/ 0 h 2041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87209" h="2041451">
                    <a:moveTo>
                      <a:pt x="2041451" y="0"/>
                    </a:moveTo>
                    <a:lnTo>
                      <a:pt x="0" y="2041451"/>
                    </a:lnTo>
                    <a:lnTo>
                      <a:pt x="3987209" y="2041451"/>
                    </a:lnTo>
                    <a:lnTo>
                      <a:pt x="2041451" y="0"/>
                    </a:lnTo>
                    <a:close/>
                  </a:path>
                </a:pathLst>
              </a:cu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BC4B415D-3621-96BC-5CC7-CF52AECD916E}"/>
                  </a:ext>
                </a:extLst>
              </p:cNvPr>
              <p:cNvSpPr/>
              <p:nvPr/>
            </p:nvSpPr>
            <p:spPr>
              <a:xfrm>
                <a:off x="6944808" y="1659650"/>
                <a:ext cx="4199861" cy="3136605"/>
              </a:xfrm>
              <a:custGeom>
                <a:avLst/>
                <a:gdLst>
                  <a:gd name="connsiteX0" fmla="*/ 2466754 w 4199861"/>
                  <a:gd name="connsiteY0" fmla="*/ 0 h 3136605"/>
                  <a:gd name="connsiteX1" fmla="*/ 4199861 w 4199861"/>
                  <a:gd name="connsiteY1" fmla="*/ 2105246 h 3136605"/>
                  <a:gd name="connsiteX2" fmla="*/ 0 w 4199861"/>
                  <a:gd name="connsiteY2" fmla="*/ 3136605 h 3136605"/>
                  <a:gd name="connsiteX3" fmla="*/ 2466754 w 4199861"/>
                  <a:gd name="connsiteY3" fmla="*/ 0 h 31366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199861" h="3136605">
                    <a:moveTo>
                      <a:pt x="2466754" y="0"/>
                    </a:moveTo>
                    <a:lnTo>
                      <a:pt x="4199861" y="2105246"/>
                    </a:lnTo>
                    <a:lnTo>
                      <a:pt x="0" y="3136605"/>
                    </a:lnTo>
                    <a:lnTo>
                      <a:pt x="2466754" y="0"/>
                    </a:lnTo>
                    <a:close/>
                  </a:path>
                </a:pathLst>
              </a:custGeom>
              <a:noFill/>
              <a:ln w="5715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</p:grp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5AF5B13-FC1F-9C03-0412-68C2DE3BB11B}"/>
                </a:ext>
              </a:extLst>
            </p:cNvPr>
            <p:cNvSpPr/>
            <p:nvPr/>
          </p:nvSpPr>
          <p:spPr>
            <a:xfrm>
              <a:off x="7176119" y="3027645"/>
              <a:ext cx="3094932" cy="2680000"/>
            </a:xfrm>
            <a:custGeom>
              <a:avLst/>
              <a:gdLst>
                <a:gd name="connsiteX0" fmla="*/ 0 w 3157870"/>
                <a:gd name="connsiteY0" fmla="*/ 0 h 2466754"/>
                <a:gd name="connsiteX1" fmla="*/ 2254102 w 3157870"/>
                <a:gd name="connsiteY1" fmla="*/ 2466754 h 2466754"/>
                <a:gd name="connsiteX2" fmla="*/ 3157870 w 3157870"/>
                <a:gd name="connsiteY2" fmla="*/ 861238 h 2466754"/>
                <a:gd name="connsiteX3" fmla="*/ 0 w 3157870"/>
                <a:gd name="connsiteY3" fmla="*/ 0 h 2466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57870" h="2466754">
                  <a:moveTo>
                    <a:pt x="0" y="0"/>
                  </a:moveTo>
                  <a:lnTo>
                    <a:pt x="2254102" y="2466754"/>
                  </a:lnTo>
                  <a:lnTo>
                    <a:pt x="3157870" y="8612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sp>
        <p:nvSpPr>
          <p:cNvPr id="6" name="Title 2">
            <a:extLst>
              <a:ext uri="{FF2B5EF4-FFF2-40B4-BE49-F238E27FC236}">
                <a16:creationId xmlns:a16="http://schemas.microsoft.com/office/drawing/2014/main" id="{E1F24845-16D3-964C-7D18-F7EEDB1C0180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ROAMING REINDEER - solutions</a:t>
            </a:r>
          </a:p>
        </p:txBody>
      </p:sp>
    </p:spTree>
    <p:extLst>
      <p:ext uri="{BB962C8B-B14F-4D97-AF65-F5344CB8AC3E}">
        <p14:creationId xmlns:p14="http://schemas.microsoft.com/office/powerpoint/2010/main" val="1070629884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17DCF6-FA7A-93FD-0960-99D431EE18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>
            <a:extLst>
              <a:ext uri="{FF2B5EF4-FFF2-40B4-BE49-F238E27FC236}">
                <a16:creationId xmlns:a16="http://schemas.microsoft.com/office/drawing/2014/main" id="{AE32FE85-A98C-2575-46D3-6ACC85FBFF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" t="1761" r="27235" b="1685"/>
          <a:stretch/>
        </p:blipFill>
        <p:spPr>
          <a:xfrm>
            <a:off x="1631504" y="980728"/>
            <a:ext cx="3500133" cy="4356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9B709A-AB02-359D-18F6-F7ACBE6BA924}"/>
              </a:ext>
            </a:extLst>
          </p:cNvPr>
          <p:cNvSpPr txBox="1"/>
          <p:nvPr/>
        </p:nvSpPr>
        <p:spPr>
          <a:xfrm>
            <a:off x="5519936" y="1437471"/>
            <a:ext cx="54908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Polar Express is getting ready to roll!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table shows the days and times the train leaves. 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Can you write five facts about the Polar Express timetable? 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What’s the most unique fact you can think of?</a:t>
            </a: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DCBE18AD-4E97-B591-E2A4-A4118E5FCB68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All on board</a:t>
            </a:r>
          </a:p>
        </p:txBody>
      </p:sp>
      <p:pic>
        <p:nvPicPr>
          <p:cNvPr id="3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0F66B17-72DD-1E8C-9A42-E00A94AD45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9035" y="4797152"/>
            <a:ext cx="1344032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6209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2">
            <a:extLst>
              <a:ext uri="{FF2B5EF4-FFF2-40B4-BE49-F238E27FC236}">
                <a16:creationId xmlns:a16="http://schemas.microsoft.com/office/drawing/2014/main" id="{96CCE264-B555-14A8-D059-D75311ADE6E3}"/>
              </a:ext>
            </a:extLst>
          </p:cNvPr>
          <p:cNvSpPr txBox="1">
            <a:spLocks/>
          </p:cNvSpPr>
          <p:nvPr/>
        </p:nvSpPr>
        <p:spPr>
          <a:xfrm>
            <a:off x="1596000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Mirror magic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5D982D-CD82-EABF-75EE-8F98BB36F0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44" y="836712"/>
            <a:ext cx="3816424" cy="38164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9B49D3-13AC-42E7-16DB-2E1E9AAA3CD4}"/>
              </a:ext>
            </a:extLst>
          </p:cNvPr>
          <p:cNvSpPr txBox="1"/>
          <p:nvPr/>
        </p:nvSpPr>
        <p:spPr>
          <a:xfrm>
            <a:off x="1244140" y="1203894"/>
            <a:ext cx="6580052" cy="3645135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Autofit/>
          </a:bodyPr>
          <a:lstStyle/>
          <a:p>
            <a:r>
              <a:rPr lang="en-GB" sz="1600" i="0" dirty="0">
                <a:latin typeface="Nunito Sans" pitchFamily="2" charset="77"/>
              </a:rPr>
              <a:t>What do you notice about the picture of the reindeer? </a:t>
            </a:r>
          </a:p>
          <a:p>
            <a:endParaRPr lang="en-GB" sz="1600" i="0" dirty="0">
              <a:latin typeface="Nunito Sans" pitchFamily="2" charset="77"/>
            </a:endParaRPr>
          </a:p>
          <a:p>
            <a:r>
              <a:rPr lang="en-GB" sz="1600" dirty="0">
                <a:latin typeface="Nunito Sans" pitchFamily="2" charset="77"/>
              </a:rPr>
              <a:t>Can you see it has one line of vertical symmetry? </a:t>
            </a:r>
          </a:p>
          <a:p>
            <a:endParaRPr lang="en-GB" sz="1600" dirty="0">
              <a:latin typeface="Nunito Sans" pitchFamily="2" charset="77"/>
            </a:endParaRPr>
          </a:p>
          <a:p>
            <a:r>
              <a:rPr lang="en-GB" sz="1600" dirty="0">
                <a:latin typeface="Nunito Sans" pitchFamily="2" charset="77"/>
              </a:rPr>
              <a:t>What could a snowman with a line of symmetry look like? </a:t>
            </a:r>
          </a:p>
          <a:p>
            <a:r>
              <a:rPr lang="en-GB" sz="1600" dirty="0">
                <a:latin typeface="Nunito Sans" pitchFamily="2" charset="77"/>
              </a:rPr>
              <a:t>What about a snowflake? Or a penguin? </a:t>
            </a:r>
          </a:p>
          <a:p>
            <a:endParaRPr lang="en-GB" sz="1600" dirty="0">
              <a:latin typeface="Nunito Sans" pitchFamily="2" charset="77"/>
            </a:endParaRPr>
          </a:p>
          <a:p>
            <a:r>
              <a:rPr lang="en-GB" sz="1600" dirty="0">
                <a:latin typeface="Nunito Sans" pitchFamily="2" charset="77"/>
              </a:rPr>
              <a:t>What different designs can you create?</a:t>
            </a:r>
          </a:p>
          <a:p>
            <a:endParaRPr lang="en-GB" sz="1600" dirty="0">
              <a:latin typeface="Nunito Sans" pitchFamily="2" charset="77"/>
            </a:endParaRPr>
          </a:p>
          <a:p>
            <a:r>
              <a:rPr lang="en-GB" sz="1600" dirty="0">
                <a:latin typeface="Nunito Sans" pitchFamily="2" charset="77"/>
              </a:rPr>
              <a:t>Can you draw a festive picture with more than 1 line of symmetry? </a:t>
            </a:r>
          </a:p>
          <a:p>
            <a:endParaRPr lang="en-GB" sz="1600" i="0" dirty="0">
              <a:latin typeface="Nunito Sans" pitchFamily="2" charset="77"/>
            </a:endParaRPr>
          </a:p>
          <a:p>
            <a:endParaRPr lang="en-GB" sz="1600" i="0" dirty="0">
              <a:latin typeface="Nunito Sans" pitchFamily="2" charset="77"/>
            </a:endParaRPr>
          </a:p>
          <a:p>
            <a:endParaRPr lang="en-GB" sz="1600" i="0" dirty="0">
              <a:latin typeface="Nunito Sans" pitchFamily="2" charset="77"/>
            </a:endParaRPr>
          </a:p>
        </p:txBody>
      </p:sp>
      <p:pic>
        <p:nvPicPr>
          <p:cNvPr id="5" name="Picture 4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02810C9A-75F6-F929-A6C9-63FD96A786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40552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1EC297D-1D4D-0A22-BB74-ECD8417CB7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427091"/>
            <a:ext cx="1728192" cy="1728192"/>
          </a:xfrm>
          <a:prstGeom prst="rect">
            <a:avLst/>
          </a:prstGeom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C5044723-0BC3-F511-46ED-271130A90C51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Penguin Parcels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9CDA96-1B3F-E325-72FF-026E4F14BA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247062"/>
            <a:ext cx="1728192" cy="17281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EAC0504-F6B0-2411-25C3-84BFA90819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2579219"/>
            <a:ext cx="1728192" cy="17281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90F98C8-DAC9-E61A-7AAE-C325DDB163F7}"/>
              </a:ext>
            </a:extLst>
          </p:cNvPr>
          <p:cNvSpPr txBox="1"/>
          <p:nvPr/>
        </p:nvSpPr>
        <p:spPr>
          <a:xfrm>
            <a:off x="4655840" y="1584673"/>
            <a:ext cx="5943022" cy="3024337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Autofit/>
          </a:bodyPr>
          <a:lstStyle/>
          <a:p>
            <a:pPr algn="ctr"/>
            <a:r>
              <a:rPr lang="en-GB" i="0" dirty="0">
                <a:latin typeface="Nunito Sans" pitchFamily="2" charset="77"/>
              </a:rPr>
              <a:t>Three penguins were wrapping up 23 gifts. </a:t>
            </a:r>
          </a:p>
          <a:p>
            <a:pPr algn="ctr"/>
            <a:endParaRPr lang="en-GB" i="0" dirty="0">
              <a:latin typeface="Nunito Sans" pitchFamily="2" charset="77"/>
            </a:endParaRPr>
          </a:p>
          <a:p>
            <a:pPr algn="ctr"/>
            <a:r>
              <a:rPr lang="en-GB" i="0" dirty="0">
                <a:latin typeface="Nunito Sans" pitchFamily="2" charset="77"/>
              </a:rPr>
              <a:t>Each penguin wrapped up an </a:t>
            </a:r>
            <a:r>
              <a:rPr lang="en-GB" i="0" u="sng" dirty="0">
                <a:latin typeface="Nunito Sans" pitchFamily="2" charset="77"/>
              </a:rPr>
              <a:t>odd</a:t>
            </a:r>
            <a:r>
              <a:rPr lang="en-GB" i="0" dirty="0">
                <a:latin typeface="Nunito Sans" pitchFamily="2" charset="77"/>
              </a:rPr>
              <a:t> number of gifts. </a:t>
            </a:r>
          </a:p>
          <a:p>
            <a:pPr algn="ctr"/>
            <a:endParaRPr lang="en-GB" i="0" dirty="0">
              <a:latin typeface="Nunito Sans" pitchFamily="2" charset="77"/>
            </a:endParaRPr>
          </a:p>
          <a:p>
            <a:pPr algn="ctr"/>
            <a:r>
              <a:rPr lang="en-GB" i="0" dirty="0">
                <a:latin typeface="Nunito Sans" pitchFamily="2" charset="77"/>
              </a:rPr>
              <a:t>Each penguin wrapped up a </a:t>
            </a:r>
            <a:r>
              <a:rPr lang="en-GB" i="0" u="sng" dirty="0">
                <a:latin typeface="Nunito Sans" pitchFamily="2" charset="77"/>
              </a:rPr>
              <a:t>different</a:t>
            </a:r>
            <a:r>
              <a:rPr lang="en-GB" i="0" dirty="0">
                <a:latin typeface="Nunito Sans" pitchFamily="2" charset="77"/>
              </a:rPr>
              <a:t> number of gifts. </a:t>
            </a:r>
          </a:p>
          <a:p>
            <a:pPr algn="ctr"/>
            <a:endParaRPr lang="en-GB" dirty="0">
              <a:latin typeface="Nunito Sans" pitchFamily="2" charset="77"/>
            </a:endParaRPr>
          </a:p>
          <a:p>
            <a:pPr algn="ctr"/>
            <a:r>
              <a:rPr lang="en-GB" b="1" i="0" dirty="0">
                <a:latin typeface="Nunito Sans" pitchFamily="2" charset="77"/>
              </a:rPr>
              <a:t>How many gifts did each penguin wrap up?</a:t>
            </a:r>
          </a:p>
          <a:p>
            <a:pPr algn="ctr"/>
            <a:endParaRPr lang="en-GB" dirty="0">
              <a:latin typeface="Nunito Sans" pitchFamily="2" charset="77"/>
            </a:endParaRPr>
          </a:p>
          <a:p>
            <a:pPr algn="ctr"/>
            <a:r>
              <a:rPr lang="en-GB" i="0" dirty="0">
                <a:latin typeface="Nunito Sans" pitchFamily="2" charset="77"/>
              </a:rPr>
              <a:t>How many different possibilities are there? </a:t>
            </a:r>
          </a:p>
          <a:p>
            <a:pPr algn="l"/>
            <a:endParaRPr lang="en-GB" i="0" dirty="0">
              <a:latin typeface="Nunito Sans" pitchFamily="2" charset="77"/>
            </a:endParaRPr>
          </a:p>
        </p:txBody>
      </p:sp>
      <p:pic>
        <p:nvPicPr>
          <p:cNvPr id="2" name="Picture 1" descr="A picture containing icon&#10;&#10;Description automatically generated">
            <a:extLst>
              <a:ext uri="{FF2B5EF4-FFF2-40B4-BE49-F238E27FC236}">
                <a16:creationId xmlns:a16="http://schemas.microsoft.com/office/drawing/2014/main" id="{1C3C2C3C-694C-8F41-538B-F39B4C68F5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39398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447928" y="1844824"/>
            <a:ext cx="56340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On</a:t>
            </a:r>
            <a:r>
              <a:rPr kumimoji="0" lang="en-GB" sz="160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 this calendar, t</a:t>
            </a:r>
            <a:r>
              <a:rPr kumimoji="0" lang="en-GB" sz="160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he numbers in each</a:t>
            </a:r>
            <a:r>
              <a:rPr kumimoji="0" lang="en-GB" sz="160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 row and each column add up to the same number.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Can you place the numbers between 20 and 25 correctly?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What is your strategy?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Could you create your own?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606143" y="4700845"/>
            <a:ext cx="3310840" cy="1062279"/>
          </a:xfrm>
          <a:prstGeom prst="round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lvl="0" algn="ctr">
              <a:defRPr/>
            </a:pPr>
            <a:r>
              <a:rPr lang="en-GB" sz="1200" b="1" kern="0" dirty="0">
                <a:solidFill>
                  <a:prstClr val="white"/>
                </a:solidFill>
                <a:latin typeface="Nunito Sans" pitchFamily="2" charset="0"/>
                <a:cs typeface="Arial" panose="020B0604020202020204" pitchFamily="34" charset="0"/>
              </a:rPr>
              <a:t>This activity could be adapted for different year groups by pupils creating their own within an appropriate number range. This could involve whole numbers, decimals or fractions. 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782191"/>
              </p:ext>
            </p:extLst>
          </p:nvPr>
        </p:nvGraphicFramePr>
        <p:xfrm>
          <a:off x="1415480" y="1340768"/>
          <a:ext cx="3600000" cy="36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8066765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5676508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1512693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10478570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27570362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solidFill>
                            <a:srgbClr val="000000"/>
                          </a:solidFill>
                        </a:rPr>
                        <a:t>3</a:t>
                      </a:r>
                      <a:endParaRPr lang="en-GB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19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847819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4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14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9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16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902699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15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13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11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18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792190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10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solidFill>
                            <a:srgbClr val="000000"/>
                          </a:solidFill>
                        </a:rPr>
                        <a:t>17</a:t>
                      </a:r>
                      <a:endParaRPr lang="en-GB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solidFill>
                            <a:srgbClr val="000000"/>
                          </a:solidFill>
                        </a:rPr>
                        <a:t>1</a:t>
                      </a:r>
                      <a:endParaRPr lang="en-GB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488784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7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6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000000"/>
                          </a:solidFill>
                        </a:rPr>
                        <a:t>5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9055096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50617DE1-6FC2-5374-AD1B-411B3444C38F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Calendar mix-up</a:t>
            </a:r>
          </a:p>
        </p:txBody>
      </p:sp>
      <p:pic>
        <p:nvPicPr>
          <p:cNvPr id="5" name="Picture 4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E6F48874-25C1-FDB2-5503-7A23AF6EE4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8123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9C81A-B31A-69E4-D20E-79164912EE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16ED84A-52DF-9872-EFED-DD2CA9AA41FC}"/>
              </a:ext>
            </a:extLst>
          </p:cNvPr>
          <p:cNvGraphicFramePr>
            <a:graphicFrameLocks noGrp="1"/>
          </p:cNvGraphicFramePr>
          <p:nvPr/>
        </p:nvGraphicFramePr>
        <p:xfrm>
          <a:off x="1698603" y="1169479"/>
          <a:ext cx="3240000" cy="3240000"/>
        </p:xfrm>
        <a:graphic>
          <a:graphicData uri="http://schemas.openxmlformats.org/drawingml/2006/table">
            <a:tbl>
              <a:tblPr firstRow="1" bandRow="1"/>
              <a:tblGrid>
                <a:gridCol w="1080000">
                  <a:extLst>
                    <a:ext uri="{9D8B030D-6E8A-4147-A177-3AD203B41FA5}">
                      <a16:colId xmlns:a16="http://schemas.microsoft.com/office/drawing/2014/main" val="34685185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51444997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925989994"/>
                    </a:ext>
                  </a:extLst>
                </a:gridCol>
              </a:tblGrid>
              <a:tr h="108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6928026"/>
                  </a:ext>
                </a:extLst>
              </a:tr>
              <a:tr h="108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7718141"/>
                  </a:ext>
                </a:extLst>
              </a:tr>
              <a:tr h="108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9381932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B06656C6-D54F-471C-F261-5A11FCDDCEC1}"/>
              </a:ext>
            </a:extLst>
          </p:cNvPr>
          <p:cNvSpPr/>
          <p:nvPr/>
        </p:nvSpPr>
        <p:spPr>
          <a:xfrm>
            <a:off x="5546678" y="1735188"/>
            <a:ext cx="56119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Place the numbers 1-9</a:t>
            </a:r>
            <a:r>
              <a:rPr lang="en-GB" sz="1600" kern="0" noProof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 </a:t>
            </a: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in the correct boxes so that: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the amount in each star is equal to the sum of the four surrounding spaces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each colour total is correct (shown in the circles)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1F784F7-1E6A-0D3A-2549-AA3AEF55642A}"/>
              </a:ext>
            </a:extLst>
          </p:cNvPr>
          <p:cNvSpPr/>
          <p:nvPr/>
        </p:nvSpPr>
        <p:spPr>
          <a:xfrm>
            <a:off x="6596251" y="3429000"/>
            <a:ext cx="914400" cy="914400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13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1306E41-09A9-4A54-AB79-8DA9E2A1752F}"/>
              </a:ext>
            </a:extLst>
          </p:cNvPr>
          <p:cNvSpPr/>
          <p:nvPr/>
        </p:nvSpPr>
        <p:spPr>
          <a:xfrm>
            <a:off x="8688288" y="3429000"/>
            <a:ext cx="914400" cy="9144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18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CD40036-A334-2964-080D-EB0D5DC843D4}"/>
              </a:ext>
            </a:extLst>
          </p:cNvPr>
          <p:cNvSpPr/>
          <p:nvPr/>
        </p:nvSpPr>
        <p:spPr>
          <a:xfrm>
            <a:off x="7654739" y="3429000"/>
            <a:ext cx="914400" cy="9144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14</a:t>
            </a:r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3A803585-3ACA-62D3-33F2-4CBBD5BFF8EF}"/>
              </a:ext>
            </a:extLst>
          </p:cNvPr>
          <p:cNvSpPr/>
          <p:nvPr/>
        </p:nvSpPr>
        <p:spPr>
          <a:xfrm>
            <a:off x="2336411" y="1745481"/>
            <a:ext cx="914400" cy="914400"/>
          </a:xfrm>
          <a:prstGeom prst="star5">
            <a:avLst/>
          </a:prstGeom>
          <a:solidFill>
            <a:srgbClr val="CC99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19</a:t>
            </a:r>
          </a:p>
        </p:txBody>
      </p:sp>
      <p:sp>
        <p:nvSpPr>
          <p:cNvPr id="20" name="5-Point Star 19">
            <a:extLst>
              <a:ext uri="{FF2B5EF4-FFF2-40B4-BE49-F238E27FC236}">
                <a16:creationId xmlns:a16="http://schemas.microsoft.com/office/drawing/2014/main" id="{4A6FCCA5-F4DA-FBA4-365A-F509C0EE6C06}"/>
              </a:ext>
            </a:extLst>
          </p:cNvPr>
          <p:cNvSpPr/>
          <p:nvPr/>
        </p:nvSpPr>
        <p:spPr>
          <a:xfrm>
            <a:off x="3408907" y="1745481"/>
            <a:ext cx="914400" cy="914400"/>
          </a:xfrm>
          <a:prstGeom prst="star5">
            <a:avLst/>
          </a:prstGeom>
          <a:solidFill>
            <a:srgbClr val="CC99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21" name="5-Point Star 20">
            <a:extLst>
              <a:ext uri="{FF2B5EF4-FFF2-40B4-BE49-F238E27FC236}">
                <a16:creationId xmlns:a16="http://schemas.microsoft.com/office/drawing/2014/main" id="{7F8F70EB-E915-2105-1924-0C9B8D980795}"/>
              </a:ext>
            </a:extLst>
          </p:cNvPr>
          <p:cNvSpPr/>
          <p:nvPr/>
        </p:nvSpPr>
        <p:spPr>
          <a:xfrm>
            <a:off x="2306678" y="2848880"/>
            <a:ext cx="914400" cy="914400"/>
          </a:xfrm>
          <a:prstGeom prst="star5">
            <a:avLst/>
          </a:prstGeom>
          <a:solidFill>
            <a:srgbClr val="CC99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23</a:t>
            </a:r>
          </a:p>
        </p:txBody>
      </p:sp>
      <p:sp>
        <p:nvSpPr>
          <p:cNvPr id="22" name="5-Point Star 21">
            <a:extLst>
              <a:ext uri="{FF2B5EF4-FFF2-40B4-BE49-F238E27FC236}">
                <a16:creationId xmlns:a16="http://schemas.microsoft.com/office/drawing/2014/main" id="{83B4A80D-38E4-10BC-E4DE-265B9F8F3821}"/>
              </a:ext>
            </a:extLst>
          </p:cNvPr>
          <p:cNvSpPr/>
          <p:nvPr/>
        </p:nvSpPr>
        <p:spPr>
          <a:xfrm>
            <a:off x="3404298" y="2848880"/>
            <a:ext cx="914400" cy="914400"/>
          </a:xfrm>
          <a:prstGeom prst="star5">
            <a:avLst/>
          </a:prstGeom>
          <a:solidFill>
            <a:srgbClr val="CC99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19</a:t>
            </a: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65CAB8B5-3174-5C69-F2BD-BDB31A500C6B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Star puzzle 1</a:t>
            </a:r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7BB14C61-EA2F-7262-103F-A66FC6E4C7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7343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6BAC5F02-85F0-8C6C-D17E-B7438C02A1C5}"/>
              </a:ext>
            </a:extLst>
          </p:cNvPr>
          <p:cNvSpPr txBox="1"/>
          <p:nvPr/>
        </p:nvSpPr>
        <p:spPr>
          <a:xfrm>
            <a:off x="5613113" y="1367212"/>
            <a:ext cx="4400275" cy="387798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/>
              <a:t>Position the numbers on the stars so that numbers joined by grey lines are not one more or one less than each other.</a:t>
            </a:r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For example, 12 must not be joined </a:t>
            </a:r>
          </a:p>
          <a:p>
            <a:pPr algn="ctr"/>
            <a:r>
              <a:rPr lang="en-GB" sz="1600" dirty="0"/>
              <a:t>to 11 or 13. 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01F48D3-A65E-7D4A-727A-F337951B4602}"/>
              </a:ext>
            </a:extLst>
          </p:cNvPr>
          <p:cNvGrpSpPr/>
          <p:nvPr/>
        </p:nvGrpSpPr>
        <p:grpSpPr>
          <a:xfrm>
            <a:off x="1350584" y="1045744"/>
            <a:ext cx="4082227" cy="4728346"/>
            <a:chOff x="1350584" y="1045744"/>
            <a:chExt cx="4082227" cy="4728346"/>
          </a:xfrm>
          <a:solidFill>
            <a:srgbClr val="FAB10E"/>
          </a:solidFill>
        </p:grpSpPr>
        <p:sp>
          <p:nvSpPr>
            <p:cNvPr id="7" name="Star: 6 Points 6">
              <a:extLst>
                <a:ext uri="{FF2B5EF4-FFF2-40B4-BE49-F238E27FC236}">
                  <a16:creationId xmlns:a16="http://schemas.microsoft.com/office/drawing/2014/main" id="{394981D6-80FF-73DA-9F58-14B851E6B84E}"/>
                </a:ext>
              </a:extLst>
            </p:cNvPr>
            <p:cNvSpPr/>
            <p:nvPr/>
          </p:nvSpPr>
          <p:spPr>
            <a:xfrm>
              <a:off x="1651192" y="1367212"/>
              <a:ext cx="3578696" cy="4143889"/>
            </a:xfrm>
            <a:prstGeom prst="star6">
              <a:avLst/>
            </a:prstGeom>
            <a:grp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CB3C081E-9862-21FA-8EE5-993D52098EF3}"/>
                </a:ext>
              </a:extLst>
            </p:cNvPr>
            <p:cNvGrpSpPr/>
            <p:nvPr/>
          </p:nvGrpSpPr>
          <p:grpSpPr>
            <a:xfrm>
              <a:off x="1350584" y="1045744"/>
              <a:ext cx="4082227" cy="4728346"/>
              <a:chOff x="1350584" y="1045744"/>
              <a:chExt cx="4082227" cy="4728346"/>
            </a:xfrm>
            <a:grpFill/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16794D18-9A36-0263-AA7A-728A5905D3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90385" y="2450481"/>
                <a:ext cx="598027" cy="987296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EFE59C06-5401-9180-62A9-E86CB547D9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40540" y="1422932"/>
                <a:ext cx="12576" cy="402969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B24CFD65-3C87-9847-4546-D79360EB14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25010" y="2417044"/>
                <a:ext cx="3230927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49844DEC-3FB2-C2AA-8116-0589BBCD3B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37652" y="4437112"/>
                <a:ext cx="3230927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FFEAD09C-07C1-6C80-35DC-543A1D1D71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18345" y="3389732"/>
                <a:ext cx="567187" cy="1008112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B32D8C5E-B4EA-822E-7145-35BD8EECA6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95931" y="4422592"/>
                <a:ext cx="644608" cy="949928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49E114CB-21DD-6F52-8CBA-07DAA1C2527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855640" y="1474280"/>
                <a:ext cx="519578" cy="941257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EFC224FB-E5A4-A5C8-E8C5-E2C63F246E0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91591" y="3389732"/>
                <a:ext cx="383720" cy="683496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7895F6CA-27EC-74AA-2A37-33626CFC75E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618345" y="2553501"/>
                <a:ext cx="533504" cy="874803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81367706-1AA0-3FEB-B1AD-EF308292A2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6934" y="1506092"/>
                <a:ext cx="525811" cy="923573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E6C989CB-1CA0-9C95-2480-D399468653D8}"/>
                  </a:ext>
                </a:extLst>
              </p:cNvPr>
              <p:cNvSpPr/>
              <p:nvPr/>
            </p:nvSpPr>
            <p:spPr>
              <a:xfrm>
                <a:off x="3152508" y="1045744"/>
                <a:ext cx="601216" cy="642936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rtlCol="0" anchor="ctr"/>
              <a:lstStyle/>
              <a:p>
                <a:pPr algn="ctr"/>
                <a:endParaRPr lang="en-GB" err="1">
                  <a:solidFill>
                    <a:srgbClr val="00B050"/>
                  </a:solidFill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45AC42B8-0A66-2F48-33E5-D2BE202B5C62}"/>
                  </a:ext>
                </a:extLst>
              </p:cNvPr>
              <p:cNvSpPr/>
              <p:nvPr/>
            </p:nvSpPr>
            <p:spPr>
              <a:xfrm>
                <a:off x="1350584" y="2057004"/>
                <a:ext cx="601216" cy="642936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rtlCol="0" anchor="ctr"/>
              <a:lstStyle/>
              <a:p>
                <a:pPr algn="ctr"/>
                <a:endParaRPr lang="en-GB">
                  <a:solidFill>
                    <a:srgbClr val="00B050"/>
                  </a:solidFill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C5A8061F-44A7-74F8-09CC-AE503530AA69}"/>
                  </a:ext>
                </a:extLst>
              </p:cNvPr>
              <p:cNvSpPr/>
              <p:nvPr/>
            </p:nvSpPr>
            <p:spPr>
              <a:xfrm>
                <a:off x="4808692" y="2057004"/>
                <a:ext cx="601216" cy="642936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rtlCol="0" anchor="ctr"/>
              <a:lstStyle/>
              <a:p>
                <a:pPr algn="ctr"/>
                <a:endParaRPr lang="en-GB" err="1">
                  <a:solidFill>
                    <a:srgbClr val="00B050"/>
                  </a:solidFill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8E3D68-E3E0-0F6F-FF4E-6169EF68AEB0}"/>
                  </a:ext>
                </a:extLst>
              </p:cNvPr>
              <p:cNvSpPr/>
              <p:nvPr/>
            </p:nvSpPr>
            <p:spPr>
              <a:xfrm>
                <a:off x="1350584" y="4073228"/>
                <a:ext cx="601216" cy="642936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rtlCol="0" anchor="ctr"/>
              <a:lstStyle/>
              <a:p>
                <a:pPr algn="ctr"/>
                <a:endParaRPr lang="en-GB">
                  <a:solidFill>
                    <a:srgbClr val="00B050"/>
                  </a:solidFill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1B17F0D8-5814-5F68-F473-8A57813F27F3}"/>
                  </a:ext>
                </a:extLst>
              </p:cNvPr>
              <p:cNvSpPr/>
              <p:nvPr/>
            </p:nvSpPr>
            <p:spPr>
              <a:xfrm>
                <a:off x="4831595" y="4073228"/>
                <a:ext cx="601216" cy="642936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rtlCol="0" anchor="ctr"/>
              <a:lstStyle/>
              <a:p>
                <a:pPr algn="ctr"/>
                <a:endParaRPr lang="en-GB" err="1">
                  <a:solidFill>
                    <a:srgbClr val="00B050"/>
                  </a:solidFill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AFA3431-3C6B-F8AE-820F-8F13C7A2EBC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11245" y="4422592"/>
                <a:ext cx="430511" cy="846908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8507ED12-DC55-6BB7-DED5-9D5F96055011}"/>
                  </a:ext>
                </a:extLst>
              </p:cNvPr>
              <p:cNvSpPr/>
              <p:nvPr/>
            </p:nvSpPr>
            <p:spPr>
              <a:xfrm>
                <a:off x="3158199" y="5131154"/>
                <a:ext cx="601216" cy="642936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rtlCol="0" anchor="ctr"/>
              <a:lstStyle/>
              <a:p>
                <a:pPr algn="ctr"/>
                <a:endParaRPr lang="en-GB" err="1">
                  <a:solidFill>
                    <a:srgbClr val="00B050"/>
                  </a:solidFill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68C1AFC3-E151-35A2-FFC4-55F15C6CE826}"/>
              </a:ext>
            </a:extLst>
          </p:cNvPr>
          <p:cNvSpPr/>
          <p:nvPr/>
        </p:nvSpPr>
        <p:spPr>
          <a:xfrm>
            <a:off x="6865802" y="2541790"/>
            <a:ext cx="601216" cy="6429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rPr>
              <a:t>11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41F5465-3AB5-E443-5F96-A173032F75F4}"/>
              </a:ext>
            </a:extLst>
          </p:cNvPr>
          <p:cNvSpPr/>
          <p:nvPr/>
        </p:nvSpPr>
        <p:spPr>
          <a:xfrm>
            <a:off x="7698195" y="2541790"/>
            <a:ext cx="601216" cy="6429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rPr>
              <a:t>12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2B429CF-046C-A249-5B58-AC892F0174C0}"/>
              </a:ext>
            </a:extLst>
          </p:cNvPr>
          <p:cNvSpPr/>
          <p:nvPr/>
        </p:nvSpPr>
        <p:spPr>
          <a:xfrm>
            <a:off x="8528079" y="2546652"/>
            <a:ext cx="601216" cy="6429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rPr>
              <a:t>13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2380610-49CF-045B-BC91-7E5FA6C531A6}"/>
              </a:ext>
            </a:extLst>
          </p:cNvPr>
          <p:cNvSpPr/>
          <p:nvPr/>
        </p:nvSpPr>
        <p:spPr>
          <a:xfrm>
            <a:off x="6863293" y="3389732"/>
            <a:ext cx="601216" cy="6429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rPr>
              <a:t>14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30FFB57-4C2A-A8C7-DFA3-D693D7980EFE}"/>
              </a:ext>
            </a:extLst>
          </p:cNvPr>
          <p:cNvSpPr/>
          <p:nvPr/>
        </p:nvSpPr>
        <p:spPr>
          <a:xfrm>
            <a:off x="7695686" y="3389732"/>
            <a:ext cx="601216" cy="6429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rPr>
              <a:t>15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BE4D849-565D-CCBC-E48A-DA2D0F490934}"/>
              </a:ext>
            </a:extLst>
          </p:cNvPr>
          <p:cNvSpPr/>
          <p:nvPr/>
        </p:nvSpPr>
        <p:spPr>
          <a:xfrm>
            <a:off x="8525570" y="3394594"/>
            <a:ext cx="601216" cy="6429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rPr>
              <a:t>16</a:t>
            </a:r>
          </a:p>
        </p:txBody>
      </p:sp>
      <p:sp>
        <p:nvSpPr>
          <p:cNvPr id="32" name="Title 2">
            <a:extLst>
              <a:ext uri="{FF2B5EF4-FFF2-40B4-BE49-F238E27FC236}">
                <a16:creationId xmlns:a16="http://schemas.microsoft.com/office/drawing/2014/main" id="{3418BE0F-A93B-EE87-C7BA-3AF323F6C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4849" y="17479"/>
            <a:ext cx="9000000" cy="1152000"/>
          </a:xfrm>
        </p:spPr>
        <p:txBody>
          <a:bodyPr/>
          <a:lstStyle/>
          <a:p>
            <a:pPr algn="ctr"/>
            <a:r>
              <a:rPr lang="en-GB" sz="3600" dirty="0"/>
              <a:t>NEIGHBOURING NUMBERS </a:t>
            </a:r>
          </a:p>
        </p:txBody>
      </p:sp>
      <p:pic>
        <p:nvPicPr>
          <p:cNvPr id="37" name="Picture 36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2A597DC2-480C-BC59-38AC-8243B10288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25631"/>
      </p:ext>
    </p:extLst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06A578E-F9C0-08E5-4FF7-F369D6C8F925}"/>
              </a:ext>
            </a:extLst>
          </p:cNvPr>
          <p:cNvSpPr/>
          <p:nvPr/>
        </p:nvSpPr>
        <p:spPr>
          <a:xfrm>
            <a:off x="2762761" y="1052608"/>
            <a:ext cx="3600400" cy="35247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48A925B-DBA8-547B-088D-4110F98B6F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511" y="902919"/>
            <a:ext cx="3864273" cy="3864273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9C68304-277F-E94E-CA4E-1E0C70FF70F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596231" y="4790291"/>
            <a:ext cx="8999538" cy="58487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r>
              <a:rPr lang="en-GB" sz="1600" dirty="0"/>
              <a:t>The machine is doing two calculations to each number. </a:t>
            </a:r>
          </a:p>
          <a:p>
            <a:pPr marL="0" indent="0" algn="ctr">
              <a:buNone/>
            </a:pPr>
            <a:r>
              <a:rPr lang="en-GB" sz="1600" b="1" dirty="0"/>
              <a:t>Which two calculations does the machine make to change each number?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E972B87-598C-39D8-1BAB-A0645F743E20}"/>
              </a:ext>
            </a:extLst>
          </p:cNvPr>
          <p:cNvSpPr txBox="1"/>
          <p:nvPr/>
        </p:nvSpPr>
        <p:spPr>
          <a:xfrm>
            <a:off x="1263317" y="1229463"/>
            <a:ext cx="614271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7</a:t>
            </a:r>
          </a:p>
          <a:p>
            <a:pPr algn="r"/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/>
            <a:r>
              <a:rPr lang="en-GB" sz="2800" b="1" dirty="0">
                <a:solidFill>
                  <a:schemeClr val="accent3"/>
                </a:solidFill>
              </a:rPr>
              <a:t>9</a:t>
            </a:r>
          </a:p>
          <a:p>
            <a:pPr algn="r"/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/>
            <a:r>
              <a:rPr lang="en-GB" sz="2800" b="1" dirty="0">
                <a:solidFill>
                  <a:schemeClr val="accent6"/>
                </a:solidFill>
              </a:rPr>
              <a:t>10</a:t>
            </a:r>
          </a:p>
          <a:p>
            <a:pPr algn="r"/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/>
            <a:r>
              <a:rPr lang="en-GB" sz="2800" b="1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5D1D15CC-57EB-8804-1A17-09788BB0A551}"/>
              </a:ext>
            </a:extLst>
          </p:cNvPr>
          <p:cNvSpPr/>
          <p:nvPr/>
        </p:nvSpPr>
        <p:spPr>
          <a:xfrm>
            <a:off x="1996360" y="1347742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EADAD28F-2493-D40B-D8F9-259C0BD8BE31}"/>
              </a:ext>
            </a:extLst>
          </p:cNvPr>
          <p:cNvSpPr/>
          <p:nvPr/>
        </p:nvSpPr>
        <p:spPr>
          <a:xfrm>
            <a:off x="1996360" y="2224322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35B44226-083F-9830-39F7-9343681BC70F}"/>
              </a:ext>
            </a:extLst>
          </p:cNvPr>
          <p:cNvSpPr/>
          <p:nvPr/>
        </p:nvSpPr>
        <p:spPr>
          <a:xfrm>
            <a:off x="2004849" y="3063709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9BDBDBC3-5E95-2D4A-2F93-3388DE2FD857}"/>
              </a:ext>
            </a:extLst>
          </p:cNvPr>
          <p:cNvSpPr/>
          <p:nvPr/>
        </p:nvSpPr>
        <p:spPr>
          <a:xfrm>
            <a:off x="1993447" y="3907910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FEA7E4EE-60C1-B712-F706-8197E2698F6A}"/>
              </a:ext>
            </a:extLst>
          </p:cNvPr>
          <p:cNvSpPr txBox="1">
            <a:spLocks/>
          </p:cNvSpPr>
          <p:nvPr/>
        </p:nvSpPr>
        <p:spPr>
          <a:xfrm>
            <a:off x="1596000" y="-99392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MACHINE MALFUNCTION 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B0B2700-0252-FEAA-0BE4-534909493B04}"/>
              </a:ext>
            </a:extLst>
          </p:cNvPr>
          <p:cNvSpPr txBox="1"/>
          <p:nvPr/>
        </p:nvSpPr>
        <p:spPr>
          <a:xfrm>
            <a:off x="7191310" y="1229463"/>
            <a:ext cx="614271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35</a:t>
            </a:r>
            <a:endParaRPr lang="en-GB" sz="2800" b="1" dirty="0">
              <a:solidFill>
                <a:schemeClr val="accent3"/>
              </a:solidFill>
            </a:endParaRPr>
          </a:p>
          <a:p>
            <a:pPr algn="ctr"/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dirty="0">
                <a:solidFill>
                  <a:schemeClr val="accent3"/>
                </a:solidFill>
              </a:rPr>
              <a:t>49</a:t>
            </a:r>
          </a:p>
          <a:p>
            <a:pPr algn="ctr"/>
            <a:endParaRPr lang="en-GB" sz="2800" b="1" dirty="0">
              <a:solidFill>
                <a:schemeClr val="accent6"/>
              </a:solidFill>
            </a:endParaRPr>
          </a:p>
          <a:p>
            <a:pPr algn="ctr"/>
            <a:r>
              <a:rPr lang="en-GB" sz="2800" b="1" dirty="0">
                <a:solidFill>
                  <a:schemeClr val="accent6"/>
                </a:solidFill>
              </a:rPr>
              <a:t>56</a:t>
            </a:r>
          </a:p>
          <a:p>
            <a:pPr algn="ctr"/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63</a:t>
            </a:r>
          </a:p>
          <a:p>
            <a:pPr algn="ctr"/>
            <a:endParaRPr lang="en-GB" sz="2800" b="1" dirty="0">
              <a:solidFill>
                <a:schemeClr val="accent1"/>
              </a:solidFill>
            </a:endParaRPr>
          </a:p>
          <a:p>
            <a:pPr algn="ctr"/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28" name="Arrow: Right 27">
            <a:extLst>
              <a:ext uri="{FF2B5EF4-FFF2-40B4-BE49-F238E27FC236}">
                <a16:creationId xmlns:a16="http://schemas.microsoft.com/office/drawing/2014/main" id="{BD4DCBDE-D1B6-90DF-AECC-BDA5519FCD63}"/>
              </a:ext>
            </a:extLst>
          </p:cNvPr>
          <p:cNvSpPr/>
          <p:nvPr/>
        </p:nvSpPr>
        <p:spPr>
          <a:xfrm>
            <a:off x="6377446" y="1303197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D7B35054-8B63-13F9-0200-5FB2B9436CFA}"/>
              </a:ext>
            </a:extLst>
          </p:cNvPr>
          <p:cNvSpPr/>
          <p:nvPr/>
        </p:nvSpPr>
        <p:spPr>
          <a:xfrm>
            <a:off x="6377446" y="2179777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7767E15B-FA50-BFA3-6557-628CAB4F1AFB}"/>
              </a:ext>
            </a:extLst>
          </p:cNvPr>
          <p:cNvSpPr/>
          <p:nvPr/>
        </p:nvSpPr>
        <p:spPr>
          <a:xfrm>
            <a:off x="6385935" y="3019164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1" name="Arrow: Right 30">
            <a:extLst>
              <a:ext uri="{FF2B5EF4-FFF2-40B4-BE49-F238E27FC236}">
                <a16:creationId xmlns:a16="http://schemas.microsoft.com/office/drawing/2014/main" id="{1C309800-D21D-D01C-56B8-8B9C35335A8F}"/>
              </a:ext>
            </a:extLst>
          </p:cNvPr>
          <p:cNvSpPr/>
          <p:nvPr/>
        </p:nvSpPr>
        <p:spPr>
          <a:xfrm>
            <a:off x="6374533" y="3863365"/>
            <a:ext cx="720080" cy="2880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err="1">
              <a:solidFill>
                <a:schemeClr val="bg1">
                  <a:lumMod val="50000"/>
                </a:schemeClr>
              </a:solidFill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5DE4F5-6CD2-53E5-D927-3EEE37A411BF}"/>
              </a:ext>
            </a:extLst>
          </p:cNvPr>
          <p:cNvSpPr txBox="1"/>
          <p:nvPr/>
        </p:nvSpPr>
        <p:spPr>
          <a:xfrm>
            <a:off x="7824192" y="2179777"/>
            <a:ext cx="343649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1600" dirty="0"/>
              <a:t>Instead of wrapping up the numbers in festive paper, the machine has changed each number. </a:t>
            </a:r>
          </a:p>
          <a:p>
            <a:pPr marL="0" indent="0" algn="ctr">
              <a:buNone/>
            </a:pPr>
            <a:r>
              <a:rPr lang="en-GB" sz="1600" dirty="0"/>
              <a:t>7 has become 35. </a:t>
            </a:r>
          </a:p>
          <a:p>
            <a:pPr marL="0" indent="0" algn="ctr">
              <a:buNone/>
            </a:pPr>
            <a:r>
              <a:rPr lang="en-GB" sz="1600" dirty="0"/>
              <a:t>11 has become 63.</a:t>
            </a:r>
          </a:p>
        </p:txBody>
      </p:sp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75A762F1-B256-BAF2-BD21-731415BBF2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713815"/>
      </p:ext>
    </p:extLst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15480" y="1190952"/>
            <a:ext cx="100254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Presents are being packed into different shaped boxes.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12 presents can be packed into 3 different shaped rectangular boxes.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Which numbers (up to 40) have the most different ways they can be organised into rectangular boxes?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What is the link to factors?</a:t>
            </a:r>
            <a:endParaRPr kumimoji="0" lang="en-GB" sz="16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607812"/>
              </p:ext>
            </p:extLst>
          </p:nvPr>
        </p:nvGraphicFramePr>
        <p:xfrm>
          <a:off x="3615444" y="2238008"/>
          <a:ext cx="216000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80899241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35037257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007648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33891769"/>
                    </a:ext>
                  </a:extLst>
                </a:gridCol>
              </a:tblGrid>
              <a:tr h="27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712425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7531485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352165"/>
                  </a:ext>
                </a:extLst>
              </a:tr>
            </a:tbl>
          </a:graphicData>
        </a:graphic>
      </p:graphicFrame>
      <p:graphicFrame>
        <p:nvGraphicFramePr>
          <p:cNvPr id="76" name="Table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56307"/>
              </p:ext>
            </p:extLst>
          </p:nvPr>
        </p:nvGraphicFramePr>
        <p:xfrm>
          <a:off x="6168008" y="2420888"/>
          <a:ext cx="324000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80899241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35037257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007648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2355491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11553483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33891769"/>
                    </a:ext>
                  </a:extLst>
                </a:gridCol>
              </a:tblGrid>
              <a:tr h="27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712425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7531485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557256"/>
              </p:ext>
            </p:extLst>
          </p:nvPr>
        </p:nvGraphicFramePr>
        <p:xfrm>
          <a:off x="2570815" y="3587568"/>
          <a:ext cx="64800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1696872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12647167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57358793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65850203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19665418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0198540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44638232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4189495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95524906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14884725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917894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885535079"/>
                    </a:ext>
                  </a:extLst>
                </a:gridCol>
              </a:tblGrid>
              <a:tr h="27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406226"/>
                  </a:ext>
                </a:extLst>
              </a:tr>
            </a:tbl>
          </a:graphicData>
        </a:graphic>
      </p:graphicFrame>
      <p:sp>
        <p:nvSpPr>
          <p:cNvPr id="5" name="Title 2">
            <a:extLst>
              <a:ext uri="{FF2B5EF4-FFF2-40B4-BE49-F238E27FC236}">
                <a16:creationId xmlns:a16="http://schemas.microsoft.com/office/drawing/2014/main" id="{A2603FC1-3CC8-AB7D-419F-AFFD76926482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Present packing</a:t>
            </a:r>
          </a:p>
        </p:txBody>
      </p:sp>
      <p:pic>
        <p:nvPicPr>
          <p:cNvPr id="6" name="Picture 5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B1F33AFA-98B7-5D30-D43C-BA3C9FD578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698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20336" y="1307579"/>
            <a:ext cx="781553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pine tree is decorated with sparkly baubles.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Some have 2 stars, some have 3 stars, and some have 4 stars.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On the tree, there are a total of 54 stars.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the same number of each type of bauble. 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b="1" dirty="0">
                <a:solidFill>
                  <a:srgbClr val="000000"/>
                </a:solidFill>
                <a:latin typeface="Nunito San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many of each must there be?</a:t>
            </a:r>
            <a:endParaRPr lang="en-GB" sz="1600" b="1" dirty="0">
              <a:solidFill>
                <a:srgbClr val="000000"/>
              </a:solidFill>
              <a:effectLst/>
              <a:latin typeface="Nunito San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468F322E-A979-0A36-9964-C4DF18AEF733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Festive decoration</a:t>
            </a:r>
          </a:p>
        </p:txBody>
      </p:sp>
      <p:pic>
        <p:nvPicPr>
          <p:cNvPr id="9" name="Graphic 8" descr="Fir tree with solid fill">
            <a:extLst>
              <a:ext uri="{FF2B5EF4-FFF2-40B4-BE49-F238E27FC236}">
                <a16:creationId xmlns:a16="http://schemas.microsoft.com/office/drawing/2014/main" id="{3F74EFF3-465B-BAF7-B280-BAD378723D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36566" y="1052736"/>
            <a:ext cx="4119274" cy="4119274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6A058999-1AD7-B2DE-96C7-D54B0BA1A17C}"/>
              </a:ext>
            </a:extLst>
          </p:cNvPr>
          <p:cNvGrpSpPr/>
          <p:nvPr/>
        </p:nvGrpSpPr>
        <p:grpSpPr>
          <a:xfrm>
            <a:off x="5015880" y="2297655"/>
            <a:ext cx="3477193" cy="1629436"/>
            <a:chOff x="5015880" y="2297655"/>
            <a:chExt cx="3477193" cy="1629436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A17464E2-0D25-9D91-28DF-DBBE006CE7C8}"/>
                </a:ext>
              </a:extLst>
            </p:cNvPr>
            <p:cNvGrpSpPr/>
            <p:nvPr/>
          </p:nvGrpSpPr>
          <p:grpSpPr>
            <a:xfrm>
              <a:off x="5015880" y="2297655"/>
              <a:ext cx="3477193" cy="1629436"/>
              <a:chOff x="4916026" y="3853974"/>
              <a:chExt cx="3477193" cy="1629436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2A638BB2-33F5-206A-6273-55BFEFC033DE}"/>
                  </a:ext>
                </a:extLst>
              </p:cNvPr>
              <p:cNvGrpSpPr/>
              <p:nvPr/>
            </p:nvGrpSpPr>
            <p:grpSpPr>
              <a:xfrm>
                <a:off x="4916026" y="3909880"/>
                <a:ext cx="914400" cy="1265061"/>
                <a:chOff x="4198640" y="4181323"/>
                <a:chExt cx="914400" cy="1265061"/>
              </a:xfrm>
            </p:grpSpPr>
            <p:grpSp>
              <p:nvGrpSpPr>
                <p:cNvPr id="13" name="Group 12">
                  <a:extLst>
                    <a:ext uri="{FF2B5EF4-FFF2-40B4-BE49-F238E27FC236}">
                      <a16:creationId xmlns:a16="http://schemas.microsoft.com/office/drawing/2014/main" id="{6D944149-0211-3D10-E936-F77F5025B974}"/>
                    </a:ext>
                  </a:extLst>
                </p:cNvPr>
                <p:cNvGrpSpPr/>
                <p:nvPr/>
              </p:nvGrpSpPr>
              <p:grpSpPr>
                <a:xfrm rot="1356994">
                  <a:off x="4198640" y="4181323"/>
                  <a:ext cx="914400" cy="1265061"/>
                  <a:chOff x="3647728" y="4463193"/>
                  <a:chExt cx="914400" cy="1265061"/>
                </a:xfrm>
              </p:grpSpPr>
              <p:sp>
                <p:nvSpPr>
                  <p:cNvPr id="12" name="Arrow: U-Turn 11">
                    <a:extLst>
                      <a:ext uri="{FF2B5EF4-FFF2-40B4-BE49-F238E27FC236}">
                        <a16:creationId xmlns:a16="http://schemas.microsoft.com/office/drawing/2014/main" id="{CEADB06D-7798-462A-735C-0F7D40A3CD3F}"/>
                      </a:ext>
                    </a:extLst>
                  </p:cNvPr>
                  <p:cNvSpPr/>
                  <p:nvPr/>
                </p:nvSpPr>
                <p:spPr>
                  <a:xfrm>
                    <a:off x="4067978" y="4463193"/>
                    <a:ext cx="83806" cy="261951"/>
                  </a:xfrm>
                  <a:prstGeom prst="uturnArrow">
                    <a:avLst/>
                  </a:prstGeom>
                  <a:solidFill>
                    <a:srgbClr val="FAB10E"/>
                  </a:solidFill>
                  <a:ln>
                    <a:solidFill>
                      <a:srgbClr val="FAB10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 err="1">
                      <a:solidFill>
                        <a:schemeClr val="tx1"/>
                      </a:solidFill>
                      <a:latin typeface="Nunito Sans" pitchFamily="2" charset="0"/>
                      <a:ea typeface="Roboto" panose="02000000000000000000" pitchFamily="2" charset="0"/>
                      <a:cs typeface="Roboto" panose="02000000000000000000" pitchFamily="2" charset="0"/>
                    </a:endParaRPr>
                  </a:p>
                </p:txBody>
              </p:sp>
              <p:sp>
                <p:nvSpPr>
                  <p:cNvPr id="10" name="Oval 9">
                    <a:extLst>
                      <a:ext uri="{FF2B5EF4-FFF2-40B4-BE49-F238E27FC236}">
                        <a16:creationId xmlns:a16="http://schemas.microsoft.com/office/drawing/2014/main" id="{69F129B9-AA05-6CF6-CDD0-B8DDC35F2BC3}"/>
                      </a:ext>
                    </a:extLst>
                  </p:cNvPr>
                  <p:cNvSpPr/>
                  <p:nvPr/>
                </p:nvSpPr>
                <p:spPr>
                  <a:xfrm>
                    <a:off x="3647728" y="4813854"/>
                    <a:ext cx="914400" cy="9144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 err="1">
                      <a:latin typeface="Nunito Sans" pitchFamily="2" charset="0"/>
                      <a:ea typeface="Roboto" panose="02000000000000000000" pitchFamily="2" charset="0"/>
                      <a:cs typeface="Roboto" panose="02000000000000000000" pitchFamily="2" charset="0"/>
                    </a:endParaRPr>
                  </a:p>
                </p:txBody>
              </p:sp>
              <p:sp>
                <p:nvSpPr>
                  <p:cNvPr id="11" name="Trapezoid 10">
                    <a:extLst>
                      <a:ext uri="{FF2B5EF4-FFF2-40B4-BE49-F238E27FC236}">
                        <a16:creationId xmlns:a16="http://schemas.microsoft.com/office/drawing/2014/main" id="{1E43C030-7C61-CBCE-4A54-DFAB64C7E405}"/>
                      </a:ext>
                    </a:extLst>
                  </p:cNvPr>
                  <p:cNvSpPr/>
                  <p:nvPr/>
                </p:nvSpPr>
                <p:spPr>
                  <a:xfrm>
                    <a:off x="3996374" y="4597830"/>
                    <a:ext cx="216024" cy="216024"/>
                  </a:xfrm>
                  <a:prstGeom prst="trapezoid">
                    <a:avLst/>
                  </a:prstGeom>
                  <a:solidFill>
                    <a:schemeClr val="accent4"/>
                  </a:solidFill>
                  <a:ln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 err="1">
                      <a:latin typeface="Nunito Sans" pitchFamily="2" charset="0"/>
                      <a:ea typeface="Roboto" panose="02000000000000000000" pitchFamily="2" charset="0"/>
                      <a:cs typeface="Roboto" panose="02000000000000000000" pitchFamily="2" charset="0"/>
                    </a:endParaRPr>
                  </a:p>
                </p:txBody>
              </p:sp>
            </p:grpSp>
            <p:sp>
              <p:nvSpPr>
                <p:cNvPr id="14" name="Star: 5 Points 13">
                  <a:extLst>
                    <a:ext uri="{FF2B5EF4-FFF2-40B4-BE49-F238E27FC236}">
                      <a16:creationId xmlns:a16="http://schemas.microsoft.com/office/drawing/2014/main" id="{3F896344-C62A-0DD9-1CF9-DD5CAE072861}"/>
                    </a:ext>
                  </a:extLst>
                </p:cNvPr>
                <p:cNvSpPr/>
                <p:nvPr/>
              </p:nvSpPr>
              <p:spPr>
                <a:xfrm>
                  <a:off x="4313616" y="4625683"/>
                  <a:ext cx="323494" cy="302850"/>
                </a:xfrm>
                <a:prstGeom prst="star5">
                  <a:avLst/>
                </a:prstGeom>
                <a:solidFill>
                  <a:srgbClr val="FAB10E"/>
                </a:solidFill>
                <a:ln>
                  <a:solidFill>
                    <a:srgbClr val="FAB10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 err="1">
                    <a:latin typeface="Nunito Sans" pitchFamily="2" charset="0"/>
                    <a:ea typeface="Roboto" panose="02000000000000000000" pitchFamily="2" charset="0"/>
                    <a:cs typeface="Roboto" panose="02000000000000000000" pitchFamily="2" charset="0"/>
                  </a:endParaRPr>
                </a:p>
              </p:txBody>
            </p:sp>
            <p:sp>
              <p:nvSpPr>
                <p:cNvPr id="15" name="Star: 5 Points 14">
                  <a:extLst>
                    <a:ext uri="{FF2B5EF4-FFF2-40B4-BE49-F238E27FC236}">
                      <a16:creationId xmlns:a16="http://schemas.microsoft.com/office/drawing/2014/main" id="{61E8605C-BBC9-3649-5334-BE1AB1043A06}"/>
                    </a:ext>
                  </a:extLst>
                </p:cNvPr>
                <p:cNvSpPr/>
                <p:nvPr/>
              </p:nvSpPr>
              <p:spPr>
                <a:xfrm>
                  <a:off x="4558607" y="4999853"/>
                  <a:ext cx="323494" cy="302850"/>
                </a:xfrm>
                <a:prstGeom prst="star5">
                  <a:avLst/>
                </a:prstGeom>
                <a:solidFill>
                  <a:srgbClr val="FAB10E"/>
                </a:solidFill>
                <a:ln>
                  <a:solidFill>
                    <a:srgbClr val="FAB10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 err="1">
                    <a:latin typeface="Nunito Sans" pitchFamily="2" charset="0"/>
                    <a:ea typeface="Roboto" panose="02000000000000000000" pitchFamily="2" charset="0"/>
                    <a:cs typeface="Roboto" panose="02000000000000000000" pitchFamily="2" charset="0"/>
                  </a:endParaRPr>
                </a:p>
              </p:txBody>
            </p:sp>
          </p:grp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6E68DF8B-8276-3037-66B4-ADC6A5707745}"/>
                  </a:ext>
                </a:extLst>
              </p:cNvPr>
              <p:cNvGrpSpPr/>
              <p:nvPr/>
            </p:nvGrpSpPr>
            <p:grpSpPr>
              <a:xfrm>
                <a:off x="6208744" y="4218349"/>
                <a:ext cx="914400" cy="1265061"/>
                <a:chOff x="6208744" y="4218349"/>
                <a:chExt cx="914400" cy="1265061"/>
              </a:xfrm>
            </p:grpSpPr>
            <p:grpSp>
              <p:nvGrpSpPr>
                <p:cNvPr id="16" name="Group 15">
                  <a:extLst>
                    <a:ext uri="{FF2B5EF4-FFF2-40B4-BE49-F238E27FC236}">
                      <a16:creationId xmlns:a16="http://schemas.microsoft.com/office/drawing/2014/main" id="{4B601800-1D3F-5B89-357A-E72639DB2755}"/>
                    </a:ext>
                  </a:extLst>
                </p:cNvPr>
                <p:cNvGrpSpPr/>
                <p:nvPr/>
              </p:nvGrpSpPr>
              <p:grpSpPr>
                <a:xfrm>
                  <a:off x="6208744" y="4218349"/>
                  <a:ext cx="914400" cy="1265061"/>
                  <a:chOff x="3647728" y="4463193"/>
                  <a:chExt cx="914400" cy="1265061"/>
                </a:xfrm>
              </p:grpSpPr>
              <p:sp>
                <p:nvSpPr>
                  <p:cNvPr id="17" name="Arrow: U-Turn 16">
                    <a:extLst>
                      <a:ext uri="{FF2B5EF4-FFF2-40B4-BE49-F238E27FC236}">
                        <a16:creationId xmlns:a16="http://schemas.microsoft.com/office/drawing/2014/main" id="{53404B99-4F55-DB21-7A7E-894299F68B5F}"/>
                      </a:ext>
                    </a:extLst>
                  </p:cNvPr>
                  <p:cNvSpPr/>
                  <p:nvPr/>
                </p:nvSpPr>
                <p:spPr>
                  <a:xfrm>
                    <a:off x="4067978" y="4463193"/>
                    <a:ext cx="83806" cy="261951"/>
                  </a:xfrm>
                  <a:prstGeom prst="uturnArrow">
                    <a:avLst/>
                  </a:prstGeom>
                  <a:solidFill>
                    <a:srgbClr val="FAB10E"/>
                  </a:solidFill>
                  <a:ln>
                    <a:solidFill>
                      <a:srgbClr val="FAB10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 err="1">
                      <a:solidFill>
                        <a:schemeClr val="tx1"/>
                      </a:solidFill>
                      <a:latin typeface="Nunito Sans" pitchFamily="2" charset="0"/>
                      <a:ea typeface="Roboto" panose="02000000000000000000" pitchFamily="2" charset="0"/>
                      <a:cs typeface="Roboto" panose="02000000000000000000" pitchFamily="2" charset="0"/>
                    </a:endParaRPr>
                  </a:p>
                </p:txBody>
              </p:sp>
              <p:sp>
                <p:nvSpPr>
                  <p:cNvPr id="18" name="Oval 17">
                    <a:extLst>
                      <a:ext uri="{FF2B5EF4-FFF2-40B4-BE49-F238E27FC236}">
                        <a16:creationId xmlns:a16="http://schemas.microsoft.com/office/drawing/2014/main" id="{8043D093-A593-BD94-C8D7-3659A7F8DDEF}"/>
                      </a:ext>
                    </a:extLst>
                  </p:cNvPr>
                  <p:cNvSpPr/>
                  <p:nvPr/>
                </p:nvSpPr>
                <p:spPr>
                  <a:xfrm>
                    <a:off x="3647728" y="4813854"/>
                    <a:ext cx="914400" cy="914400"/>
                  </a:xfrm>
                  <a:prstGeom prst="ellipse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solidFill>
                      <a:schemeClr val="tx2">
                        <a:lumMod val="40000"/>
                        <a:lumOff val="6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 err="1">
                      <a:latin typeface="Nunito Sans" pitchFamily="2" charset="0"/>
                      <a:ea typeface="Roboto" panose="02000000000000000000" pitchFamily="2" charset="0"/>
                      <a:cs typeface="Roboto" panose="02000000000000000000" pitchFamily="2" charset="0"/>
                    </a:endParaRPr>
                  </a:p>
                </p:txBody>
              </p:sp>
              <p:sp>
                <p:nvSpPr>
                  <p:cNvPr id="19" name="Trapezoid 18">
                    <a:extLst>
                      <a:ext uri="{FF2B5EF4-FFF2-40B4-BE49-F238E27FC236}">
                        <a16:creationId xmlns:a16="http://schemas.microsoft.com/office/drawing/2014/main" id="{70738367-DD99-A4D1-522A-7B2BD356DCDB}"/>
                      </a:ext>
                    </a:extLst>
                  </p:cNvPr>
                  <p:cNvSpPr/>
                  <p:nvPr/>
                </p:nvSpPr>
                <p:spPr>
                  <a:xfrm>
                    <a:off x="3996374" y="4597830"/>
                    <a:ext cx="216024" cy="216024"/>
                  </a:xfrm>
                  <a:prstGeom prst="trapezoid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solidFill>
                      <a:schemeClr val="tx2">
                        <a:lumMod val="40000"/>
                        <a:lumOff val="6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 err="1">
                      <a:latin typeface="Nunito Sans" pitchFamily="2" charset="0"/>
                      <a:ea typeface="Roboto" panose="02000000000000000000" pitchFamily="2" charset="0"/>
                      <a:cs typeface="Roboto" panose="02000000000000000000" pitchFamily="2" charset="0"/>
                    </a:endParaRPr>
                  </a:p>
                </p:txBody>
              </p:sp>
            </p:grpSp>
            <p:sp>
              <p:nvSpPr>
                <p:cNvPr id="21" name="Star: 5 Points 20">
                  <a:extLst>
                    <a:ext uri="{FF2B5EF4-FFF2-40B4-BE49-F238E27FC236}">
                      <a16:creationId xmlns:a16="http://schemas.microsoft.com/office/drawing/2014/main" id="{6A130DA0-05B5-2007-6CDD-0E37607B6534}"/>
                    </a:ext>
                  </a:extLst>
                </p:cNvPr>
                <p:cNvSpPr/>
                <p:nvPr/>
              </p:nvSpPr>
              <p:spPr>
                <a:xfrm>
                  <a:off x="6353318" y="4657090"/>
                  <a:ext cx="323494" cy="302850"/>
                </a:xfrm>
                <a:prstGeom prst="star5">
                  <a:avLst/>
                </a:prstGeom>
                <a:solidFill>
                  <a:srgbClr val="FAB10E"/>
                </a:solidFill>
                <a:ln>
                  <a:solidFill>
                    <a:srgbClr val="FAB10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 err="1">
                    <a:latin typeface="Nunito Sans" pitchFamily="2" charset="0"/>
                    <a:ea typeface="Roboto" panose="02000000000000000000" pitchFamily="2" charset="0"/>
                    <a:cs typeface="Roboto" panose="02000000000000000000" pitchFamily="2" charset="0"/>
                  </a:endParaRPr>
                </a:p>
              </p:txBody>
            </p:sp>
            <p:sp>
              <p:nvSpPr>
                <p:cNvPr id="22" name="Star: 5 Points 21">
                  <a:extLst>
                    <a:ext uri="{FF2B5EF4-FFF2-40B4-BE49-F238E27FC236}">
                      <a16:creationId xmlns:a16="http://schemas.microsoft.com/office/drawing/2014/main" id="{192B4576-CCDB-059B-4BF7-F4E45A9F5110}"/>
                    </a:ext>
                  </a:extLst>
                </p:cNvPr>
                <p:cNvSpPr/>
                <p:nvPr/>
              </p:nvSpPr>
              <p:spPr>
                <a:xfrm>
                  <a:off x="6712800" y="4841709"/>
                  <a:ext cx="323494" cy="302850"/>
                </a:xfrm>
                <a:prstGeom prst="star5">
                  <a:avLst/>
                </a:prstGeom>
                <a:solidFill>
                  <a:srgbClr val="FAB10E"/>
                </a:solidFill>
                <a:ln>
                  <a:solidFill>
                    <a:srgbClr val="FAB10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 err="1">
                    <a:latin typeface="Nunito Sans" pitchFamily="2" charset="0"/>
                    <a:ea typeface="Roboto" panose="02000000000000000000" pitchFamily="2" charset="0"/>
                    <a:cs typeface="Roboto" panose="02000000000000000000" pitchFamily="2" charset="0"/>
                  </a:endParaRPr>
                </a:p>
              </p:txBody>
            </p:sp>
            <p:sp>
              <p:nvSpPr>
                <p:cNvPr id="23" name="Star: 5 Points 22">
                  <a:extLst>
                    <a:ext uri="{FF2B5EF4-FFF2-40B4-BE49-F238E27FC236}">
                      <a16:creationId xmlns:a16="http://schemas.microsoft.com/office/drawing/2014/main" id="{7D1FB68A-B9D7-D700-3D5F-D320D8AD7892}"/>
                    </a:ext>
                  </a:extLst>
                </p:cNvPr>
                <p:cNvSpPr/>
                <p:nvPr/>
              </p:nvSpPr>
              <p:spPr>
                <a:xfrm>
                  <a:off x="6353318" y="5070250"/>
                  <a:ext cx="323494" cy="302850"/>
                </a:xfrm>
                <a:prstGeom prst="star5">
                  <a:avLst/>
                </a:prstGeom>
                <a:solidFill>
                  <a:srgbClr val="FAB10E"/>
                </a:solidFill>
                <a:ln>
                  <a:solidFill>
                    <a:srgbClr val="FAB10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 err="1">
                    <a:latin typeface="Nunito Sans" pitchFamily="2" charset="0"/>
                    <a:ea typeface="Roboto" panose="02000000000000000000" pitchFamily="2" charset="0"/>
                    <a:cs typeface="Roboto" panose="02000000000000000000" pitchFamily="2" charset="0"/>
                  </a:endParaRPr>
                </a:p>
              </p:txBody>
            </p:sp>
          </p:grp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69E38CC3-A378-E7BB-BC59-2C97A7166748}"/>
                  </a:ext>
                </a:extLst>
              </p:cNvPr>
              <p:cNvGrpSpPr/>
              <p:nvPr/>
            </p:nvGrpSpPr>
            <p:grpSpPr>
              <a:xfrm rot="20625375">
                <a:off x="7478819" y="3853974"/>
                <a:ext cx="914400" cy="1265061"/>
                <a:chOff x="6208744" y="4218349"/>
                <a:chExt cx="914400" cy="1265061"/>
              </a:xfrm>
            </p:grpSpPr>
            <p:grpSp>
              <p:nvGrpSpPr>
                <p:cNvPr id="26" name="Group 25">
                  <a:extLst>
                    <a:ext uri="{FF2B5EF4-FFF2-40B4-BE49-F238E27FC236}">
                      <a16:creationId xmlns:a16="http://schemas.microsoft.com/office/drawing/2014/main" id="{46598207-57A4-4CF1-1340-7E95BB48FD27}"/>
                    </a:ext>
                  </a:extLst>
                </p:cNvPr>
                <p:cNvGrpSpPr/>
                <p:nvPr/>
              </p:nvGrpSpPr>
              <p:grpSpPr>
                <a:xfrm>
                  <a:off x="6208744" y="4218349"/>
                  <a:ext cx="914400" cy="1265061"/>
                  <a:chOff x="3647728" y="4463193"/>
                  <a:chExt cx="914400" cy="1265061"/>
                </a:xfrm>
              </p:grpSpPr>
              <p:sp>
                <p:nvSpPr>
                  <p:cNvPr id="30" name="Arrow: U-Turn 29">
                    <a:extLst>
                      <a:ext uri="{FF2B5EF4-FFF2-40B4-BE49-F238E27FC236}">
                        <a16:creationId xmlns:a16="http://schemas.microsoft.com/office/drawing/2014/main" id="{A2E4A33D-3839-2B34-2A00-8E5E68D21E92}"/>
                      </a:ext>
                    </a:extLst>
                  </p:cNvPr>
                  <p:cNvSpPr/>
                  <p:nvPr/>
                </p:nvSpPr>
                <p:spPr>
                  <a:xfrm>
                    <a:off x="4067978" y="4463193"/>
                    <a:ext cx="83806" cy="261951"/>
                  </a:xfrm>
                  <a:prstGeom prst="uturnArrow">
                    <a:avLst/>
                  </a:prstGeom>
                  <a:solidFill>
                    <a:srgbClr val="FAB10E"/>
                  </a:solidFill>
                  <a:ln>
                    <a:solidFill>
                      <a:srgbClr val="FAB10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 err="1">
                      <a:solidFill>
                        <a:schemeClr val="tx1"/>
                      </a:solidFill>
                      <a:latin typeface="Nunito Sans" pitchFamily="2" charset="0"/>
                      <a:ea typeface="Roboto" panose="02000000000000000000" pitchFamily="2" charset="0"/>
                      <a:cs typeface="Roboto" panose="02000000000000000000" pitchFamily="2" charset="0"/>
                    </a:endParaRPr>
                  </a:p>
                </p:txBody>
              </p:sp>
              <p:sp>
                <p:nvSpPr>
                  <p:cNvPr id="31" name="Oval 30">
                    <a:extLst>
                      <a:ext uri="{FF2B5EF4-FFF2-40B4-BE49-F238E27FC236}">
                        <a16:creationId xmlns:a16="http://schemas.microsoft.com/office/drawing/2014/main" id="{97724ABB-5644-38C8-54CB-C30CFBE4B26B}"/>
                      </a:ext>
                    </a:extLst>
                  </p:cNvPr>
                  <p:cNvSpPr/>
                  <p:nvPr/>
                </p:nvSpPr>
                <p:spPr>
                  <a:xfrm>
                    <a:off x="3647728" y="4813854"/>
                    <a:ext cx="914400" cy="914400"/>
                  </a:xfrm>
                  <a:prstGeom prst="ellipse">
                    <a:avLst/>
                  </a:prstGeom>
                  <a:solidFill>
                    <a:schemeClr val="accent6"/>
                  </a:solidFill>
                  <a:ln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 err="1">
                      <a:latin typeface="Nunito Sans" pitchFamily="2" charset="0"/>
                      <a:ea typeface="Roboto" panose="02000000000000000000" pitchFamily="2" charset="0"/>
                      <a:cs typeface="Roboto" panose="02000000000000000000" pitchFamily="2" charset="0"/>
                    </a:endParaRPr>
                  </a:p>
                </p:txBody>
              </p:sp>
              <p:sp>
                <p:nvSpPr>
                  <p:cNvPr id="32" name="Trapezoid 31">
                    <a:extLst>
                      <a:ext uri="{FF2B5EF4-FFF2-40B4-BE49-F238E27FC236}">
                        <a16:creationId xmlns:a16="http://schemas.microsoft.com/office/drawing/2014/main" id="{CC9A3F6F-A591-7433-DA6B-A3CCFC1C96C7}"/>
                      </a:ext>
                    </a:extLst>
                  </p:cNvPr>
                  <p:cNvSpPr/>
                  <p:nvPr/>
                </p:nvSpPr>
                <p:spPr>
                  <a:xfrm>
                    <a:off x="3996374" y="4597830"/>
                    <a:ext cx="216024" cy="216024"/>
                  </a:xfrm>
                  <a:prstGeom prst="trapezoid">
                    <a:avLst/>
                  </a:prstGeom>
                  <a:solidFill>
                    <a:schemeClr val="accent6"/>
                  </a:solidFill>
                  <a:ln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 err="1">
                      <a:latin typeface="Nunito Sans" pitchFamily="2" charset="0"/>
                      <a:ea typeface="Roboto" panose="02000000000000000000" pitchFamily="2" charset="0"/>
                      <a:cs typeface="Roboto" panose="02000000000000000000" pitchFamily="2" charset="0"/>
                    </a:endParaRPr>
                  </a:p>
                </p:txBody>
              </p:sp>
            </p:grpSp>
            <p:sp>
              <p:nvSpPr>
                <p:cNvPr id="27" name="Star: 5 Points 26">
                  <a:extLst>
                    <a:ext uri="{FF2B5EF4-FFF2-40B4-BE49-F238E27FC236}">
                      <a16:creationId xmlns:a16="http://schemas.microsoft.com/office/drawing/2014/main" id="{5E66D362-3C2D-3910-6013-F407E92EAD1E}"/>
                    </a:ext>
                  </a:extLst>
                </p:cNvPr>
                <p:cNvSpPr/>
                <p:nvPr/>
              </p:nvSpPr>
              <p:spPr>
                <a:xfrm>
                  <a:off x="6343150" y="4646070"/>
                  <a:ext cx="323494" cy="302850"/>
                </a:xfrm>
                <a:prstGeom prst="star5">
                  <a:avLst/>
                </a:prstGeom>
                <a:solidFill>
                  <a:srgbClr val="FAB10E"/>
                </a:solidFill>
                <a:ln>
                  <a:solidFill>
                    <a:srgbClr val="FAB10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 err="1">
                    <a:latin typeface="Nunito Sans" pitchFamily="2" charset="0"/>
                    <a:ea typeface="Roboto" panose="02000000000000000000" pitchFamily="2" charset="0"/>
                    <a:cs typeface="Roboto" panose="02000000000000000000" pitchFamily="2" charset="0"/>
                  </a:endParaRPr>
                </a:p>
              </p:txBody>
            </p:sp>
            <p:sp>
              <p:nvSpPr>
                <p:cNvPr id="28" name="Star: 5 Points 27">
                  <a:extLst>
                    <a:ext uri="{FF2B5EF4-FFF2-40B4-BE49-F238E27FC236}">
                      <a16:creationId xmlns:a16="http://schemas.microsoft.com/office/drawing/2014/main" id="{E6DC5267-8840-28D8-6EE9-91B8256994DA}"/>
                    </a:ext>
                  </a:extLst>
                </p:cNvPr>
                <p:cNvSpPr/>
                <p:nvPr/>
              </p:nvSpPr>
              <p:spPr>
                <a:xfrm>
                  <a:off x="6711931" y="4682078"/>
                  <a:ext cx="323494" cy="302850"/>
                </a:xfrm>
                <a:prstGeom prst="star5">
                  <a:avLst/>
                </a:prstGeom>
                <a:solidFill>
                  <a:srgbClr val="FAB10E"/>
                </a:solidFill>
                <a:ln>
                  <a:solidFill>
                    <a:srgbClr val="FAB10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 err="1">
                    <a:latin typeface="Nunito Sans" pitchFamily="2" charset="0"/>
                    <a:ea typeface="Roboto" panose="02000000000000000000" pitchFamily="2" charset="0"/>
                    <a:cs typeface="Roboto" panose="02000000000000000000" pitchFamily="2" charset="0"/>
                  </a:endParaRPr>
                </a:p>
              </p:txBody>
            </p:sp>
            <p:sp>
              <p:nvSpPr>
                <p:cNvPr id="29" name="Star: 5 Points 28">
                  <a:extLst>
                    <a:ext uri="{FF2B5EF4-FFF2-40B4-BE49-F238E27FC236}">
                      <a16:creationId xmlns:a16="http://schemas.microsoft.com/office/drawing/2014/main" id="{B3CCAB0C-AC5D-92E3-8C7E-00EACAEAE925}"/>
                    </a:ext>
                  </a:extLst>
                </p:cNvPr>
                <p:cNvSpPr/>
                <p:nvPr/>
              </p:nvSpPr>
              <p:spPr>
                <a:xfrm>
                  <a:off x="6304991" y="4991434"/>
                  <a:ext cx="323494" cy="302850"/>
                </a:xfrm>
                <a:prstGeom prst="star5">
                  <a:avLst/>
                </a:prstGeom>
                <a:solidFill>
                  <a:srgbClr val="FAB10E"/>
                </a:solidFill>
                <a:ln>
                  <a:solidFill>
                    <a:srgbClr val="FAB10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 err="1">
                    <a:latin typeface="Nunito Sans" pitchFamily="2" charset="0"/>
                    <a:ea typeface="Roboto" panose="02000000000000000000" pitchFamily="2" charset="0"/>
                    <a:cs typeface="Roboto" panose="02000000000000000000" pitchFamily="2" charset="0"/>
                  </a:endParaRPr>
                </a:p>
              </p:txBody>
            </p:sp>
          </p:grpSp>
        </p:grpSp>
        <p:sp>
          <p:nvSpPr>
            <p:cNvPr id="33" name="Star: 5 Points 32">
              <a:extLst>
                <a:ext uri="{FF2B5EF4-FFF2-40B4-BE49-F238E27FC236}">
                  <a16:creationId xmlns:a16="http://schemas.microsoft.com/office/drawing/2014/main" id="{592AABD9-F717-A43F-BEDC-628D3A7A55CB}"/>
                </a:ext>
              </a:extLst>
            </p:cNvPr>
            <p:cNvSpPr/>
            <p:nvPr/>
          </p:nvSpPr>
          <p:spPr>
            <a:xfrm rot="20625375">
              <a:off x="8129479" y="3086950"/>
              <a:ext cx="323494" cy="302850"/>
            </a:xfrm>
            <a:prstGeom prst="star5">
              <a:avLst/>
            </a:prstGeom>
            <a:solidFill>
              <a:srgbClr val="FAB10E"/>
            </a:solidFill>
            <a:ln>
              <a:solidFill>
                <a:srgbClr val="FAB10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pic>
        <p:nvPicPr>
          <p:cNvPr id="36" name="Picture 35" descr="A picture containing icon&#10;&#10;Description automatically generated">
            <a:extLst>
              <a:ext uri="{FF2B5EF4-FFF2-40B4-BE49-F238E27FC236}">
                <a16:creationId xmlns:a16="http://schemas.microsoft.com/office/drawing/2014/main" id="{681FAFAC-F98A-1914-D784-6B56B27D8B1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628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199456" y="1169479"/>
            <a:ext cx="948769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Look what happens when you use a dial to join the ones digits in multiples of 6. They make a star!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Can you find another multiplication table that makes a star pattern?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What patterns do other times tables make? 	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76A205C-CF32-6317-24A1-D5ACA4B65245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Multiple stars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E0647BB-C9FF-D688-63BD-1FB9FBE7FE58}"/>
              </a:ext>
            </a:extLst>
          </p:cNvPr>
          <p:cNvGrpSpPr/>
          <p:nvPr/>
        </p:nvGrpSpPr>
        <p:grpSpPr>
          <a:xfrm>
            <a:off x="8551045" y="1656648"/>
            <a:ext cx="1924766" cy="1912295"/>
            <a:chOff x="1343472" y="1660721"/>
            <a:chExt cx="1924766" cy="1912295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17F1246-9525-4B48-35FE-489486510AB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43472" y="1660721"/>
              <a:ext cx="1924766" cy="1912295"/>
            </a:xfrm>
            <a:prstGeom prst="rect">
              <a:avLst/>
            </a:prstGeom>
          </p:spPr>
        </p:pic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BAE8FFD-D9A0-D316-004E-0F7C223CB25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19536" y="1916832"/>
              <a:ext cx="432048" cy="1296144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A91EF2BE-EBE4-832B-D105-5840899C19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19536" y="2348880"/>
              <a:ext cx="1080120" cy="864096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A404470-14BE-E902-0AE1-E65BD7494E8A}"/>
                </a:ext>
              </a:extLst>
            </p:cNvPr>
            <p:cNvCxnSpPr>
              <a:cxnSpLocks/>
            </p:cNvCxnSpPr>
            <p:nvPr/>
          </p:nvCxnSpPr>
          <p:spPr>
            <a:xfrm>
              <a:off x="1650954" y="2383295"/>
              <a:ext cx="1355821" cy="0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4DB50D94-46CB-9196-D964-10AA09DE0B5E}"/>
                </a:ext>
              </a:extLst>
            </p:cNvPr>
            <p:cNvCxnSpPr>
              <a:cxnSpLocks/>
            </p:cNvCxnSpPr>
            <p:nvPr/>
          </p:nvCxnSpPr>
          <p:spPr>
            <a:xfrm>
              <a:off x="1643835" y="2383295"/>
              <a:ext cx="1139797" cy="829681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9D46A27-32CB-8447-5ADE-2C0B5216EE08}"/>
                </a:ext>
              </a:extLst>
            </p:cNvPr>
            <p:cNvCxnSpPr>
              <a:cxnSpLocks/>
            </p:cNvCxnSpPr>
            <p:nvPr/>
          </p:nvCxnSpPr>
          <p:spPr>
            <a:xfrm>
              <a:off x="2351584" y="1916831"/>
              <a:ext cx="400894" cy="1278937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29B1DAD-7FA0-B30B-96BD-1F97E7E3075C}"/>
              </a:ext>
            </a:extLst>
          </p:cNvPr>
          <p:cNvGrpSpPr/>
          <p:nvPr/>
        </p:nvGrpSpPr>
        <p:grpSpPr>
          <a:xfrm>
            <a:off x="1161190" y="2708920"/>
            <a:ext cx="6857275" cy="1913829"/>
            <a:chOff x="1383514" y="2708920"/>
            <a:chExt cx="6857275" cy="1913829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73D15466-872B-1C69-5BA6-0A6C7E311B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83514" y="2708920"/>
              <a:ext cx="1924766" cy="1912295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67344F6F-E144-36F0-7034-961927EA7C4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15193" y="2708920"/>
              <a:ext cx="1924766" cy="1912295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A94D69A-FAA0-FDF3-BE25-FE761F6307C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16023" y="2710454"/>
              <a:ext cx="1924766" cy="1912295"/>
            </a:xfrm>
            <a:prstGeom prst="rect">
              <a:avLst/>
            </a:prstGeom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A5290F1C-1552-1311-6FF3-61B54C146344}"/>
              </a:ext>
            </a:extLst>
          </p:cNvPr>
          <p:cNvSpPr txBox="1"/>
          <p:nvPr/>
        </p:nvSpPr>
        <p:spPr>
          <a:xfrm>
            <a:off x="10450659" y="1764551"/>
            <a:ext cx="914400" cy="1900516"/>
          </a:xfrm>
          <a:prstGeom prst="rect">
            <a:avLst/>
          </a:prstGeom>
        </p:spPr>
        <p:txBody>
          <a:bodyPr vert="horz" wrap="none" lIns="91440" tIns="45720" rIns="91440" bIns="45720" rtlCol="0" anchor="ctr" anchorCtr="1">
            <a:noAutofit/>
          </a:bodyPr>
          <a:lstStyle/>
          <a:p>
            <a:pPr algn="r"/>
            <a:r>
              <a:rPr lang="en-GB" sz="1600" b="1" i="0" dirty="0">
                <a:solidFill>
                  <a:schemeClr val="accent4"/>
                </a:solidFill>
                <a:latin typeface="Nunito Sans" pitchFamily="2" charset="77"/>
              </a:rPr>
              <a:t>0</a:t>
            </a:r>
          </a:p>
          <a:p>
            <a:pPr algn="r"/>
            <a:r>
              <a:rPr lang="en-GB" sz="1600" b="1" i="0" dirty="0">
                <a:solidFill>
                  <a:schemeClr val="accent4"/>
                </a:solidFill>
                <a:latin typeface="Nunito Sans" pitchFamily="2" charset="77"/>
              </a:rPr>
              <a:t>6</a:t>
            </a:r>
          </a:p>
          <a:p>
            <a:pPr algn="r"/>
            <a:r>
              <a:rPr lang="en-GB" sz="1600" dirty="0">
                <a:latin typeface="Nunito Sans" pitchFamily="2" charset="77"/>
              </a:rPr>
              <a:t>1</a:t>
            </a:r>
            <a:r>
              <a:rPr lang="en-GB" sz="1600" b="1" dirty="0">
                <a:solidFill>
                  <a:schemeClr val="accent4"/>
                </a:solidFill>
                <a:latin typeface="Nunito Sans" pitchFamily="2" charset="77"/>
              </a:rPr>
              <a:t>2</a:t>
            </a:r>
          </a:p>
          <a:p>
            <a:pPr algn="r"/>
            <a:r>
              <a:rPr lang="en-GB" sz="1600" i="0" dirty="0">
                <a:latin typeface="Nunito Sans" pitchFamily="2" charset="77"/>
              </a:rPr>
              <a:t>1</a:t>
            </a:r>
            <a:r>
              <a:rPr lang="en-GB" sz="1600" b="1" i="0" dirty="0">
                <a:solidFill>
                  <a:schemeClr val="accent4"/>
                </a:solidFill>
                <a:latin typeface="Nunito Sans" pitchFamily="2" charset="77"/>
              </a:rPr>
              <a:t>8</a:t>
            </a:r>
          </a:p>
          <a:p>
            <a:pPr algn="r"/>
            <a:r>
              <a:rPr lang="en-GB" sz="1600" dirty="0">
                <a:latin typeface="Nunito Sans" pitchFamily="2" charset="77"/>
              </a:rPr>
              <a:t>2</a:t>
            </a:r>
            <a:r>
              <a:rPr lang="en-GB" sz="1600" b="1" dirty="0">
                <a:solidFill>
                  <a:schemeClr val="accent4"/>
                </a:solidFill>
                <a:latin typeface="Nunito Sans" pitchFamily="2" charset="77"/>
              </a:rPr>
              <a:t>4</a:t>
            </a:r>
          </a:p>
          <a:p>
            <a:pPr algn="r"/>
            <a:r>
              <a:rPr lang="en-GB" sz="1600" i="0" dirty="0">
                <a:latin typeface="Nunito Sans" pitchFamily="2" charset="77"/>
              </a:rPr>
              <a:t>3</a:t>
            </a:r>
            <a:r>
              <a:rPr lang="en-GB" sz="1600" b="1" i="0" dirty="0">
                <a:solidFill>
                  <a:schemeClr val="accent4"/>
                </a:solidFill>
                <a:latin typeface="Nunito Sans" pitchFamily="2" charset="77"/>
              </a:rPr>
              <a:t>0</a:t>
            </a:r>
          </a:p>
          <a:p>
            <a:pPr algn="r"/>
            <a:r>
              <a:rPr lang="en-GB" sz="1600" i="0" dirty="0">
                <a:latin typeface="Nunito Sans" pitchFamily="2" charset="77"/>
              </a:rPr>
              <a:t>3</a:t>
            </a:r>
            <a:r>
              <a:rPr lang="en-GB" sz="1600" b="1" i="0" dirty="0">
                <a:solidFill>
                  <a:schemeClr val="accent4"/>
                </a:solidFill>
                <a:latin typeface="Nunito Sans" pitchFamily="2" charset="77"/>
              </a:rPr>
              <a:t>6</a:t>
            </a:r>
          </a:p>
          <a:p>
            <a:pPr algn="r"/>
            <a:r>
              <a:rPr lang="en-GB" sz="1600" dirty="0">
                <a:latin typeface="Nunito Sans" pitchFamily="2" charset="77"/>
              </a:rPr>
              <a:t>…</a:t>
            </a:r>
            <a:endParaRPr lang="en-GB" sz="1600" i="0" dirty="0">
              <a:latin typeface="Nunito Sans" pitchFamily="2" charset="77"/>
            </a:endParaRPr>
          </a:p>
        </p:txBody>
      </p:sp>
      <p:pic>
        <p:nvPicPr>
          <p:cNvPr id="32" name="Picture 31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BBDECC9B-6459-532F-0BBE-2CE2B563D4F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8043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15479" y="1169479"/>
            <a:ext cx="95050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icicle on the mixed-up times table grid contains clues to the missing factors.  </a:t>
            </a: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Can you place the factors 2-10 in the green row and column? Factors can be used more than once.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Where did you start and why?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364531"/>
              </p:ext>
            </p:extLst>
          </p:nvPr>
        </p:nvGraphicFramePr>
        <p:xfrm>
          <a:off x="4655840" y="2166161"/>
          <a:ext cx="5184575" cy="3449956"/>
        </p:xfrm>
        <a:graphic>
          <a:graphicData uri="http://schemas.openxmlformats.org/drawingml/2006/table">
            <a:tbl>
              <a:tblPr/>
              <a:tblGrid>
                <a:gridCol w="490475">
                  <a:extLst>
                    <a:ext uri="{9D8B030D-6E8A-4147-A177-3AD203B41FA5}">
                      <a16:colId xmlns:a16="http://schemas.microsoft.com/office/drawing/2014/main" val="390131375"/>
                    </a:ext>
                  </a:extLst>
                </a:gridCol>
                <a:gridCol w="469410">
                  <a:extLst>
                    <a:ext uri="{9D8B030D-6E8A-4147-A177-3AD203B41FA5}">
                      <a16:colId xmlns:a16="http://schemas.microsoft.com/office/drawing/2014/main" val="822855648"/>
                    </a:ext>
                  </a:extLst>
                </a:gridCol>
                <a:gridCol w="469410">
                  <a:extLst>
                    <a:ext uri="{9D8B030D-6E8A-4147-A177-3AD203B41FA5}">
                      <a16:colId xmlns:a16="http://schemas.microsoft.com/office/drawing/2014/main" val="3058251791"/>
                    </a:ext>
                  </a:extLst>
                </a:gridCol>
                <a:gridCol w="469410">
                  <a:extLst>
                    <a:ext uri="{9D8B030D-6E8A-4147-A177-3AD203B41FA5}">
                      <a16:colId xmlns:a16="http://schemas.microsoft.com/office/drawing/2014/main" val="3523628881"/>
                    </a:ext>
                  </a:extLst>
                </a:gridCol>
                <a:gridCol w="469410">
                  <a:extLst>
                    <a:ext uri="{9D8B030D-6E8A-4147-A177-3AD203B41FA5}">
                      <a16:colId xmlns:a16="http://schemas.microsoft.com/office/drawing/2014/main" val="3739771885"/>
                    </a:ext>
                  </a:extLst>
                </a:gridCol>
                <a:gridCol w="469410">
                  <a:extLst>
                    <a:ext uri="{9D8B030D-6E8A-4147-A177-3AD203B41FA5}">
                      <a16:colId xmlns:a16="http://schemas.microsoft.com/office/drawing/2014/main" val="512607928"/>
                    </a:ext>
                  </a:extLst>
                </a:gridCol>
                <a:gridCol w="469410">
                  <a:extLst>
                    <a:ext uri="{9D8B030D-6E8A-4147-A177-3AD203B41FA5}">
                      <a16:colId xmlns:a16="http://schemas.microsoft.com/office/drawing/2014/main" val="990634658"/>
                    </a:ext>
                  </a:extLst>
                </a:gridCol>
                <a:gridCol w="469410">
                  <a:extLst>
                    <a:ext uri="{9D8B030D-6E8A-4147-A177-3AD203B41FA5}">
                      <a16:colId xmlns:a16="http://schemas.microsoft.com/office/drawing/2014/main" val="73451378"/>
                    </a:ext>
                  </a:extLst>
                </a:gridCol>
                <a:gridCol w="469410">
                  <a:extLst>
                    <a:ext uri="{9D8B030D-6E8A-4147-A177-3AD203B41FA5}">
                      <a16:colId xmlns:a16="http://schemas.microsoft.com/office/drawing/2014/main" val="2012906227"/>
                    </a:ext>
                  </a:extLst>
                </a:gridCol>
                <a:gridCol w="469410">
                  <a:extLst>
                    <a:ext uri="{9D8B030D-6E8A-4147-A177-3AD203B41FA5}">
                      <a16:colId xmlns:a16="http://schemas.microsoft.com/office/drawing/2014/main" val="3085370212"/>
                    </a:ext>
                  </a:extLst>
                </a:gridCol>
                <a:gridCol w="469410">
                  <a:extLst>
                    <a:ext uri="{9D8B030D-6E8A-4147-A177-3AD203B41FA5}">
                      <a16:colId xmlns:a16="http://schemas.microsoft.com/office/drawing/2014/main" val="2502790458"/>
                    </a:ext>
                  </a:extLst>
                </a:gridCol>
              </a:tblGrid>
              <a:tr h="33565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750443"/>
                  </a:ext>
                </a:extLst>
              </a:tr>
              <a:tr h="31143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3965241"/>
                  </a:ext>
                </a:extLst>
              </a:tr>
              <a:tr h="31143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7128498"/>
                  </a:ext>
                </a:extLst>
              </a:tr>
              <a:tr h="31143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3877626"/>
                  </a:ext>
                </a:extLst>
              </a:tr>
              <a:tr h="31143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4179217"/>
                  </a:ext>
                </a:extLst>
              </a:tr>
              <a:tr h="31143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6052074"/>
                  </a:ext>
                </a:extLst>
              </a:tr>
              <a:tr h="31143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9741494"/>
                  </a:ext>
                </a:extLst>
              </a:tr>
              <a:tr h="31143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0788392"/>
                  </a:ext>
                </a:extLst>
              </a:tr>
              <a:tr h="31143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5614451"/>
                  </a:ext>
                </a:extLst>
              </a:tr>
              <a:tr h="31143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3645306"/>
                  </a:ext>
                </a:extLst>
              </a:tr>
              <a:tr h="31143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Nunito Sans" pitchFamily="2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8174923"/>
                  </a:ext>
                </a:extLst>
              </a:tr>
            </a:tbl>
          </a:graphicData>
        </a:graphic>
      </p:graphicFrame>
      <p:sp>
        <p:nvSpPr>
          <p:cNvPr id="2" name="Title 2">
            <a:extLst>
              <a:ext uri="{FF2B5EF4-FFF2-40B4-BE49-F238E27FC236}">
                <a16:creationId xmlns:a16="http://schemas.microsoft.com/office/drawing/2014/main" id="{4AB60B13-599A-3AF4-F7C1-BE51089EC1A0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icy factors</a:t>
            </a:r>
          </a:p>
        </p:txBody>
      </p:sp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FEF7DD8A-E5BA-7EED-8B95-DFEE35A804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8406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735960" y="1772816"/>
            <a:ext cx="476888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This present has been wrapped in </a:t>
            </a:r>
            <a:r>
              <a:rPr kumimoji="0" lang="en-GB" sz="1600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different types of </a:t>
            </a: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paper.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Can you work out what fraction of the present is </a:t>
            </a: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covered by each type of paper?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Explain how you know.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BD7AF41-3C21-85C8-BFE6-4C427A8874D6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Wrap the presents 2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D122071-0B40-858A-907B-0D805A61800C}"/>
              </a:ext>
            </a:extLst>
          </p:cNvPr>
          <p:cNvGrpSpPr/>
          <p:nvPr/>
        </p:nvGrpSpPr>
        <p:grpSpPr>
          <a:xfrm>
            <a:off x="1703512" y="1484784"/>
            <a:ext cx="3586124" cy="3456384"/>
            <a:chOff x="1466046" y="1556408"/>
            <a:chExt cx="3586124" cy="345638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117C7C7-323E-4E14-0B8D-5F0B19A7D1EA}"/>
                </a:ext>
              </a:extLst>
            </p:cNvPr>
            <p:cNvSpPr/>
            <p:nvPr/>
          </p:nvSpPr>
          <p:spPr>
            <a:xfrm>
              <a:off x="1466046" y="1556600"/>
              <a:ext cx="1749634" cy="1728192"/>
            </a:xfrm>
            <a:prstGeom prst="rect">
              <a:avLst/>
            </a:prstGeom>
            <a:pattFill prst="wdUpDiag">
              <a:fgClr>
                <a:schemeClr val="accent6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B423EEF-8428-F44D-9FD6-1C59DCF25A72}"/>
                </a:ext>
              </a:extLst>
            </p:cNvPr>
            <p:cNvSpPr/>
            <p:nvPr/>
          </p:nvSpPr>
          <p:spPr>
            <a:xfrm>
              <a:off x="1470279" y="3284600"/>
              <a:ext cx="1749634" cy="1728192"/>
            </a:xfrm>
            <a:prstGeom prst="rect">
              <a:avLst/>
            </a:prstGeom>
            <a:pattFill prst="pct90">
              <a:fgClr>
                <a:schemeClr val="tx2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62422F6-0D80-2BA0-F724-C17D0A80C689}"/>
                </a:ext>
              </a:extLst>
            </p:cNvPr>
            <p:cNvSpPr/>
            <p:nvPr/>
          </p:nvSpPr>
          <p:spPr>
            <a:xfrm>
              <a:off x="3215680" y="1556600"/>
              <a:ext cx="918246" cy="3456000"/>
            </a:xfrm>
            <a:prstGeom prst="rect">
              <a:avLst/>
            </a:prstGeom>
            <a:pattFill prst="solidDmnd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1E8E478-93A3-E096-2DE1-FD013763793F}"/>
                </a:ext>
              </a:extLst>
            </p:cNvPr>
            <p:cNvSpPr/>
            <p:nvPr/>
          </p:nvSpPr>
          <p:spPr>
            <a:xfrm>
              <a:off x="4133925" y="1556408"/>
              <a:ext cx="918245" cy="864288"/>
            </a:xfrm>
            <a:prstGeom prst="rect">
              <a:avLst/>
            </a:prstGeom>
            <a:pattFill prst="dkVert">
              <a:fgClr>
                <a:schemeClr val="accent3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F2E3304-6318-B349-D3C1-3D7C52ED67B3}"/>
                </a:ext>
              </a:extLst>
            </p:cNvPr>
            <p:cNvSpPr/>
            <p:nvPr/>
          </p:nvSpPr>
          <p:spPr>
            <a:xfrm>
              <a:off x="4133924" y="2420696"/>
              <a:ext cx="918245" cy="864288"/>
            </a:xfrm>
            <a:prstGeom prst="rect">
              <a:avLst/>
            </a:prstGeom>
            <a:pattFill prst="wave">
              <a:fgClr>
                <a:schemeClr val="tx2">
                  <a:lumMod val="60000"/>
                  <a:lumOff val="40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2280EDC-6DFD-0DC9-BB1F-85DBB23CBBEC}"/>
                </a:ext>
              </a:extLst>
            </p:cNvPr>
            <p:cNvSpPr/>
            <p:nvPr/>
          </p:nvSpPr>
          <p:spPr>
            <a:xfrm>
              <a:off x="4129691" y="3284408"/>
              <a:ext cx="918245" cy="1728192"/>
            </a:xfrm>
            <a:prstGeom prst="rect">
              <a:avLst/>
            </a:prstGeom>
            <a:pattFill prst="lgGrid">
              <a:fgClr>
                <a:schemeClr val="accent1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>
                <a:latin typeface="Nunito Sans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pic>
        <p:nvPicPr>
          <p:cNvPr id="17" name="Picture 16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48DCF621-5A01-94CA-47FE-EF667C8F26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517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" t="1761" r="27235" b="1685"/>
          <a:stretch/>
        </p:blipFill>
        <p:spPr>
          <a:xfrm>
            <a:off x="1631504" y="980728"/>
            <a:ext cx="3500133" cy="4356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5519936" y="1437471"/>
            <a:ext cx="54908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Polar Express is getting ready to roll!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table shows the days and times the train leaves. 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Can you write five facts about the Polar Express timetable? 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What’s the most unique fact you can think of?</a:t>
            </a: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2024DBD1-1DD4-2180-7289-3B9377E89D97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All on board</a:t>
            </a:r>
          </a:p>
        </p:txBody>
      </p:sp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98799B18-65A7-77E7-9541-B65ABFB56A6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5712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43672" y="1700808"/>
            <a:ext cx="76702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temperature is 5˚C. It has risen by 8˚C since this morning. </a:t>
            </a:r>
          </a:p>
          <a:p>
            <a:pPr lvl="0">
              <a:defRPr/>
            </a:pPr>
            <a:r>
              <a:rPr lang="en-GB" sz="1600" b="1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What was the temperature this morning?</a:t>
            </a:r>
          </a:p>
          <a:p>
            <a:pPr lvl="0">
              <a:defRPr/>
            </a:pPr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Outside, the temperature was -1˚C. </a:t>
            </a:r>
          </a:p>
          <a:p>
            <a:pPr lvl="0"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As it got dark, the temperature dropped by 5˚C. </a:t>
            </a:r>
          </a:p>
          <a:p>
            <a:pPr lvl="0">
              <a:defRPr/>
            </a:pPr>
            <a:r>
              <a:rPr lang="en-GB" sz="1600" b="1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How cold did it get?</a:t>
            </a:r>
          </a:p>
          <a:p>
            <a:pPr lvl="0">
              <a:defRPr/>
            </a:pPr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temperature in Denmark was 2˚C and in Canada, it was -9˚C. </a:t>
            </a:r>
          </a:p>
          <a:p>
            <a:pPr lvl="0">
              <a:defRPr/>
            </a:pPr>
            <a:r>
              <a:rPr lang="en-GB" sz="1600" b="1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What was the difference in temperature?</a:t>
            </a:r>
          </a:p>
          <a:p>
            <a:pPr lvl="0">
              <a:defRPr/>
            </a:pPr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46224B1-16B8-AD90-6A9B-5D5A43C8216E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Winter weather 2</a:t>
            </a:r>
          </a:p>
        </p:txBody>
      </p:sp>
      <p:pic>
        <p:nvPicPr>
          <p:cNvPr id="8" name="Picture 7" descr="A black and white image of a ladder&#10;&#10;Description automatically generated with medium confidence">
            <a:extLst>
              <a:ext uri="{FF2B5EF4-FFF2-40B4-BE49-F238E27FC236}">
                <a16:creationId xmlns:a16="http://schemas.microsoft.com/office/drawing/2014/main" id="{A28EF9B1-73E3-588F-97C7-CD8CB6D936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908720"/>
            <a:ext cx="558703" cy="4108368"/>
          </a:xfrm>
          <a:prstGeom prst="rect">
            <a:avLst/>
          </a:prstGeom>
        </p:spPr>
      </p:pic>
      <p:pic>
        <p:nvPicPr>
          <p:cNvPr id="9" name="Picture 8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FA03E380-0809-1415-C834-7502EAF8C9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2746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415480" y="1185883"/>
            <a:ext cx="62646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A fraction wall has been used to make this pine tree picture. </a:t>
            </a: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Each row is worth one whole.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List all the fractions used to make the tree.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Order the fractions from largest to smallest. </a:t>
            </a:r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C9C781B0-252C-76FB-8C45-863F2B8C484D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pine puzzle</a:t>
            </a:r>
          </a:p>
        </p:txBody>
      </p:sp>
      <p:pic>
        <p:nvPicPr>
          <p:cNvPr id="20" name="Picture 19" descr="A picture containing icon&#10;&#10;Description automatically generated">
            <a:extLst>
              <a:ext uri="{FF2B5EF4-FFF2-40B4-BE49-F238E27FC236}">
                <a16:creationId xmlns:a16="http://schemas.microsoft.com/office/drawing/2014/main" id="{77152E10-D3C0-B6B7-FC1E-5CFB55629C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9ADC9C2-D7F4-804A-DBEB-6A512D9A2F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322064"/>
              </p:ext>
            </p:extLst>
          </p:nvPr>
        </p:nvGraphicFramePr>
        <p:xfrm>
          <a:off x="4490242" y="2898096"/>
          <a:ext cx="312789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842">
                  <a:extLst>
                    <a:ext uri="{9D8B030D-6E8A-4147-A177-3AD203B41FA5}">
                      <a16:colId xmlns:a16="http://schemas.microsoft.com/office/drawing/2014/main" val="62456853"/>
                    </a:ext>
                  </a:extLst>
                </a:gridCol>
                <a:gridCol w="446842">
                  <a:extLst>
                    <a:ext uri="{9D8B030D-6E8A-4147-A177-3AD203B41FA5}">
                      <a16:colId xmlns:a16="http://schemas.microsoft.com/office/drawing/2014/main" val="487894876"/>
                    </a:ext>
                  </a:extLst>
                </a:gridCol>
                <a:gridCol w="446842">
                  <a:extLst>
                    <a:ext uri="{9D8B030D-6E8A-4147-A177-3AD203B41FA5}">
                      <a16:colId xmlns:a16="http://schemas.microsoft.com/office/drawing/2014/main" val="1434107200"/>
                    </a:ext>
                  </a:extLst>
                </a:gridCol>
                <a:gridCol w="446842">
                  <a:extLst>
                    <a:ext uri="{9D8B030D-6E8A-4147-A177-3AD203B41FA5}">
                      <a16:colId xmlns:a16="http://schemas.microsoft.com/office/drawing/2014/main" val="2551577894"/>
                    </a:ext>
                  </a:extLst>
                </a:gridCol>
                <a:gridCol w="446842">
                  <a:extLst>
                    <a:ext uri="{9D8B030D-6E8A-4147-A177-3AD203B41FA5}">
                      <a16:colId xmlns:a16="http://schemas.microsoft.com/office/drawing/2014/main" val="3447338980"/>
                    </a:ext>
                  </a:extLst>
                </a:gridCol>
                <a:gridCol w="446842">
                  <a:extLst>
                    <a:ext uri="{9D8B030D-6E8A-4147-A177-3AD203B41FA5}">
                      <a16:colId xmlns:a16="http://schemas.microsoft.com/office/drawing/2014/main" val="457851348"/>
                    </a:ext>
                  </a:extLst>
                </a:gridCol>
                <a:gridCol w="446842">
                  <a:extLst>
                    <a:ext uri="{9D8B030D-6E8A-4147-A177-3AD203B41FA5}">
                      <a16:colId xmlns:a16="http://schemas.microsoft.com/office/drawing/2014/main" val="23603140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686787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694314F-02C9-78AF-6CE2-5F644A23B8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71910"/>
              </p:ext>
            </p:extLst>
          </p:nvPr>
        </p:nvGraphicFramePr>
        <p:xfrm>
          <a:off x="4490242" y="3268936"/>
          <a:ext cx="312789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316">
                  <a:extLst>
                    <a:ext uri="{9D8B030D-6E8A-4147-A177-3AD203B41FA5}">
                      <a16:colId xmlns:a16="http://schemas.microsoft.com/office/drawing/2014/main" val="1154792740"/>
                    </a:ext>
                  </a:extLst>
                </a:gridCol>
                <a:gridCol w="521316">
                  <a:extLst>
                    <a:ext uri="{9D8B030D-6E8A-4147-A177-3AD203B41FA5}">
                      <a16:colId xmlns:a16="http://schemas.microsoft.com/office/drawing/2014/main" val="2794411499"/>
                    </a:ext>
                  </a:extLst>
                </a:gridCol>
                <a:gridCol w="521316">
                  <a:extLst>
                    <a:ext uri="{9D8B030D-6E8A-4147-A177-3AD203B41FA5}">
                      <a16:colId xmlns:a16="http://schemas.microsoft.com/office/drawing/2014/main" val="356559899"/>
                    </a:ext>
                  </a:extLst>
                </a:gridCol>
                <a:gridCol w="521316">
                  <a:extLst>
                    <a:ext uri="{9D8B030D-6E8A-4147-A177-3AD203B41FA5}">
                      <a16:colId xmlns:a16="http://schemas.microsoft.com/office/drawing/2014/main" val="17307935"/>
                    </a:ext>
                  </a:extLst>
                </a:gridCol>
                <a:gridCol w="521316">
                  <a:extLst>
                    <a:ext uri="{9D8B030D-6E8A-4147-A177-3AD203B41FA5}">
                      <a16:colId xmlns:a16="http://schemas.microsoft.com/office/drawing/2014/main" val="1657842058"/>
                    </a:ext>
                  </a:extLst>
                </a:gridCol>
                <a:gridCol w="521316">
                  <a:extLst>
                    <a:ext uri="{9D8B030D-6E8A-4147-A177-3AD203B41FA5}">
                      <a16:colId xmlns:a16="http://schemas.microsoft.com/office/drawing/2014/main" val="42518104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6725091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8FE4B62-AF06-0942-38F8-FF7F56E28C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906117"/>
              </p:ext>
            </p:extLst>
          </p:nvPr>
        </p:nvGraphicFramePr>
        <p:xfrm>
          <a:off x="4490242" y="3639776"/>
          <a:ext cx="312789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5579">
                  <a:extLst>
                    <a:ext uri="{9D8B030D-6E8A-4147-A177-3AD203B41FA5}">
                      <a16:colId xmlns:a16="http://schemas.microsoft.com/office/drawing/2014/main" val="3375202720"/>
                    </a:ext>
                  </a:extLst>
                </a:gridCol>
                <a:gridCol w="625579">
                  <a:extLst>
                    <a:ext uri="{9D8B030D-6E8A-4147-A177-3AD203B41FA5}">
                      <a16:colId xmlns:a16="http://schemas.microsoft.com/office/drawing/2014/main" val="3400841649"/>
                    </a:ext>
                  </a:extLst>
                </a:gridCol>
                <a:gridCol w="625579">
                  <a:extLst>
                    <a:ext uri="{9D8B030D-6E8A-4147-A177-3AD203B41FA5}">
                      <a16:colId xmlns:a16="http://schemas.microsoft.com/office/drawing/2014/main" val="3817271220"/>
                    </a:ext>
                  </a:extLst>
                </a:gridCol>
                <a:gridCol w="625579">
                  <a:extLst>
                    <a:ext uri="{9D8B030D-6E8A-4147-A177-3AD203B41FA5}">
                      <a16:colId xmlns:a16="http://schemas.microsoft.com/office/drawing/2014/main" val="1982629978"/>
                    </a:ext>
                  </a:extLst>
                </a:gridCol>
                <a:gridCol w="625579">
                  <a:extLst>
                    <a:ext uri="{9D8B030D-6E8A-4147-A177-3AD203B41FA5}">
                      <a16:colId xmlns:a16="http://schemas.microsoft.com/office/drawing/2014/main" val="27561998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98227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2C19825-1FE9-426C-0346-6FA640C9BB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808934"/>
              </p:ext>
            </p:extLst>
          </p:nvPr>
        </p:nvGraphicFramePr>
        <p:xfrm>
          <a:off x="4487285" y="4010616"/>
          <a:ext cx="312789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1974">
                  <a:extLst>
                    <a:ext uri="{9D8B030D-6E8A-4147-A177-3AD203B41FA5}">
                      <a16:colId xmlns:a16="http://schemas.microsoft.com/office/drawing/2014/main" val="2939873112"/>
                    </a:ext>
                  </a:extLst>
                </a:gridCol>
                <a:gridCol w="781974">
                  <a:extLst>
                    <a:ext uri="{9D8B030D-6E8A-4147-A177-3AD203B41FA5}">
                      <a16:colId xmlns:a16="http://schemas.microsoft.com/office/drawing/2014/main" val="3368524724"/>
                    </a:ext>
                  </a:extLst>
                </a:gridCol>
                <a:gridCol w="781974">
                  <a:extLst>
                    <a:ext uri="{9D8B030D-6E8A-4147-A177-3AD203B41FA5}">
                      <a16:colId xmlns:a16="http://schemas.microsoft.com/office/drawing/2014/main" val="1061481169"/>
                    </a:ext>
                  </a:extLst>
                </a:gridCol>
                <a:gridCol w="781974">
                  <a:extLst>
                    <a:ext uri="{9D8B030D-6E8A-4147-A177-3AD203B41FA5}">
                      <a16:colId xmlns:a16="http://schemas.microsoft.com/office/drawing/2014/main" val="40317970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55106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C020573-676D-EFEB-CAA9-7787E19FB9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9076264"/>
              </p:ext>
            </p:extLst>
          </p:nvPr>
        </p:nvGraphicFramePr>
        <p:xfrm>
          <a:off x="4487286" y="4381456"/>
          <a:ext cx="312789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2632">
                  <a:extLst>
                    <a:ext uri="{9D8B030D-6E8A-4147-A177-3AD203B41FA5}">
                      <a16:colId xmlns:a16="http://schemas.microsoft.com/office/drawing/2014/main" val="110457704"/>
                    </a:ext>
                  </a:extLst>
                </a:gridCol>
                <a:gridCol w="1042632">
                  <a:extLst>
                    <a:ext uri="{9D8B030D-6E8A-4147-A177-3AD203B41FA5}">
                      <a16:colId xmlns:a16="http://schemas.microsoft.com/office/drawing/2014/main" val="1049293419"/>
                    </a:ext>
                  </a:extLst>
                </a:gridCol>
                <a:gridCol w="1042632">
                  <a:extLst>
                    <a:ext uri="{9D8B030D-6E8A-4147-A177-3AD203B41FA5}">
                      <a16:colId xmlns:a16="http://schemas.microsoft.com/office/drawing/2014/main" val="34142947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85734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537B4BB-1204-D731-28EB-C08243EF43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026168"/>
              </p:ext>
            </p:extLst>
          </p:nvPr>
        </p:nvGraphicFramePr>
        <p:xfrm>
          <a:off x="4487285" y="4756763"/>
          <a:ext cx="312789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3948">
                  <a:extLst>
                    <a:ext uri="{9D8B030D-6E8A-4147-A177-3AD203B41FA5}">
                      <a16:colId xmlns:a16="http://schemas.microsoft.com/office/drawing/2014/main" val="999556457"/>
                    </a:ext>
                  </a:extLst>
                </a:gridCol>
                <a:gridCol w="1563948">
                  <a:extLst>
                    <a:ext uri="{9D8B030D-6E8A-4147-A177-3AD203B41FA5}">
                      <a16:colId xmlns:a16="http://schemas.microsoft.com/office/drawing/2014/main" val="29636062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77885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BCB139D-0663-0900-57E3-2904B9C1AA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833096"/>
              </p:ext>
            </p:extLst>
          </p:nvPr>
        </p:nvGraphicFramePr>
        <p:xfrm>
          <a:off x="4487284" y="5123136"/>
          <a:ext cx="312789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7894">
                  <a:extLst>
                    <a:ext uri="{9D8B030D-6E8A-4147-A177-3AD203B41FA5}">
                      <a16:colId xmlns:a16="http://schemas.microsoft.com/office/drawing/2014/main" val="22259716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28226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67357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14276538"/>
                  </p:ext>
                </p:extLst>
              </p:nvPr>
            </p:nvGraphicFramePr>
            <p:xfrm>
              <a:off x="1338317" y="1107704"/>
              <a:ext cx="4295226" cy="4320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4258081176"/>
                        </a:ext>
                      </a:extLst>
                    </a:gridCol>
                    <a:gridCol w="864000">
                      <a:extLst>
                        <a:ext uri="{9D8B030D-6E8A-4147-A177-3AD203B41FA5}">
                          <a16:colId xmlns:a16="http://schemas.microsoft.com/office/drawing/2014/main" val="3517043601"/>
                        </a:ext>
                      </a:extLst>
                    </a:gridCol>
                    <a:gridCol w="864000">
                      <a:extLst>
                        <a:ext uri="{9D8B030D-6E8A-4147-A177-3AD203B41FA5}">
                          <a16:colId xmlns:a16="http://schemas.microsoft.com/office/drawing/2014/main" val="2500547767"/>
                        </a:ext>
                      </a:extLst>
                    </a:gridCol>
                    <a:gridCol w="864000">
                      <a:extLst>
                        <a:ext uri="{9D8B030D-6E8A-4147-A177-3AD203B41FA5}">
                          <a16:colId xmlns:a16="http://schemas.microsoft.com/office/drawing/2014/main" val="576713086"/>
                        </a:ext>
                      </a:extLst>
                    </a:gridCol>
                    <a:gridCol w="839226">
                      <a:extLst>
                        <a:ext uri="{9D8B030D-6E8A-4147-A177-3AD203B41FA5}">
                          <a16:colId xmlns:a16="http://schemas.microsoft.com/office/drawing/2014/main" val="2666546299"/>
                        </a:ext>
                      </a:extLst>
                    </a:gridCol>
                  </a:tblGrid>
                  <a:tr h="864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600" b="0" dirty="0">
                              <a:solidFill>
                                <a:srgbClr val="000000"/>
                              </a:solidFill>
                              <a:latin typeface="+mn-lt"/>
                            </a:rPr>
                            <a:t>START</a:t>
                          </a: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b="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b="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b="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64419828"/>
                      </a:ext>
                    </a:extLst>
                  </a:tr>
                  <a:tr h="864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kern="1200" dirty="0">
                            <a:solidFill>
                              <a:schemeClr val="dk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247628820"/>
                      </a:ext>
                    </a:extLst>
                  </a:tr>
                  <a:tr h="864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kern="1200" dirty="0">
                            <a:solidFill>
                              <a:schemeClr val="dk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843887591"/>
                      </a:ext>
                    </a:extLst>
                  </a:tr>
                  <a:tr h="864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kern="1200" dirty="0">
                            <a:solidFill>
                              <a:schemeClr val="dk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7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62952585"/>
                      </a:ext>
                    </a:extLst>
                  </a:tr>
                  <a:tr h="864000">
                    <a:tc>
                      <a:txBody>
                        <a:bodyPr/>
                        <a:lstStyle/>
                        <a:p>
                          <a:pPr algn="ctr"/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GB" sz="180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kern="1200" dirty="0">
                            <a:solidFill>
                              <a:schemeClr val="dk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7</m:t>
                                    </m:r>
                                  </m:num>
                                  <m:den>
                                    <m:r>
                                      <a:rPr lang="en-GB" sz="1800" b="0" i="1" kern="1200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600" dirty="0">
                              <a:solidFill>
                                <a:srgbClr val="000000"/>
                              </a:solidFill>
                              <a:latin typeface="+mn-lt"/>
                            </a:rPr>
                            <a:t>FINISH</a:t>
                          </a:r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509803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14276538"/>
                  </p:ext>
                </p:extLst>
              </p:nvPr>
            </p:nvGraphicFramePr>
            <p:xfrm>
              <a:off x="1338317" y="1107704"/>
              <a:ext cx="4295226" cy="4320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4258081176"/>
                        </a:ext>
                      </a:extLst>
                    </a:gridCol>
                    <a:gridCol w="864000">
                      <a:extLst>
                        <a:ext uri="{9D8B030D-6E8A-4147-A177-3AD203B41FA5}">
                          <a16:colId xmlns:a16="http://schemas.microsoft.com/office/drawing/2014/main" val="3517043601"/>
                        </a:ext>
                      </a:extLst>
                    </a:gridCol>
                    <a:gridCol w="864000">
                      <a:extLst>
                        <a:ext uri="{9D8B030D-6E8A-4147-A177-3AD203B41FA5}">
                          <a16:colId xmlns:a16="http://schemas.microsoft.com/office/drawing/2014/main" val="2500547767"/>
                        </a:ext>
                      </a:extLst>
                    </a:gridCol>
                    <a:gridCol w="864000">
                      <a:extLst>
                        <a:ext uri="{9D8B030D-6E8A-4147-A177-3AD203B41FA5}">
                          <a16:colId xmlns:a16="http://schemas.microsoft.com/office/drawing/2014/main" val="576713086"/>
                        </a:ext>
                      </a:extLst>
                    </a:gridCol>
                    <a:gridCol w="839226">
                      <a:extLst>
                        <a:ext uri="{9D8B030D-6E8A-4147-A177-3AD203B41FA5}">
                          <a16:colId xmlns:a16="http://schemas.microsoft.com/office/drawing/2014/main" val="2666546299"/>
                        </a:ext>
                      </a:extLst>
                    </a:gridCol>
                  </a:tblGrid>
                  <a:tr h="864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600" b="0" dirty="0">
                              <a:solidFill>
                                <a:srgbClr val="000000"/>
                              </a:solidFill>
                              <a:latin typeface="+mn-lt"/>
                            </a:rPr>
                            <a:t>START</a:t>
                          </a: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2113" t="-2113" r="-301408" b="-4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202113" t="-2113" r="-201408" b="-4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2113" t="-2113" r="-101408" b="-4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413768" t="-2113" r="-4348" b="-4042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64419828"/>
                      </a:ext>
                    </a:extLst>
                  </a:tr>
                  <a:tr h="864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2113" t="-102113" r="-401408" b="-3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2113" t="-102113" r="-301408" b="-3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202113" t="-102113" r="-201408" b="-3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2113" t="-102113" r="-101408" b="-3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413768" t="-102113" r="-4348" b="-3042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47628820"/>
                      </a:ext>
                    </a:extLst>
                  </a:tr>
                  <a:tr h="864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2113" t="-202113" r="-401408" b="-2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2113" t="-202113" r="-301408" b="-2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202113" t="-202113" r="-201408" b="-2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2113" t="-202113" r="-101408" b="-2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413768" t="-202113" r="-4348" b="-2042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43887591"/>
                      </a:ext>
                    </a:extLst>
                  </a:tr>
                  <a:tr h="864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2113" t="-302113" r="-401408" b="-1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2113" t="-302113" r="-301408" b="-1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202113" t="-302113" r="-201408" b="-1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2113" t="-302113" r="-101408" b="-1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413768" t="-302113" r="-4348" b="-1042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62952585"/>
                      </a:ext>
                    </a:extLst>
                  </a:tr>
                  <a:tr h="864000">
                    <a:tc>
                      <a:txBody>
                        <a:bodyPr/>
                        <a:lstStyle/>
                        <a:p>
                          <a:pPr algn="ctr"/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2113" t="-402113" r="-301408" b="-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202113" t="-402113" r="-201408" b="-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2113" t="-402113" r="-101408" b="-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600" dirty="0">
                              <a:solidFill>
                                <a:srgbClr val="000000"/>
                              </a:solidFill>
                              <a:latin typeface="+mn-lt"/>
                            </a:rPr>
                            <a:t>FINISH</a:t>
                          </a:r>
                          <a:endParaRPr lang="en-GB" sz="1800" dirty="0">
                            <a:solidFill>
                              <a:srgbClr val="00000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509803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Rectangle 4"/>
          <p:cNvSpPr/>
          <p:nvPr/>
        </p:nvSpPr>
        <p:spPr>
          <a:xfrm>
            <a:off x="6004849" y="1739894"/>
            <a:ext cx="466858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Find a path from the START to the FINISH where the fractions increase in size with each step. 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You can move in any direction. 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Explain how you knew that the next fraction was larger.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What’s the shortest pathway?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What’s the longest pathway?</a:t>
            </a:r>
          </a:p>
          <a:p>
            <a:endParaRPr lang="en-GB" sz="1600" dirty="0">
              <a:solidFill>
                <a:srgbClr val="000000"/>
              </a:solidFill>
              <a:latin typeface="Nunito Sans" pitchFamily="2" charset="0"/>
              <a:cs typeface="Arial" panose="020B0604020202020204" pitchFamily="34" charset="0"/>
            </a:endParaRP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B940EA3F-7DD0-F5F8-13DB-923C602FF8C9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Start to finish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1C20897-7C1C-6DCD-F1EF-B7260E66A918}"/>
              </a:ext>
            </a:extLst>
          </p:cNvPr>
          <p:cNvSpPr/>
          <p:nvPr/>
        </p:nvSpPr>
        <p:spPr>
          <a:xfrm>
            <a:off x="4007768" y="1188268"/>
            <a:ext cx="720080" cy="7285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C168F4D-AF1E-C0DA-9C75-5949A84D45E5}"/>
              </a:ext>
            </a:extLst>
          </p:cNvPr>
          <p:cNvSpPr/>
          <p:nvPr/>
        </p:nvSpPr>
        <p:spPr>
          <a:xfrm>
            <a:off x="3125890" y="2903422"/>
            <a:ext cx="720080" cy="7285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B6719FA-4C3A-0E11-7A9F-3AAA68E57C91}"/>
              </a:ext>
            </a:extLst>
          </p:cNvPr>
          <p:cNvSpPr/>
          <p:nvPr/>
        </p:nvSpPr>
        <p:spPr>
          <a:xfrm>
            <a:off x="4830133" y="3753381"/>
            <a:ext cx="720080" cy="7285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8" name="Graphic 7" descr="Holly outline">
            <a:extLst>
              <a:ext uri="{FF2B5EF4-FFF2-40B4-BE49-F238E27FC236}">
                <a16:creationId xmlns:a16="http://schemas.microsoft.com/office/drawing/2014/main" id="{B187AC5E-B55B-57A6-6D15-BF17DC41D0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398366" y="4636022"/>
            <a:ext cx="737194" cy="737194"/>
          </a:xfrm>
          <a:prstGeom prst="rect">
            <a:avLst/>
          </a:prstGeom>
        </p:spPr>
      </p:pic>
      <p:pic>
        <p:nvPicPr>
          <p:cNvPr id="14" name="Graphic 13" descr="Holiday tree outline">
            <a:extLst>
              <a:ext uri="{FF2B5EF4-FFF2-40B4-BE49-F238E27FC236}">
                <a16:creationId xmlns:a16="http://schemas.microsoft.com/office/drawing/2014/main" id="{029EB11D-08DC-D175-4503-DAA3957F69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854684" y="3771926"/>
            <a:ext cx="737194" cy="737194"/>
          </a:xfrm>
          <a:prstGeom prst="rect">
            <a:avLst/>
          </a:prstGeom>
        </p:spPr>
      </p:pic>
      <p:pic>
        <p:nvPicPr>
          <p:cNvPr id="16" name="Graphic 15" descr="Bells outline">
            <a:extLst>
              <a:ext uri="{FF2B5EF4-FFF2-40B4-BE49-F238E27FC236}">
                <a16:creationId xmlns:a16="http://schemas.microsoft.com/office/drawing/2014/main" id="{83C2FC54-252A-5EDF-891E-419AA5D747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3992079" y="1188268"/>
            <a:ext cx="737194" cy="737194"/>
          </a:xfrm>
          <a:prstGeom prst="rect">
            <a:avLst/>
          </a:prstGeom>
        </p:spPr>
      </p:pic>
      <p:pic>
        <p:nvPicPr>
          <p:cNvPr id="18" name="Graphic 17" descr="Holiday wreath outline">
            <a:extLst>
              <a:ext uri="{FF2B5EF4-FFF2-40B4-BE49-F238E27FC236}">
                <a16:creationId xmlns:a16="http://schemas.microsoft.com/office/drawing/2014/main" id="{53B4AFA5-4DA1-F8DC-20A8-263CFAE04D2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3146665" y="2894791"/>
            <a:ext cx="737194" cy="737194"/>
          </a:xfrm>
          <a:prstGeom prst="rect">
            <a:avLst/>
          </a:prstGeom>
        </p:spPr>
      </p:pic>
      <p:pic>
        <p:nvPicPr>
          <p:cNvPr id="24" name="Picture 23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60859E97-4E68-CF60-2302-A00BF518FB2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651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359833" y="997237"/>
            <a:ext cx="91450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Teams are cutting lengths of ribbon for gift wrapping</a:t>
            </a:r>
            <a:r>
              <a:rPr kumimoji="0" lang="en-GB" sz="160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.</a:t>
            </a:r>
          </a:p>
          <a:p>
            <a:pPr lvl="0">
              <a:defRPr/>
            </a:pPr>
            <a:r>
              <a:rPr kumimoji="0" lang="en-GB" sz="160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The table shows how the ribbon is cut by each team.</a:t>
            </a:r>
            <a:endParaRPr kumimoji="0" lang="en-GB" sz="16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529943" y="4861632"/>
            <a:ext cx="3477287" cy="950021"/>
          </a:xfrm>
          <a:prstGeom prst="round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kumimoji="0" lang="en-GB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This activity could be adapted for different year groups by providing a length of border</a:t>
            </a:r>
            <a:r>
              <a:rPr kumimoji="0" lang="en-GB" sz="1200" b="1" i="0" u="none" strike="noStrike" kern="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 roll for them to cut 4 ½ m into 3 equal lengths and measure to find each length.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 Sans" pitchFamily="2" charset="0"/>
              <a:ea typeface="+mn-ea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56627035"/>
                  </p:ext>
                </p:extLst>
              </p:nvPr>
            </p:nvGraphicFramePr>
            <p:xfrm>
              <a:off x="2155254" y="1686035"/>
              <a:ext cx="7881492" cy="3285348"/>
            </p:xfrm>
            <a:graphic>
              <a:graphicData uri="http://schemas.openxmlformats.org/drawingml/2006/table">
                <a:tbl>
                  <a:tblPr firstRow="1" bandRow="1">
                    <a:tableStyleId>{7DF18680-E054-41AD-8BC1-D1AEF772440D}</a:tableStyleId>
                  </a:tblPr>
                  <a:tblGrid>
                    <a:gridCol w="1600434">
                      <a:extLst>
                        <a:ext uri="{9D8B030D-6E8A-4147-A177-3AD203B41FA5}">
                          <a16:colId xmlns:a16="http://schemas.microsoft.com/office/drawing/2014/main" val="3319114537"/>
                        </a:ext>
                      </a:extLst>
                    </a:gridCol>
                    <a:gridCol w="3653894">
                      <a:extLst>
                        <a:ext uri="{9D8B030D-6E8A-4147-A177-3AD203B41FA5}">
                          <a16:colId xmlns:a16="http://schemas.microsoft.com/office/drawing/2014/main" val="3589936864"/>
                        </a:ext>
                      </a:extLst>
                    </a:gridCol>
                    <a:gridCol w="2627164">
                      <a:extLst>
                        <a:ext uri="{9D8B030D-6E8A-4147-A177-3AD203B41FA5}">
                          <a16:colId xmlns:a16="http://schemas.microsoft.com/office/drawing/2014/main" val="3624252520"/>
                        </a:ext>
                      </a:extLst>
                    </a:gridCol>
                  </a:tblGrid>
                  <a:tr h="36680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TOTAL NEEDED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TEAMS AND RIBBON LENGTHS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1122221"/>
                      </a:ext>
                    </a:extLst>
                  </a:tr>
                  <a:tr h="366804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4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 m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Joy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Light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4457253"/>
                      </a:ext>
                    </a:extLst>
                  </a:tr>
                  <a:tr h="366804">
                    <a:tc vMerge="1"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 3 lengths of 1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 m 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A</a:t>
                          </a:r>
                          <a:r>
                            <a:rPr lang="en-GB" sz="1400" baseline="0" dirty="0">
                              <a:solidFill>
                                <a:srgbClr val="000000"/>
                              </a:solidFill>
                            </a:rPr>
                            <a:t> 1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 m length and a 3m length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589658293"/>
                      </a:ext>
                    </a:extLst>
                  </a:tr>
                  <a:tr h="366804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5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 m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Sparkle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Glitter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4012411544"/>
                      </a:ext>
                    </a:extLst>
                  </a:tr>
                  <a:tr h="366804">
                    <a:tc vMerge="1">
                      <a:txBody>
                        <a:bodyPr/>
                        <a:lstStyle/>
                        <a:p>
                          <a:pPr algn="ctr"/>
                          <a:endParaRPr lang="en-GB" sz="1800" dirty="0">
                            <a:solidFill>
                              <a:srgbClr val="000000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4 lengths</a:t>
                          </a:r>
                          <a:r>
                            <a:rPr lang="en-GB" sz="1400" baseline="0" dirty="0">
                              <a:solidFill>
                                <a:srgbClr val="000000"/>
                              </a:solidFill>
                            </a:rPr>
                            <a:t> of 1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/>
                              </m:f>
                            </m:oMath>
                          </a14:m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 m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A 4m length and a 1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/>
                              </m:f>
                            </m:oMath>
                          </a14:m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 m length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8522078"/>
                      </a:ext>
                    </a:extLst>
                  </a:tr>
                  <a:tr h="366804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6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 m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Icicle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Snowflake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639401303"/>
                      </a:ext>
                    </a:extLst>
                  </a:tr>
                  <a:tr h="366804">
                    <a:tc vMerge="1">
                      <a:txBody>
                        <a:bodyPr/>
                        <a:lstStyle/>
                        <a:p>
                          <a:pPr algn="ctr"/>
                          <a:endParaRPr lang="en-GB" sz="1800" dirty="0">
                            <a:solidFill>
                              <a:srgbClr val="000000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lengths</a:t>
                          </a:r>
                          <a:r>
                            <a:rPr lang="en-GB" sz="1400" baseline="0" dirty="0">
                              <a:solidFill>
                                <a:srgbClr val="000000"/>
                              </a:solidFill>
                            </a:rPr>
                            <a:t> of 1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/>
                              </m:f>
                            </m:oMath>
                          </a14:m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 m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A 5m length and a       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/>
                              </m:f>
                            </m:oMath>
                          </a14:m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 m length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45143953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56627035"/>
                  </p:ext>
                </p:extLst>
              </p:nvPr>
            </p:nvGraphicFramePr>
            <p:xfrm>
              <a:off x="2155254" y="1686035"/>
              <a:ext cx="7881492" cy="3285348"/>
            </p:xfrm>
            <a:graphic>
              <a:graphicData uri="http://schemas.openxmlformats.org/drawingml/2006/table">
                <a:tbl>
                  <a:tblPr firstRow="1" bandRow="1">
                    <a:tableStyleId>{7DF18680-E054-41AD-8BC1-D1AEF772440D}</a:tableStyleId>
                  </a:tblPr>
                  <a:tblGrid>
                    <a:gridCol w="1600434">
                      <a:extLst>
                        <a:ext uri="{9D8B030D-6E8A-4147-A177-3AD203B41FA5}">
                          <a16:colId xmlns:a16="http://schemas.microsoft.com/office/drawing/2014/main" val="3319114537"/>
                        </a:ext>
                      </a:extLst>
                    </a:gridCol>
                    <a:gridCol w="3653894">
                      <a:extLst>
                        <a:ext uri="{9D8B030D-6E8A-4147-A177-3AD203B41FA5}">
                          <a16:colId xmlns:a16="http://schemas.microsoft.com/office/drawing/2014/main" val="3589936864"/>
                        </a:ext>
                      </a:extLst>
                    </a:gridCol>
                    <a:gridCol w="2627164">
                      <a:extLst>
                        <a:ext uri="{9D8B030D-6E8A-4147-A177-3AD203B41FA5}">
                          <a16:colId xmlns:a16="http://schemas.microsoft.com/office/drawing/2014/main" val="3624252520"/>
                        </a:ext>
                      </a:extLst>
                    </a:gridCol>
                  </a:tblGrid>
                  <a:tr h="36680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TOTAL NEEDED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>
                              <a:solidFill>
                                <a:srgbClr val="000000"/>
                              </a:solidFill>
                            </a:rPr>
                            <a:t>TEAMS AND RIBBON LENGTHS</a:t>
                          </a:r>
                          <a:endParaRPr lang="en-GB" sz="1400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1122221"/>
                      </a:ext>
                    </a:extLst>
                  </a:tr>
                  <a:tr h="366804"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80" t="-38125" r="-393536" b="-206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Joy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Light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4457253"/>
                      </a:ext>
                    </a:extLst>
                  </a:tr>
                  <a:tr h="606044">
                    <a:tc vMerge="1"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44000" t="-123232" r="-72500" b="-3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464" t="-123232" r="-928" b="-33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9658293"/>
                      </a:ext>
                    </a:extLst>
                  </a:tr>
                  <a:tr h="366804"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80" t="-138125" r="-393536" b="-106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Sparkle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Glitter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4012411544"/>
                      </a:ext>
                    </a:extLst>
                  </a:tr>
                  <a:tr h="606044">
                    <a:tc vMerge="1">
                      <a:txBody>
                        <a:bodyPr/>
                        <a:lstStyle/>
                        <a:p>
                          <a:pPr algn="ctr"/>
                          <a:endParaRPr lang="en-GB" sz="1800" dirty="0">
                            <a:solidFill>
                              <a:srgbClr val="000000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44000" t="-281000" r="-72500" b="-17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464" t="-281000" r="-928" b="-17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522078"/>
                      </a:ext>
                    </a:extLst>
                  </a:tr>
                  <a:tr h="366804"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80" t="-238125" r="-393536" b="-6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Icicle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>
                              <a:solidFill>
                                <a:srgbClr val="000000"/>
                              </a:solidFill>
                            </a:rPr>
                            <a:t>Team Snowflake</a:t>
                          </a:r>
                          <a:endParaRPr lang="en-GB" sz="1400" b="1" dirty="0">
                            <a:solidFill>
                              <a:srgbClr val="000000"/>
                            </a:solidFill>
                            <a:latin typeface="Nunito Sans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639401303"/>
                      </a:ext>
                    </a:extLst>
                  </a:tr>
                  <a:tr h="606044">
                    <a:tc vMerge="1">
                      <a:txBody>
                        <a:bodyPr/>
                        <a:lstStyle/>
                        <a:p>
                          <a:pPr algn="ctr"/>
                          <a:endParaRPr lang="en-GB" sz="1800" dirty="0">
                            <a:solidFill>
                              <a:srgbClr val="000000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44000" t="-441000" r="-72500" b="-1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464" t="-441000" r="-928" b="-1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5143953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TextBox 2"/>
          <p:cNvSpPr txBox="1"/>
          <p:nvPr/>
        </p:nvSpPr>
        <p:spPr>
          <a:xfrm>
            <a:off x="1504849" y="5097763"/>
            <a:ext cx="86086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What do you notice about the lengths being cut? </a:t>
            </a:r>
            <a:r>
              <a:rPr lang="en-GB" sz="1600" b="1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Can you continue the pattern?</a:t>
            </a:r>
          </a:p>
        </p:txBody>
      </p:sp>
      <p:sp>
        <p:nvSpPr>
          <p:cNvPr id="18" name="Title 2">
            <a:extLst>
              <a:ext uri="{FF2B5EF4-FFF2-40B4-BE49-F238E27FC236}">
                <a16:creationId xmlns:a16="http://schemas.microsoft.com/office/drawing/2014/main" id="{CCE90AA0-70FA-E5E0-6934-FE7EA79A4FAD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Ribbon for wrapping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83FD9AB-1928-FA62-13F5-BF95DB4F328B}"/>
              </a:ext>
            </a:extLst>
          </p:cNvPr>
          <p:cNvGrpSpPr/>
          <p:nvPr/>
        </p:nvGrpSpPr>
        <p:grpSpPr>
          <a:xfrm>
            <a:off x="4632780" y="3639270"/>
            <a:ext cx="5016425" cy="1281289"/>
            <a:chOff x="4632780" y="3639270"/>
            <a:chExt cx="5016425" cy="128128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5841B01E-0D3D-A612-E267-4130B3E232A1}"/>
                </a:ext>
              </a:extLst>
            </p:cNvPr>
            <p:cNvGrpSpPr/>
            <p:nvPr/>
          </p:nvGrpSpPr>
          <p:grpSpPr>
            <a:xfrm>
              <a:off x="4632780" y="3639270"/>
              <a:ext cx="5016425" cy="1281289"/>
              <a:chOff x="3490448" y="3233055"/>
              <a:chExt cx="5016425" cy="1281289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3490448" y="4060371"/>
                <a:ext cx="270892" cy="366821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8013438" y="4060371"/>
                <a:ext cx="270892" cy="366821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4732153" y="4318400"/>
                <a:ext cx="184941" cy="19594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8321932" y="4212204"/>
                <a:ext cx="184941" cy="19594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4804161" y="3331027"/>
                <a:ext cx="184941" cy="19594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8229462" y="3233055"/>
                <a:ext cx="184941" cy="19594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C99A072-1844-5208-9919-8BA974198AB0}"/>
                </a:ext>
              </a:extLst>
            </p:cNvPr>
            <p:cNvSpPr/>
            <p:nvPr/>
          </p:nvSpPr>
          <p:spPr>
            <a:xfrm>
              <a:off x="7824192" y="4466586"/>
              <a:ext cx="270892" cy="366821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0" name="Picture 19" descr="A picture containing icon&#10;&#10;Description automatically generated">
            <a:extLst>
              <a:ext uri="{FF2B5EF4-FFF2-40B4-BE49-F238E27FC236}">
                <a16:creationId xmlns:a16="http://schemas.microsoft.com/office/drawing/2014/main" id="{2EBA3C9E-620C-66E2-18E8-BD4CFBF4F78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4835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14">
            <a:extLst>
              <a:ext uri="{FF2B5EF4-FFF2-40B4-BE49-F238E27FC236}">
                <a16:creationId xmlns:a16="http://schemas.microsoft.com/office/drawing/2014/main" id="{0C502FA3-0D99-40F0-B153-18BDAF713E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246930"/>
              </p:ext>
            </p:extLst>
          </p:nvPr>
        </p:nvGraphicFramePr>
        <p:xfrm>
          <a:off x="1630437" y="2008212"/>
          <a:ext cx="4257036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9506">
                  <a:extLst>
                    <a:ext uri="{9D8B030D-6E8A-4147-A177-3AD203B41FA5}">
                      <a16:colId xmlns:a16="http://schemas.microsoft.com/office/drawing/2014/main" val="1338478594"/>
                    </a:ext>
                  </a:extLst>
                </a:gridCol>
                <a:gridCol w="709506">
                  <a:extLst>
                    <a:ext uri="{9D8B030D-6E8A-4147-A177-3AD203B41FA5}">
                      <a16:colId xmlns:a16="http://schemas.microsoft.com/office/drawing/2014/main" val="4267095294"/>
                    </a:ext>
                  </a:extLst>
                </a:gridCol>
                <a:gridCol w="709506">
                  <a:extLst>
                    <a:ext uri="{9D8B030D-6E8A-4147-A177-3AD203B41FA5}">
                      <a16:colId xmlns:a16="http://schemas.microsoft.com/office/drawing/2014/main" val="3311358060"/>
                    </a:ext>
                  </a:extLst>
                </a:gridCol>
                <a:gridCol w="709506">
                  <a:extLst>
                    <a:ext uri="{9D8B030D-6E8A-4147-A177-3AD203B41FA5}">
                      <a16:colId xmlns:a16="http://schemas.microsoft.com/office/drawing/2014/main" val="3125865831"/>
                    </a:ext>
                  </a:extLst>
                </a:gridCol>
                <a:gridCol w="709506">
                  <a:extLst>
                    <a:ext uri="{9D8B030D-6E8A-4147-A177-3AD203B41FA5}">
                      <a16:colId xmlns:a16="http://schemas.microsoft.com/office/drawing/2014/main" val="4292857182"/>
                    </a:ext>
                  </a:extLst>
                </a:gridCol>
                <a:gridCol w="709506">
                  <a:extLst>
                    <a:ext uri="{9D8B030D-6E8A-4147-A177-3AD203B41FA5}">
                      <a16:colId xmlns:a16="http://schemas.microsoft.com/office/drawing/2014/main" val="195142045"/>
                    </a:ext>
                  </a:extLst>
                </a:gridCol>
              </a:tblGrid>
              <a:tr h="790739"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704409"/>
                  </a:ext>
                </a:extLst>
              </a:tr>
              <a:tr h="790739"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4332981"/>
                  </a:ext>
                </a:extLst>
              </a:tr>
              <a:tr h="790739"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6341514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6594D33C-5173-4575-A2CA-DED649FF6A4E}"/>
              </a:ext>
            </a:extLst>
          </p:cNvPr>
          <p:cNvSpPr txBox="1"/>
          <p:nvPr/>
        </p:nvSpPr>
        <p:spPr>
          <a:xfrm>
            <a:off x="1334380" y="1358927"/>
            <a:ext cx="3395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What is the value of           if…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19F9228-C156-4C9B-82DB-C448B25DAF9B}"/>
              </a:ext>
            </a:extLst>
          </p:cNvPr>
          <p:cNvSpPr txBox="1"/>
          <p:nvPr/>
        </p:nvSpPr>
        <p:spPr>
          <a:xfrm>
            <a:off x="7073003" y="1622777"/>
            <a:ext cx="1279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squared =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92877E9-4D27-47B2-8039-55B77DD5070F}"/>
              </a:ext>
            </a:extLst>
          </p:cNvPr>
          <p:cNvSpPr txBox="1"/>
          <p:nvPr/>
        </p:nvSpPr>
        <p:spPr>
          <a:xfrm>
            <a:off x="7065530" y="2514903"/>
            <a:ext cx="3233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 the product of           and 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0900839-2C55-45AB-9F56-C62B58F05DAA}"/>
              </a:ext>
            </a:extLst>
          </p:cNvPr>
          <p:cNvSpPr txBox="1"/>
          <p:nvPr/>
        </p:nvSpPr>
        <p:spPr>
          <a:xfrm>
            <a:off x="6415926" y="3515530"/>
            <a:ext cx="67420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difference between                and                   </a:t>
            </a:r>
          </a:p>
          <a:p>
            <a:endParaRPr lang="en-GB" dirty="0"/>
          </a:p>
          <a:p>
            <a:r>
              <a:rPr lang="en-GB" dirty="0"/>
              <a:t>equals  </a:t>
            </a: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B7FD3EBB-3A8E-EB66-1624-2F6DDA644CD4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A take away treat</a:t>
            </a:r>
          </a:p>
        </p:txBody>
      </p:sp>
      <p:pic>
        <p:nvPicPr>
          <p:cNvPr id="12" name="Graphic 11" descr="Holly outline">
            <a:extLst>
              <a:ext uri="{FF2B5EF4-FFF2-40B4-BE49-F238E27FC236}">
                <a16:creationId xmlns:a16="http://schemas.microsoft.com/office/drawing/2014/main" id="{2A79EB05-FED1-485F-22AB-DF0FBCA2D6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351584" y="2050284"/>
            <a:ext cx="720080" cy="720080"/>
          </a:xfrm>
          <a:prstGeom prst="rect">
            <a:avLst/>
          </a:prstGeom>
        </p:spPr>
      </p:pic>
      <p:pic>
        <p:nvPicPr>
          <p:cNvPr id="32" name="Graphic 31" descr="Holiday tree outline">
            <a:extLst>
              <a:ext uri="{FF2B5EF4-FFF2-40B4-BE49-F238E27FC236}">
                <a16:creationId xmlns:a16="http://schemas.microsoft.com/office/drawing/2014/main" id="{64222543-1DA6-D93F-7FA1-ECBF135F4D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495272" y="1164443"/>
            <a:ext cx="643000" cy="643000"/>
          </a:xfrm>
          <a:prstGeom prst="rect">
            <a:avLst/>
          </a:prstGeom>
        </p:spPr>
      </p:pic>
      <p:pic>
        <p:nvPicPr>
          <p:cNvPr id="34" name="Graphic 33" descr="Holiday wreath outline">
            <a:extLst>
              <a:ext uri="{FF2B5EF4-FFF2-40B4-BE49-F238E27FC236}">
                <a16:creationId xmlns:a16="http://schemas.microsoft.com/office/drawing/2014/main" id="{9C5D6D03-886F-5A16-61CA-940BEA1798C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225086" y="3712958"/>
            <a:ext cx="643000" cy="643000"/>
          </a:xfrm>
          <a:prstGeom prst="rect">
            <a:avLst/>
          </a:prstGeom>
        </p:spPr>
      </p:pic>
      <p:pic>
        <p:nvPicPr>
          <p:cNvPr id="36" name="Graphic 35" descr="Bells outline">
            <a:extLst>
              <a:ext uri="{FF2B5EF4-FFF2-40B4-BE49-F238E27FC236}">
                <a16:creationId xmlns:a16="http://schemas.microsoft.com/office/drawing/2014/main" id="{4F1A6D90-B44A-37D5-242E-74347D23E19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108587" y="3358457"/>
            <a:ext cx="643000" cy="643000"/>
          </a:xfrm>
          <a:prstGeom prst="rect">
            <a:avLst/>
          </a:prstGeom>
        </p:spPr>
      </p:pic>
      <p:pic>
        <p:nvPicPr>
          <p:cNvPr id="37" name="Graphic 36" descr="Holiday tree outline">
            <a:extLst>
              <a:ext uri="{FF2B5EF4-FFF2-40B4-BE49-F238E27FC236}">
                <a16:creationId xmlns:a16="http://schemas.microsoft.com/office/drawing/2014/main" id="{AAB742AE-F957-BE00-E4C2-F68163C81F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166262" y="3908159"/>
            <a:ext cx="643000" cy="643000"/>
          </a:xfrm>
          <a:prstGeom prst="rect">
            <a:avLst/>
          </a:prstGeom>
        </p:spPr>
      </p:pic>
      <p:pic>
        <p:nvPicPr>
          <p:cNvPr id="38" name="Graphic 37" descr="Holly outline">
            <a:extLst>
              <a:ext uri="{FF2B5EF4-FFF2-40B4-BE49-F238E27FC236}">
                <a16:creationId xmlns:a16="http://schemas.microsoft.com/office/drawing/2014/main" id="{0E1BC556-3C4B-D3D0-F528-4E8B8E080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938733" y="2307184"/>
            <a:ext cx="720080" cy="720080"/>
          </a:xfrm>
          <a:prstGeom prst="rect">
            <a:avLst/>
          </a:prstGeom>
        </p:spPr>
      </p:pic>
      <p:pic>
        <p:nvPicPr>
          <p:cNvPr id="40" name="Graphic 39" descr="Stocking outline">
            <a:extLst>
              <a:ext uri="{FF2B5EF4-FFF2-40B4-BE49-F238E27FC236}">
                <a16:creationId xmlns:a16="http://schemas.microsoft.com/office/drawing/2014/main" id="{632DBB87-E35D-9661-4684-CB7B4D894F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3809433" y="2921156"/>
            <a:ext cx="642992" cy="642992"/>
          </a:xfrm>
          <a:prstGeom prst="rect">
            <a:avLst/>
          </a:prstGeom>
        </p:spPr>
      </p:pic>
      <p:pic>
        <p:nvPicPr>
          <p:cNvPr id="41" name="Graphic 40" descr="Stocking outline">
            <a:extLst>
              <a:ext uri="{FF2B5EF4-FFF2-40B4-BE49-F238E27FC236}">
                <a16:creationId xmlns:a16="http://schemas.microsoft.com/office/drawing/2014/main" id="{B4540507-DEDE-36B0-FA15-424E1B3AAF7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6393360" y="1482258"/>
            <a:ext cx="642992" cy="642992"/>
          </a:xfrm>
          <a:prstGeom prst="rect">
            <a:avLst/>
          </a:prstGeom>
        </p:spPr>
      </p:pic>
      <p:pic>
        <p:nvPicPr>
          <p:cNvPr id="42" name="Graphic 41" descr="Holiday wreath outline">
            <a:extLst>
              <a:ext uri="{FF2B5EF4-FFF2-40B4-BE49-F238E27FC236}">
                <a16:creationId xmlns:a16="http://schemas.microsoft.com/office/drawing/2014/main" id="{E184A096-E090-9E4C-607C-706DA2604A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10337313" y="3352945"/>
            <a:ext cx="643000" cy="643000"/>
          </a:xfrm>
          <a:prstGeom prst="rect">
            <a:avLst/>
          </a:prstGeom>
        </p:spPr>
      </p:pic>
      <p:pic>
        <p:nvPicPr>
          <p:cNvPr id="43" name="Graphic 42" descr="Bells outline">
            <a:extLst>
              <a:ext uri="{FF2B5EF4-FFF2-40B4-BE49-F238E27FC236}">
                <a16:creationId xmlns:a16="http://schemas.microsoft.com/office/drawing/2014/main" id="{38AD3F2C-97C0-B711-9F91-EF6B19B7CA9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6415926" y="2414558"/>
            <a:ext cx="643000" cy="643000"/>
          </a:xfrm>
          <a:prstGeom prst="rect">
            <a:avLst/>
          </a:prstGeom>
        </p:spPr>
      </p:pic>
      <p:pic>
        <p:nvPicPr>
          <p:cNvPr id="45" name="Graphic 44" descr="Penguin outline">
            <a:extLst>
              <a:ext uri="{FF2B5EF4-FFF2-40B4-BE49-F238E27FC236}">
                <a16:creationId xmlns:a16="http://schemas.microsoft.com/office/drawing/2014/main" id="{F99B17C7-5C6A-479C-1776-0060E3E1306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8248929" y="1432104"/>
            <a:ext cx="643000" cy="643000"/>
          </a:xfrm>
          <a:prstGeom prst="rect">
            <a:avLst/>
          </a:prstGeom>
        </p:spPr>
      </p:pic>
      <p:pic>
        <p:nvPicPr>
          <p:cNvPr id="46" name="Graphic 45" descr="Penguin outline">
            <a:extLst>
              <a:ext uri="{FF2B5EF4-FFF2-40B4-BE49-F238E27FC236}">
                <a16:creationId xmlns:a16="http://schemas.microsoft.com/office/drawing/2014/main" id="{99A13EBB-8EFB-7B34-04DC-56558D21B1D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8827232" y="2395566"/>
            <a:ext cx="643000" cy="643000"/>
          </a:xfrm>
          <a:prstGeom prst="rect">
            <a:avLst/>
          </a:prstGeom>
        </p:spPr>
      </p:pic>
      <p:pic>
        <p:nvPicPr>
          <p:cNvPr id="47" name="Picture 46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8BA07727-1DAC-8DEA-C869-671D4ADC468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4809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38">
            <a:extLst>
              <a:ext uri="{FF2B5EF4-FFF2-40B4-BE49-F238E27FC236}">
                <a16:creationId xmlns:a16="http://schemas.microsoft.com/office/drawing/2014/main" id="{C1566799-A7CB-4448-8865-EA74DDB5C4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045747"/>
              </p:ext>
            </p:extLst>
          </p:nvPr>
        </p:nvGraphicFramePr>
        <p:xfrm>
          <a:off x="4234596" y="1849222"/>
          <a:ext cx="6783041" cy="28962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1876">
                  <a:extLst>
                    <a:ext uri="{9D8B030D-6E8A-4147-A177-3AD203B41FA5}">
                      <a16:colId xmlns:a16="http://schemas.microsoft.com/office/drawing/2014/main" val="3786766621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3904709884"/>
                    </a:ext>
                  </a:extLst>
                </a:gridCol>
                <a:gridCol w="1906949">
                  <a:extLst>
                    <a:ext uri="{9D8B030D-6E8A-4147-A177-3AD203B41FA5}">
                      <a16:colId xmlns:a16="http://schemas.microsoft.com/office/drawing/2014/main" val="31829877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If           is worth… 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3144738"/>
                  </a:ext>
                </a:extLst>
              </a:tr>
              <a:tr h="605153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9</a:t>
                      </a:r>
                      <a:r>
                        <a:rPr lang="en-GB" baseline="300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</a:t>
                      </a:r>
                      <a:r>
                        <a:rPr lang="en-GB" baseline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= 81</a:t>
                      </a:r>
                      <a:endParaRPr lang="en-GB" baseline="3000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9</a:t>
                      </a:r>
                      <a:r>
                        <a:rPr lang="en-GB" baseline="300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</a:t>
                      </a:r>
                      <a:r>
                        <a:rPr lang="en-GB" baseline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= 81 </a:t>
                      </a:r>
                      <a:endParaRPr lang="en-GB" baseline="3000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6754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162 = 81 x 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243 = 81 x 3 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5271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162 – 7 =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243 – 7 =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3234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155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236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4237290"/>
                  </a:ext>
                </a:extLst>
              </a:tr>
            </a:tbl>
          </a:graphicData>
        </a:graphic>
      </p:graphicFrame>
      <p:sp>
        <p:nvSpPr>
          <p:cNvPr id="6" name="Title 2">
            <a:extLst>
              <a:ext uri="{FF2B5EF4-FFF2-40B4-BE49-F238E27FC236}">
                <a16:creationId xmlns:a16="http://schemas.microsoft.com/office/drawing/2014/main" id="{6058DFF0-CA65-7F16-0017-5851435FCBE6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A take away treat - solution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B195C39-A7C3-E1FB-8A9C-95603436E7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743" y="2159337"/>
            <a:ext cx="3112018" cy="18881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68C5E90-4966-E36A-05AE-3C27862E83D9}"/>
              </a:ext>
            </a:extLst>
          </p:cNvPr>
          <p:cNvSpPr txBox="1"/>
          <p:nvPr/>
        </p:nvSpPr>
        <p:spPr>
          <a:xfrm>
            <a:off x="1174363" y="2097201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 anchor="ctr" anchorCtr="1">
            <a:noAutofit/>
          </a:bodyPr>
          <a:lstStyle/>
          <a:p>
            <a:pPr algn="l"/>
            <a:r>
              <a:rPr lang="en-GB" sz="4400" i="0" dirty="0">
                <a:solidFill>
                  <a:schemeClr val="accent6"/>
                </a:solidFill>
                <a:latin typeface="Nunito Sans" pitchFamily="2" charset="77"/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FB02C4-0249-125A-4DA0-B1917FEEE66B}"/>
              </a:ext>
            </a:extLst>
          </p:cNvPr>
          <p:cNvSpPr txBox="1"/>
          <p:nvPr/>
        </p:nvSpPr>
        <p:spPr>
          <a:xfrm>
            <a:off x="920739" y="1736127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 anchor="ctr" anchorCtr="1">
            <a:noAutofit/>
          </a:bodyPr>
          <a:lstStyle/>
          <a:p>
            <a:pPr algn="l"/>
            <a:r>
              <a:rPr lang="en-GB" sz="3600" i="0" dirty="0">
                <a:solidFill>
                  <a:schemeClr val="accent6"/>
                </a:solidFill>
                <a:latin typeface="Nunito Sans" pitchFamily="2" charset="77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284067-40F3-5887-28FA-4F1AB8A35039}"/>
              </a:ext>
            </a:extLst>
          </p:cNvPr>
          <p:cNvSpPr txBox="1"/>
          <p:nvPr/>
        </p:nvSpPr>
        <p:spPr>
          <a:xfrm>
            <a:off x="1922634" y="1736127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 anchor="ctr" anchorCtr="1">
            <a:noAutofit/>
          </a:bodyPr>
          <a:lstStyle/>
          <a:p>
            <a:pPr algn="l"/>
            <a:r>
              <a:rPr lang="en-GB" sz="3600" i="0" dirty="0">
                <a:solidFill>
                  <a:schemeClr val="accent6"/>
                </a:solidFill>
                <a:latin typeface="Nunito Sans" pitchFamily="2" charset="77"/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EF70E4-77BE-0BE3-7CB4-A7F03F2E6E26}"/>
              </a:ext>
            </a:extLst>
          </p:cNvPr>
          <p:cNvSpPr txBox="1"/>
          <p:nvPr/>
        </p:nvSpPr>
        <p:spPr>
          <a:xfrm>
            <a:off x="2188501" y="2658616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 anchor="ctr" anchorCtr="1">
            <a:noAutofit/>
          </a:bodyPr>
          <a:lstStyle/>
          <a:p>
            <a:pPr algn="l"/>
            <a:r>
              <a:rPr lang="en-GB" sz="4400" i="0" dirty="0">
                <a:solidFill>
                  <a:schemeClr val="accent6"/>
                </a:solidFill>
                <a:latin typeface="Nunito Sans" pitchFamily="2" charset="77"/>
              </a:rPr>
              <a:t>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8327C5-0CDE-174C-2804-44F8ECBEBA61}"/>
              </a:ext>
            </a:extLst>
          </p:cNvPr>
          <p:cNvSpPr txBox="1"/>
          <p:nvPr/>
        </p:nvSpPr>
        <p:spPr>
          <a:xfrm>
            <a:off x="3188970" y="3265462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 anchor="ctr" anchorCtr="1">
            <a:noAutofit/>
          </a:bodyPr>
          <a:lstStyle/>
          <a:p>
            <a:pPr algn="l"/>
            <a:r>
              <a:rPr lang="en-GB" sz="4400" i="0" dirty="0">
                <a:solidFill>
                  <a:schemeClr val="accent6"/>
                </a:solidFill>
                <a:latin typeface="Nunito Sans" pitchFamily="2" charset="77"/>
              </a:rPr>
              <a:t>7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484A435-72B2-5A65-95A4-91A2426D2B97}"/>
              </a:ext>
            </a:extLst>
          </p:cNvPr>
          <p:cNvCxnSpPr>
            <a:cxnSpLocks/>
          </p:cNvCxnSpPr>
          <p:nvPr/>
        </p:nvCxnSpPr>
        <p:spPr>
          <a:xfrm flipV="1">
            <a:off x="1439426" y="2249640"/>
            <a:ext cx="364266" cy="42619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Graphic 23" descr="Holly outline">
            <a:extLst>
              <a:ext uri="{FF2B5EF4-FFF2-40B4-BE49-F238E27FC236}">
                <a16:creationId xmlns:a16="http://schemas.microsoft.com/office/drawing/2014/main" id="{CB924ED7-6803-14B2-4BAD-4633F0DF5D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006232" y="1764159"/>
            <a:ext cx="528424" cy="52842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F791FCCF-EDB6-4B3B-67E1-2F762DCEAA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2878" y="2960216"/>
            <a:ext cx="2559182" cy="38737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21F810E-2A8B-50E2-A167-9BE7F32482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4407" y="2305749"/>
            <a:ext cx="1416123" cy="41912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E3E54F6-227C-A7C3-7BE1-3428E0D1B1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08443" y="3582931"/>
            <a:ext cx="2743341" cy="36831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9D0E7BAD-9488-4061-1936-7CE4949960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44280" y="4217826"/>
            <a:ext cx="806491" cy="38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4589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6528632" y="4733283"/>
            <a:ext cx="2911230" cy="1062279"/>
          </a:xfrm>
          <a:prstGeom prst="round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This activity could be adapted for different year groups by using</a:t>
            </a:r>
            <a:r>
              <a:rPr kumimoji="0" lang="en-GB" sz="1200" b="1" i="0" u="none" strike="noStrike" kern="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 a space on a grid and saying the sleigh needs to move two places to the left and up one square.  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unito Sans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83468" y="1659285"/>
            <a:ext cx="502609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GB" sz="160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Parcel delivery is being carefully tracked on a grid.</a:t>
            </a:r>
          </a:p>
          <a:p>
            <a:pPr lvl="0">
              <a:defRPr/>
            </a:pPr>
            <a:r>
              <a:rPr lang="en-GB" sz="1600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The grid shows the vehicle’s current position.</a:t>
            </a:r>
            <a:r>
              <a:rPr kumimoji="0" lang="en-GB" sz="160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 </a:t>
            </a:r>
          </a:p>
          <a:p>
            <a:pPr lvl="0">
              <a:defRPr/>
            </a:pPr>
            <a:endParaRPr kumimoji="0" lang="en-GB" sz="1600" i="0" u="none" strike="noStrike" kern="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GB" sz="1600" b="1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Delivery 1</a:t>
            </a:r>
          </a:p>
          <a:p>
            <a:pPr lvl="0">
              <a:defRPr/>
            </a:pPr>
            <a:r>
              <a:rPr lang="en-GB" sz="1600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Double the x coordinate and triple the y coordinate. </a:t>
            </a:r>
          </a:p>
          <a:p>
            <a:pPr lvl="0">
              <a:defRPr/>
            </a:pPr>
            <a:r>
              <a:rPr lang="en-GB" sz="1600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Mark this delivery on the grid.</a:t>
            </a:r>
          </a:p>
          <a:p>
            <a:pPr lvl="0">
              <a:defRPr/>
            </a:pPr>
            <a:endParaRPr kumimoji="0" lang="en-GB" sz="1600" i="0" u="none" strike="noStrike" kern="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GB" sz="1600" b="1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Delivery 2</a:t>
            </a:r>
          </a:p>
          <a:p>
            <a:pPr lvl="0">
              <a:defRPr/>
            </a:pPr>
            <a:r>
              <a:rPr kumimoji="0" lang="en-GB" sz="160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Some information is missing from the la</a:t>
            </a:r>
            <a:r>
              <a:rPr lang="en-GB" sz="1600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bel.</a:t>
            </a:r>
          </a:p>
          <a:p>
            <a:pPr lvl="0">
              <a:defRPr/>
            </a:pPr>
            <a:r>
              <a:rPr kumimoji="0" lang="en-GB" sz="160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The x and y coordinates have a difference of 3, </a:t>
            </a:r>
          </a:p>
          <a:p>
            <a:pPr lvl="0">
              <a:defRPr/>
            </a:pPr>
            <a:r>
              <a:rPr lang="en-GB" sz="1600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e.g. (7,4) or (4,7). </a:t>
            </a:r>
          </a:p>
          <a:p>
            <a:pPr lvl="0">
              <a:defRPr/>
            </a:pPr>
            <a:r>
              <a:rPr lang="en-GB" sz="1600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Where could this delivery be?  </a:t>
            </a:r>
          </a:p>
          <a:p>
            <a:pPr lvl="0">
              <a:defRPr/>
            </a:pPr>
            <a:r>
              <a:rPr lang="en-GB" sz="1600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Mark as many possibilities as you can.  </a:t>
            </a:r>
          </a:p>
          <a:p>
            <a:pPr lvl="0">
              <a:defRPr/>
            </a:pPr>
            <a:endParaRPr kumimoji="0" lang="en-GB" sz="1600" i="0" u="none" strike="noStrike" kern="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GB" sz="1600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Where could this delivery </a:t>
            </a:r>
            <a:r>
              <a:rPr lang="en-GB" sz="1600" b="1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not</a:t>
            </a:r>
            <a:r>
              <a:rPr lang="en-GB" sz="1600" kern="0" dirty="0">
                <a:solidFill>
                  <a:srgbClr val="000000"/>
                </a:solidFill>
                <a:latin typeface="Nunito Sans" pitchFamily="2" charset="0"/>
                <a:cs typeface="Arial" panose="020B0604020202020204" pitchFamily="34" charset="0"/>
              </a:rPr>
              <a:t> be?</a:t>
            </a:r>
            <a:endParaRPr kumimoji="0" lang="en-GB" sz="1600" i="0" u="none" strike="noStrike" kern="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endParaRPr kumimoji="0" lang="en-GB" sz="16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99163D6-1136-56AC-DB34-C4B7B03F4A54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Delivery tracking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8C41192-C1C9-CAD3-7666-C8711FA900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606283"/>
              </p:ext>
            </p:extLst>
          </p:nvPr>
        </p:nvGraphicFramePr>
        <p:xfrm>
          <a:off x="6518004" y="1104561"/>
          <a:ext cx="3827593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963">
                  <a:extLst>
                    <a:ext uri="{9D8B030D-6E8A-4147-A177-3AD203B41FA5}">
                      <a16:colId xmlns:a16="http://schemas.microsoft.com/office/drawing/2014/main" val="3192118974"/>
                    </a:ext>
                  </a:extLst>
                </a:gridCol>
                <a:gridCol w="347963">
                  <a:extLst>
                    <a:ext uri="{9D8B030D-6E8A-4147-A177-3AD203B41FA5}">
                      <a16:colId xmlns:a16="http://schemas.microsoft.com/office/drawing/2014/main" val="2824315598"/>
                    </a:ext>
                  </a:extLst>
                </a:gridCol>
                <a:gridCol w="347963">
                  <a:extLst>
                    <a:ext uri="{9D8B030D-6E8A-4147-A177-3AD203B41FA5}">
                      <a16:colId xmlns:a16="http://schemas.microsoft.com/office/drawing/2014/main" val="3316718087"/>
                    </a:ext>
                  </a:extLst>
                </a:gridCol>
                <a:gridCol w="347963">
                  <a:extLst>
                    <a:ext uri="{9D8B030D-6E8A-4147-A177-3AD203B41FA5}">
                      <a16:colId xmlns:a16="http://schemas.microsoft.com/office/drawing/2014/main" val="1306455395"/>
                    </a:ext>
                  </a:extLst>
                </a:gridCol>
                <a:gridCol w="347963">
                  <a:extLst>
                    <a:ext uri="{9D8B030D-6E8A-4147-A177-3AD203B41FA5}">
                      <a16:colId xmlns:a16="http://schemas.microsoft.com/office/drawing/2014/main" val="2248874359"/>
                    </a:ext>
                  </a:extLst>
                </a:gridCol>
                <a:gridCol w="347963">
                  <a:extLst>
                    <a:ext uri="{9D8B030D-6E8A-4147-A177-3AD203B41FA5}">
                      <a16:colId xmlns:a16="http://schemas.microsoft.com/office/drawing/2014/main" val="352043556"/>
                    </a:ext>
                  </a:extLst>
                </a:gridCol>
                <a:gridCol w="347963">
                  <a:extLst>
                    <a:ext uri="{9D8B030D-6E8A-4147-A177-3AD203B41FA5}">
                      <a16:colId xmlns:a16="http://schemas.microsoft.com/office/drawing/2014/main" val="4284815929"/>
                    </a:ext>
                  </a:extLst>
                </a:gridCol>
                <a:gridCol w="347963">
                  <a:extLst>
                    <a:ext uri="{9D8B030D-6E8A-4147-A177-3AD203B41FA5}">
                      <a16:colId xmlns:a16="http://schemas.microsoft.com/office/drawing/2014/main" val="1730490618"/>
                    </a:ext>
                  </a:extLst>
                </a:gridCol>
                <a:gridCol w="347963">
                  <a:extLst>
                    <a:ext uri="{9D8B030D-6E8A-4147-A177-3AD203B41FA5}">
                      <a16:colId xmlns:a16="http://schemas.microsoft.com/office/drawing/2014/main" val="3795724837"/>
                    </a:ext>
                  </a:extLst>
                </a:gridCol>
                <a:gridCol w="347963">
                  <a:extLst>
                    <a:ext uri="{9D8B030D-6E8A-4147-A177-3AD203B41FA5}">
                      <a16:colId xmlns:a16="http://schemas.microsoft.com/office/drawing/2014/main" val="478558568"/>
                    </a:ext>
                  </a:extLst>
                </a:gridCol>
                <a:gridCol w="347963">
                  <a:extLst>
                    <a:ext uri="{9D8B030D-6E8A-4147-A177-3AD203B41FA5}">
                      <a16:colId xmlns:a16="http://schemas.microsoft.com/office/drawing/2014/main" val="350406583"/>
                    </a:ext>
                  </a:extLst>
                </a:gridCol>
              </a:tblGrid>
              <a:tr h="36571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8191640"/>
                  </a:ext>
                </a:extLst>
              </a:tr>
              <a:tr h="36571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301593"/>
                  </a:ext>
                </a:extLst>
              </a:tr>
              <a:tr h="36571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9551922"/>
                  </a:ext>
                </a:extLst>
              </a:tr>
              <a:tr h="36571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9764857"/>
                  </a:ext>
                </a:extLst>
              </a:tr>
              <a:tr h="36571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6066192"/>
                  </a:ext>
                </a:extLst>
              </a:tr>
              <a:tr h="36571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3882495"/>
                  </a:ext>
                </a:extLst>
              </a:tr>
              <a:tr h="36571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496621"/>
                  </a:ext>
                </a:extLst>
              </a:tr>
              <a:tr h="36571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7966950"/>
                  </a:ext>
                </a:extLst>
              </a:tr>
              <a:tr h="36571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99833"/>
                  </a:ext>
                </a:extLst>
              </a:tr>
              <a:tr h="36571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952610"/>
                  </a:ext>
                </a:extLst>
              </a:tr>
              <a:tr h="36571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636469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C15F5AA-BD0D-6D7F-D8D7-96507EC216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696783"/>
              </p:ext>
            </p:extLst>
          </p:nvPr>
        </p:nvGraphicFramePr>
        <p:xfrm>
          <a:off x="6025112" y="953959"/>
          <a:ext cx="391592" cy="4399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592">
                  <a:extLst>
                    <a:ext uri="{9D8B030D-6E8A-4147-A177-3AD203B41FA5}">
                      <a16:colId xmlns:a16="http://schemas.microsoft.com/office/drawing/2014/main" val="726008686"/>
                    </a:ext>
                  </a:extLst>
                </a:gridCol>
              </a:tblGrid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6748398"/>
                  </a:ext>
                </a:extLst>
              </a:tr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971623"/>
                  </a:ext>
                </a:extLst>
              </a:tr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165239"/>
                  </a:ext>
                </a:extLst>
              </a:tr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300331"/>
                  </a:ext>
                </a:extLst>
              </a:tr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9579771"/>
                  </a:ext>
                </a:extLst>
              </a:tr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142527"/>
                  </a:ext>
                </a:extLst>
              </a:tr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4421248"/>
                  </a:ext>
                </a:extLst>
              </a:tr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879781"/>
                  </a:ext>
                </a:extLst>
              </a:tr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9048005"/>
                  </a:ext>
                </a:extLst>
              </a:tr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9023036"/>
                  </a:ext>
                </a:extLst>
              </a:tr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2675180"/>
                  </a:ext>
                </a:extLst>
              </a:tr>
              <a:tr h="366631">
                <a:tc>
                  <a:txBody>
                    <a:bodyPr/>
                    <a:lstStyle/>
                    <a:p>
                      <a:pPr algn="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984037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1BE8AFC-4DC7-DD4C-98BC-97CCD305BC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935506"/>
              </p:ext>
            </p:extLst>
          </p:nvPr>
        </p:nvGraphicFramePr>
        <p:xfrm>
          <a:off x="6313144" y="5198715"/>
          <a:ext cx="421248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040">
                  <a:extLst>
                    <a:ext uri="{9D8B030D-6E8A-4147-A177-3AD203B41FA5}">
                      <a16:colId xmlns:a16="http://schemas.microsoft.com/office/drawing/2014/main" val="2250900652"/>
                    </a:ext>
                  </a:extLst>
                </a:gridCol>
                <a:gridCol w="351040">
                  <a:extLst>
                    <a:ext uri="{9D8B030D-6E8A-4147-A177-3AD203B41FA5}">
                      <a16:colId xmlns:a16="http://schemas.microsoft.com/office/drawing/2014/main" val="1551446936"/>
                    </a:ext>
                  </a:extLst>
                </a:gridCol>
                <a:gridCol w="351040">
                  <a:extLst>
                    <a:ext uri="{9D8B030D-6E8A-4147-A177-3AD203B41FA5}">
                      <a16:colId xmlns:a16="http://schemas.microsoft.com/office/drawing/2014/main" val="3798358218"/>
                    </a:ext>
                  </a:extLst>
                </a:gridCol>
                <a:gridCol w="351040">
                  <a:extLst>
                    <a:ext uri="{9D8B030D-6E8A-4147-A177-3AD203B41FA5}">
                      <a16:colId xmlns:a16="http://schemas.microsoft.com/office/drawing/2014/main" val="1356738120"/>
                    </a:ext>
                  </a:extLst>
                </a:gridCol>
                <a:gridCol w="351040">
                  <a:extLst>
                    <a:ext uri="{9D8B030D-6E8A-4147-A177-3AD203B41FA5}">
                      <a16:colId xmlns:a16="http://schemas.microsoft.com/office/drawing/2014/main" val="1520178655"/>
                    </a:ext>
                  </a:extLst>
                </a:gridCol>
                <a:gridCol w="351040">
                  <a:extLst>
                    <a:ext uri="{9D8B030D-6E8A-4147-A177-3AD203B41FA5}">
                      <a16:colId xmlns:a16="http://schemas.microsoft.com/office/drawing/2014/main" val="549939749"/>
                    </a:ext>
                  </a:extLst>
                </a:gridCol>
                <a:gridCol w="351040">
                  <a:extLst>
                    <a:ext uri="{9D8B030D-6E8A-4147-A177-3AD203B41FA5}">
                      <a16:colId xmlns:a16="http://schemas.microsoft.com/office/drawing/2014/main" val="1861974588"/>
                    </a:ext>
                  </a:extLst>
                </a:gridCol>
                <a:gridCol w="351040">
                  <a:extLst>
                    <a:ext uri="{9D8B030D-6E8A-4147-A177-3AD203B41FA5}">
                      <a16:colId xmlns:a16="http://schemas.microsoft.com/office/drawing/2014/main" val="4207957990"/>
                    </a:ext>
                  </a:extLst>
                </a:gridCol>
                <a:gridCol w="351040">
                  <a:extLst>
                    <a:ext uri="{9D8B030D-6E8A-4147-A177-3AD203B41FA5}">
                      <a16:colId xmlns:a16="http://schemas.microsoft.com/office/drawing/2014/main" val="3153697070"/>
                    </a:ext>
                  </a:extLst>
                </a:gridCol>
                <a:gridCol w="351040">
                  <a:extLst>
                    <a:ext uri="{9D8B030D-6E8A-4147-A177-3AD203B41FA5}">
                      <a16:colId xmlns:a16="http://schemas.microsoft.com/office/drawing/2014/main" val="2991213859"/>
                    </a:ext>
                  </a:extLst>
                </a:gridCol>
                <a:gridCol w="351040">
                  <a:extLst>
                    <a:ext uri="{9D8B030D-6E8A-4147-A177-3AD203B41FA5}">
                      <a16:colId xmlns:a16="http://schemas.microsoft.com/office/drawing/2014/main" val="3077560394"/>
                    </a:ext>
                  </a:extLst>
                </a:gridCol>
                <a:gridCol w="351040">
                  <a:extLst>
                    <a:ext uri="{9D8B030D-6E8A-4147-A177-3AD203B41FA5}">
                      <a16:colId xmlns:a16="http://schemas.microsoft.com/office/drawing/2014/main" val="8830893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556351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BB88837A-2D85-CA99-0FC5-E35BAA8136C4}"/>
              </a:ext>
            </a:extLst>
          </p:cNvPr>
          <p:cNvSpPr/>
          <p:nvPr/>
        </p:nvSpPr>
        <p:spPr>
          <a:xfrm>
            <a:off x="7852732" y="3985379"/>
            <a:ext cx="116596" cy="116596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>
              <a:latin typeface="Nunito Sans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3" name="Picture 12" descr="A picture containing icon&#10;&#10;Description automatically generated">
            <a:extLst>
              <a:ext uri="{FF2B5EF4-FFF2-40B4-BE49-F238E27FC236}">
                <a16:creationId xmlns:a16="http://schemas.microsoft.com/office/drawing/2014/main" id="{C53B786B-5FD2-87FA-8B51-85A5D4B144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8579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AEEE9314-FA1C-0067-DBEE-76B415CD8ABC}"/>
              </a:ext>
            </a:extLst>
          </p:cNvPr>
          <p:cNvSpPr txBox="1">
            <a:spLocks/>
          </p:cNvSpPr>
          <p:nvPr/>
        </p:nvSpPr>
        <p:spPr>
          <a:xfrm>
            <a:off x="1596000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Polar postie’s Problem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398A8E-B1F3-184F-6ECB-E44A678EC82D}"/>
              </a:ext>
            </a:extLst>
          </p:cNvPr>
          <p:cNvSpPr txBox="1"/>
          <p:nvPr/>
        </p:nvSpPr>
        <p:spPr>
          <a:xfrm>
            <a:off x="1251506" y="1188217"/>
            <a:ext cx="9688988" cy="2096767"/>
          </a:xfrm>
          <a:prstGeom prst="rect">
            <a:avLst/>
          </a:prstGeom>
        </p:spPr>
        <p:txBody>
          <a:bodyPr vert="horz" wrap="square" lIns="91440" tIns="45720" rIns="91440" bIns="45720" rtlCol="0" anchor="t" anchorCtr="1">
            <a:noAutofit/>
          </a:bodyPr>
          <a:lstStyle/>
          <a:p>
            <a:r>
              <a:rPr lang="en-GB" sz="1600" b="1" dirty="0">
                <a:latin typeface="Nunito Sans" pitchFamily="2" charset="77"/>
              </a:rPr>
              <a:t>The polar posties are sorting through letters to deliver to Decimal Street. </a:t>
            </a:r>
          </a:p>
          <a:p>
            <a:r>
              <a:rPr lang="en-GB" sz="1600" dirty="0">
                <a:latin typeface="Nunito Sans" pitchFamily="2" charset="77"/>
              </a:rPr>
              <a:t>They need to arrange the envelopes so that the house numbers in each row and column add up to 1.2. </a:t>
            </a:r>
          </a:p>
          <a:p>
            <a:r>
              <a:rPr lang="en-GB" sz="1600" dirty="0">
                <a:latin typeface="Nunito Sans" pitchFamily="2" charset="77"/>
              </a:rPr>
              <a:t> </a:t>
            </a:r>
          </a:p>
          <a:p>
            <a:r>
              <a:rPr lang="en-GB" sz="1600" b="1" i="0" dirty="0">
                <a:latin typeface="Nunito Sans" pitchFamily="2" charset="77"/>
              </a:rPr>
              <a:t>Using the numbers 0.1 to 0.8, can you arrange the envelopes so that each row and column total 1.2? </a:t>
            </a:r>
          </a:p>
          <a:p>
            <a:endParaRPr lang="en-GB" sz="1600" i="0" dirty="0">
              <a:latin typeface="Nunito Sans" pitchFamily="2" charset="77"/>
            </a:endParaRPr>
          </a:p>
          <a:p>
            <a:r>
              <a:rPr lang="en-GB" sz="1600" dirty="0">
                <a:latin typeface="Nunito Sans" pitchFamily="2" charset="77"/>
              </a:rPr>
              <a:t>Some numbers may appear more than once. Some numbers may not appear at all! </a:t>
            </a:r>
          </a:p>
          <a:p>
            <a:endParaRPr lang="en-GB" sz="1600" i="0" dirty="0">
              <a:latin typeface="Nunito Sans" pitchFamily="2" charset="77"/>
            </a:endParaRPr>
          </a:p>
          <a:p>
            <a:r>
              <a:rPr lang="en-GB" sz="1600" b="1" i="0" dirty="0">
                <a:latin typeface="Nunito Sans" pitchFamily="2" charset="77"/>
              </a:rPr>
              <a:t>Is there more than one way to </a:t>
            </a:r>
            <a:r>
              <a:rPr lang="en-GB" sz="1600" b="1" dirty="0">
                <a:latin typeface="Nunito Sans" pitchFamily="2" charset="77"/>
              </a:rPr>
              <a:t>arrange the numbers? </a:t>
            </a:r>
            <a:endParaRPr lang="en-GB" sz="1600" b="1" i="0" dirty="0">
              <a:latin typeface="Nunito Sans" pitchFamily="2" charset="77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1E2D1EC-4E93-9F60-227A-0A8FD795A526}"/>
              </a:ext>
            </a:extLst>
          </p:cNvPr>
          <p:cNvGrpSpPr/>
          <p:nvPr/>
        </p:nvGrpSpPr>
        <p:grpSpPr>
          <a:xfrm>
            <a:off x="4295800" y="3444473"/>
            <a:ext cx="3413581" cy="2016224"/>
            <a:chOff x="3575720" y="1848130"/>
            <a:chExt cx="3946841" cy="2599847"/>
          </a:xfrm>
          <a:solidFill>
            <a:schemeClr val="accent4">
              <a:lumMod val="40000"/>
              <a:lumOff val="60000"/>
            </a:schemeClr>
          </a:solidFill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0F50466A-AB47-E633-F35C-BF205A4641E5}"/>
                </a:ext>
              </a:extLst>
            </p:cNvPr>
            <p:cNvGrpSpPr/>
            <p:nvPr/>
          </p:nvGrpSpPr>
          <p:grpSpPr>
            <a:xfrm>
              <a:off x="3575720" y="1848130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1A83DEF9-0BC1-B4E8-591F-A9358B176549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79" name="Straight Arrow Connector 78">
                <a:extLst>
                  <a:ext uri="{FF2B5EF4-FFF2-40B4-BE49-F238E27FC236}">
                    <a16:creationId xmlns:a16="http://schemas.microsoft.com/office/drawing/2014/main" id="{6D8B3671-5ED7-1455-B55F-911D612DE43A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Arrow Connector 79">
                <a:extLst>
                  <a:ext uri="{FF2B5EF4-FFF2-40B4-BE49-F238E27FC236}">
                    <a16:creationId xmlns:a16="http://schemas.microsoft.com/office/drawing/2014/main" id="{1703286D-A76C-425A-98C8-A9DCA28CB0E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3828446-23DA-297E-AA38-BF20F5A57A39}"/>
                </a:ext>
              </a:extLst>
            </p:cNvPr>
            <p:cNvGrpSpPr/>
            <p:nvPr/>
          </p:nvGrpSpPr>
          <p:grpSpPr>
            <a:xfrm>
              <a:off x="3581132" y="2746577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1EC011BF-F472-E350-6BB1-211D2E4BE791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76" name="Straight Arrow Connector 75">
                <a:extLst>
                  <a:ext uri="{FF2B5EF4-FFF2-40B4-BE49-F238E27FC236}">
                    <a16:creationId xmlns:a16="http://schemas.microsoft.com/office/drawing/2014/main" id="{ADB55EA0-D1BB-EA15-B799-388177A270D3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Arrow Connector 76">
                <a:extLst>
                  <a:ext uri="{FF2B5EF4-FFF2-40B4-BE49-F238E27FC236}">
                    <a16:creationId xmlns:a16="http://schemas.microsoft.com/office/drawing/2014/main" id="{5E728B25-E75B-1854-7C8C-B5F1AE3A46D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72FE9D88-45FD-506C-E32B-F623CE96C6C5}"/>
                </a:ext>
              </a:extLst>
            </p:cNvPr>
            <p:cNvGrpSpPr/>
            <p:nvPr/>
          </p:nvGrpSpPr>
          <p:grpSpPr>
            <a:xfrm>
              <a:off x="4930462" y="2746577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5AF9C797-8611-B090-B882-4C67ABAF1BE4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40" name="Straight Arrow Connector 39">
                <a:extLst>
                  <a:ext uri="{FF2B5EF4-FFF2-40B4-BE49-F238E27FC236}">
                    <a16:creationId xmlns:a16="http://schemas.microsoft.com/office/drawing/2014/main" id="{F21DA73F-9C35-F97F-D766-6704D2DB8C4B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Arrow Connector 73">
                <a:extLst>
                  <a:ext uri="{FF2B5EF4-FFF2-40B4-BE49-F238E27FC236}">
                    <a16:creationId xmlns:a16="http://schemas.microsoft.com/office/drawing/2014/main" id="{D78DBDB5-55E8-A08E-B7A5-843A7FF6BED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82755C0-9EE5-8059-3AD1-74C6F3F6C2A9}"/>
                </a:ext>
              </a:extLst>
            </p:cNvPr>
            <p:cNvGrpSpPr/>
            <p:nvPr/>
          </p:nvGrpSpPr>
          <p:grpSpPr>
            <a:xfrm>
              <a:off x="3575720" y="3645024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34CB4D63-9CDB-D778-C0C1-2E808733BADE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34" name="Straight Arrow Connector 33">
                <a:extLst>
                  <a:ext uri="{FF2B5EF4-FFF2-40B4-BE49-F238E27FC236}">
                    <a16:creationId xmlns:a16="http://schemas.microsoft.com/office/drawing/2014/main" id="{5B60FF88-BB3C-5964-92FE-E7B26005A3FC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Arrow Connector 34">
                <a:extLst>
                  <a:ext uri="{FF2B5EF4-FFF2-40B4-BE49-F238E27FC236}">
                    <a16:creationId xmlns:a16="http://schemas.microsoft.com/office/drawing/2014/main" id="{8AAA2C51-664F-8536-4090-0C2F1A22F19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59BE8765-AE31-0BD1-C93B-5D6A6705E081}"/>
                </a:ext>
              </a:extLst>
            </p:cNvPr>
            <p:cNvGrpSpPr/>
            <p:nvPr/>
          </p:nvGrpSpPr>
          <p:grpSpPr>
            <a:xfrm>
              <a:off x="4930826" y="3645024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B8525602-B9EE-C2A6-9B36-CF4828ECB99E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31" name="Straight Arrow Connector 30">
                <a:extLst>
                  <a:ext uri="{FF2B5EF4-FFF2-40B4-BE49-F238E27FC236}">
                    <a16:creationId xmlns:a16="http://schemas.microsoft.com/office/drawing/2014/main" id="{E7136F3F-C0CE-0214-27A7-BE8934F6E7C9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Arrow Connector 31">
                <a:extLst>
                  <a:ext uri="{FF2B5EF4-FFF2-40B4-BE49-F238E27FC236}">
                    <a16:creationId xmlns:a16="http://schemas.microsoft.com/office/drawing/2014/main" id="{AD1A3A39-18A3-799E-75E8-84F687782FB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A58437A9-F193-1E17-3A1B-EC85C55CEEEC}"/>
                </a:ext>
              </a:extLst>
            </p:cNvPr>
            <p:cNvGrpSpPr/>
            <p:nvPr/>
          </p:nvGrpSpPr>
          <p:grpSpPr>
            <a:xfrm>
              <a:off x="6284335" y="2746577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5437BF53-4976-2CA0-4C97-B601F740BD1B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28" name="Straight Arrow Connector 27">
                <a:extLst>
                  <a:ext uri="{FF2B5EF4-FFF2-40B4-BE49-F238E27FC236}">
                    <a16:creationId xmlns:a16="http://schemas.microsoft.com/office/drawing/2014/main" id="{C3FCD631-E1EF-48CE-6661-D2433F16EE92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Arrow Connector 28">
                <a:extLst>
                  <a:ext uri="{FF2B5EF4-FFF2-40B4-BE49-F238E27FC236}">
                    <a16:creationId xmlns:a16="http://schemas.microsoft.com/office/drawing/2014/main" id="{A6330554-B1AF-D425-05D2-AF7383F6EC5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34EB9ADC-078A-367F-5124-3F002A1BAF00}"/>
                </a:ext>
              </a:extLst>
            </p:cNvPr>
            <p:cNvGrpSpPr/>
            <p:nvPr/>
          </p:nvGrpSpPr>
          <p:grpSpPr>
            <a:xfrm>
              <a:off x="4930462" y="1850422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B24F7760-5E95-646D-7BDE-F55AF2E549E8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25" name="Straight Arrow Connector 24">
                <a:extLst>
                  <a:ext uri="{FF2B5EF4-FFF2-40B4-BE49-F238E27FC236}">
                    <a16:creationId xmlns:a16="http://schemas.microsoft.com/office/drawing/2014/main" id="{F6B051B4-2482-988D-BA8F-9193E6CF4DA5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Arrow Connector 25">
                <a:extLst>
                  <a:ext uri="{FF2B5EF4-FFF2-40B4-BE49-F238E27FC236}">
                    <a16:creationId xmlns:a16="http://schemas.microsoft.com/office/drawing/2014/main" id="{0408FFD9-ED35-4EE5-A9FD-D774156CA35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28D20634-5C2C-0060-8B33-9E51E710735D}"/>
                </a:ext>
              </a:extLst>
            </p:cNvPr>
            <p:cNvGrpSpPr/>
            <p:nvPr/>
          </p:nvGrpSpPr>
          <p:grpSpPr>
            <a:xfrm>
              <a:off x="6288878" y="1848130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6E7DEE6-2BAB-AE36-AE3C-971755528584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22" name="Straight Arrow Connector 21">
                <a:extLst>
                  <a:ext uri="{FF2B5EF4-FFF2-40B4-BE49-F238E27FC236}">
                    <a16:creationId xmlns:a16="http://schemas.microsoft.com/office/drawing/2014/main" id="{C0DDB5C2-E38B-424E-D084-C716C71552E0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Arrow Connector 22">
                <a:extLst>
                  <a:ext uri="{FF2B5EF4-FFF2-40B4-BE49-F238E27FC236}">
                    <a16:creationId xmlns:a16="http://schemas.microsoft.com/office/drawing/2014/main" id="{8F30F87E-BCCC-83AB-63ED-5B2D3CEFBE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24DF0871-A11F-8A7C-5D29-7092900D2A46}"/>
                </a:ext>
              </a:extLst>
            </p:cNvPr>
            <p:cNvGrpSpPr/>
            <p:nvPr/>
          </p:nvGrpSpPr>
          <p:grpSpPr>
            <a:xfrm>
              <a:off x="6275670" y="3650166"/>
              <a:ext cx="1233683" cy="797811"/>
              <a:chOff x="1501377" y="1784184"/>
              <a:chExt cx="1233683" cy="797811"/>
            </a:xfrm>
            <a:grpFill/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2D7CF33-6E07-BB26-155C-B4FA16642DDF}"/>
                  </a:ext>
                </a:extLst>
              </p:cNvPr>
              <p:cNvSpPr/>
              <p:nvPr/>
            </p:nvSpPr>
            <p:spPr>
              <a:xfrm>
                <a:off x="1505920" y="1794469"/>
                <a:ext cx="1220785" cy="78752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 err="1">
                  <a:latin typeface="Nunito Sans" pitchFamily="2" charset="0"/>
                  <a:ea typeface="Roboto" panose="02000000000000000000" pitchFamily="2" charset="0"/>
                  <a:cs typeface="Roboto" panose="02000000000000000000" pitchFamily="2" charset="0"/>
                </a:endParaRPr>
              </a:p>
            </p:txBody>
          </p:sp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1952EBD0-8A4C-F59D-33F8-420470E42172}"/>
                  </a:ext>
                </a:extLst>
              </p:cNvPr>
              <p:cNvCxnSpPr/>
              <p:nvPr/>
            </p:nvCxnSpPr>
            <p:spPr>
              <a:xfrm>
                <a:off x="1501377" y="1793695"/>
                <a:ext cx="615902" cy="430228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Arrow Connector 19">
                <a:extLst>
                  <a:ext uri="{FF2B5EF4-FFF2-40B4-BE49-F238E27FC236}">
                    <a16:creationId xmlns:a16="http://schemas.microsoft.com/office/drawing/2014/main" id="{C542314F-FF21-314C-055C-7AF67A4C5CB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16312" y="1784184"/>
                <a:ext cx="618748" cy="439739"/>
              </a:xfrm>
              <a:prstGeom prst="straightConnector1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" name="Picture 1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ED6A5505-FFB6-F907-A677-C4E349CF8A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500460"/>
      </p:ext>
    </p:extLst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055440" y="1594164"/>
            <a:ext cx="1030013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i="0" u="none" strike="noStrike" kern="1200" cap="none" spc="0" normalizeH="0" baseline="0" noProof="0" dirty="0">
              <a:ln>
                <a:noFill/>
              </a:ln>
              <a:solidFill>
                <a:srgbClr val="202854">
                  <a:lumMod val="50000"/>
                </a:srgbClr>
              </a:solidFill>
              <a:effectLst/>
              <a:uLnTx/>
              <a:uFillTx/>
              <a:latin typeface="Nunito Sans" pitchFamily="2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dirty="0">
                <a:solidFill>
                  <a:srgbClr val="202854">
                    <a:lumMod val="50000"/>
                  </a:srgbClr>
                </a:solidFill>
                <a:latin typeface="Nunito Sans" pitchFamily="2" charset="0"/>
                <a:cs typeface="Arial" panose="020B0604020202020204" pitchFamily="34" charset="0"/>
              </a:rPr>
              <a:t>Gingerbread biscuits are being baked to sell at the Winter Fayre.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dirty="0">
              <a:solidFill>
                <a:srgbClr val="202854">
                  <a:lumMod val="50000"/>
                </a:srgbClr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dirty="0">
                <a:solidFill>
                  <a:srgbClr val="202854">
                    <a:lumMod val="50000"/>
                  </a:srgbClr>
                </a:solidFill>
                <a:latin typeface="Nunito Sans" pitchFamily="2" charset="0"/>
                <a:cs typeface="Arial" panose="020B0604020202020204" pitchFamily="34" charset="0"/>
              </a:rPr>
              <a:t>Out of the 1,200 biscuits made, 97% of them have baked successfully and have no missing pieces.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dirty="0">
              <a:solidFill>
                <a:srgbClr val="202854">
                  <a:lumMod val="50000"/>
                </a:srgbClr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02854">
                    <a:lumMod val="50000"/>
                  </a:srgbClr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How many whole Gingerbread biscuits can be sold at the Fayre</a:t>
            </a:r>
            <a:r>
              <a:rPr kumimoji="0" lang="en-GB" sz="1600" b="1" i="0" u="none" strike="noStrike" kern="1200" cap="none" spc="0" normalizeH="0" noProof="0" dirty="0">
                <a:ln>
                  <a:noFill/>
                </a:ln>
                <a:solidFill>
                  <a:srgbClr val="202854">
                    <a:lumMod val="50000"/>
                  </a:srgbClr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?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baseline="0" dirty="0">
              <a:solidFill>
                <a:srgbClr val="202854">
                  <a:lumMod val="50000"/>
                </a:srgbClr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i="0" u="none" strike="noStrike" kern="1200" cap="none" spc="0" normalizeH="0" noProof="0" dirty="0">
                <a:ln>
                  <a:noFill/>
                </a:ln>
                <a:solidFill>
                  <a:srgbClr val="202854">
                    <a:lumMod val="50000"/>
                  </a:srgbClr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Can you find 3 different ways to calculate this?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i="0" u="none" strike="noStrike" kern="1200" cap="none" spc="0" normalizeH="0" noProof="0" dirty="0">
              <a:ln>
                <a:noFill/>
              </a:ln>
              <a:solidFill>
                <a:srgbClr val="202854">
                  <a:lumMod val="50000"/>
                </a:srgbClr>
              </a:solidFill>
              <a:effectLst/>
              <a:uLnTx/>
              <a:uFillTx/>
              <a:latin typeface="Nunito Sans" pitchFamily="2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aseline="0" dirty="0">
                <a:solidFill>
                  <a:srgbClr val="202854">
                    <a:lumMod val="50000"/>
                  </a:srgbClr>
                </a:solidFill>
                <a:latin typeface="Nunito Sans" pitchFamily="2" charset="0"/>
                <a:cs typeface="Arial" panose="020B0604020202020204" pitchFamily="34" charset="0"/>
              </a:rPr>
              <a:t>Can</a:t>
            </a:r>
            <a:r>
              <a:rPr lang="en-GB" sz="1600" dirty="0">
                <a:solidFill>
                  <a:srgbClr val="202854">
                    <a:lumMod val="50000"/>
                  </a:srgbClr>
                </a:solidFill>
                <a:latin typeface="Nunito Sans" pitchFamily="2" charset="0"/>
                <a:cs typeface="Arial" panose="020B0604020202020204" pitchFamily="34" charset="0"/>
              </a:rPr>
              <a:t> you find a method that nobody else has thought of?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dirty="0">
              <a:solidFill>
                <a:srgbClr val="202854">
                  <a:lumMod val="50000"/>
                </a:srgbClr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i="0" u="none" strike="noStrike" kern="1200" cap="none" spc="0" normalizeH="0" baseline="0" noProof="0" dirty="0">
                <a:ln>
                  <a:noFill/>
                </a:ln>
                <a:solidFill>
                  <a:srgbClr val="202854">
                    <a:lumMod val="50000"/>
                  </a:srgbClr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Which</a:t>
            </a:r>
            <a:r>
              <a:rPr kumimoji="0" lang="en-GB" sz="1600" i="0" u="none" strike="noStrike" kern="1200" cap="none" spc="0" normalizeH="0" noProof="0" dirty="0">
                <a:ln>
                  <a:noFill/>
                </a:ln>
                <a:solidFill>
                  <a:srgbClr val="202854">
                    <a:lumMod val="50000"/>
                  </a:srgbClr>
                </a:solidFill>
                <a:effectLst/>
                <a:uLnTx/>
                <a:uFillTx/>
                <a:latin typeface="Nunito Sans" pitchFamily="2" charset="0"/>
                <a:ea typeface="+mn-ea"/>
                <a:cs typeface="Arial" panose="020B0604020202020204" pitchFamily="34" charset="0"/>
              </a:rPr>
              <a:t> method is most / least efficient? 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B41569ED-F0EF-B971-371B-0D4D5734C510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Gingerbread baking</a:t>
            </a:r>
          </a:p>
        </p:txBody>
      </p:sp>
      <p:pic>
        <p:nvPicPr>
          <p:cNvPr id="8" name="Picture 7" descr="A couple of gingerbread men&#10;&#10;Description automatically generated">
            <a:extLst>
              <a:ext uri="{FF2B5EF4-FFF2-40B4-BE49-F238E27FC236}">
                <a16:creationId xmlns:a16="http://schemas.microsoft.com/office/drawing/2014/main" id="{C4583C0C-C37B-DD67-1305-5598E121F1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2" y="3069670"/>
            <a:ext cx="3151620" cy="2194166"/>
          </a:xfrm>
          <a:prstGeom prst="rect">
            <a:avLst/>
          </a:prstGeom>
        </p:spPr>
      </p:pic>
      <p:pic>
        <p:nvPicPr>
          <p:cNvPr id="9" name="Picture 8" descr="A picture containing icon&#10;&#10;Description automatically generated">
            <a:extLst>
              <a:ext uri="{FF2B5EF4-FFF2-40B4-BE49-F238E27FC236}">
                <a16:creationId xmlns:a16="http://schemas.microsoft.com/office/drawing/2014/main" id="{DCEF4211-7FD4-CCCC-2818-5592DFEE8FA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16739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631504" y="1905506"/>
            <a:ext cx="1002633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To keep warm, the reindeer like to run around their outdoor field.</a:t>
            </a:r>
          </a:p>
          <a:p>
            <a:endParaRPr lang="en-GB" sz="1600" dirty="0"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The perimeter of their field is 70m. </a:t>
            </a:r>
          </a:p>
          <a:p>
            <a:endParaRPr lang="en-GB" sz="1600" dirty="0"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The length of their field is four times the width. </a:t>
            </a:r>
          </a:p>
          <a:p>
            <a:endParaRPr lang="en-GB" sz="1600" dirty="0"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Can you calculate the length and width of the field?</a:t>
            </a:r>
          </a:p>
          <a:p>
            <a:endParaRPr lang="en-GB" sz="1600" dirty="0"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latin typeface="Nunito Sans" pitchFamily="2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Can you calculate the area?</a:t>
            </a:r>
          </a:p>
          <a:p>
            <a:endParaRPr lang="en-GB" sz="1600" dirty="0">
              <a:latin typeface="Nunito Sans" pitchFamily="2" charset="0"/>
              <a:cs typeface="Arial" panose="020B0604020202020204" pitchFamily="34" charset="0"/>
            </a:endParaRPr>
          </a:p>
          <a:p>
            <a:endParaRPr lang="en-GB" sz="1600" dirty="0">
              <a:latin typeface="Nunito Sans" pitchFamily="2" charset="0"/>
              <a:cs typeface="Arial" panose="020B0604020202020204" pitchFamily="34" charset="0"/>
            </a:endParaRP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D4F76ABE-849C-BD66-6515-7D22AE1A3B0B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Keeping warm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1849EC-CF63-7752-3E9F-7B4785BC9D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184" y="2566555"/>
            <a:ext cx="2448272" cy="24482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5495D86-27F0-1DB9-0150-79145F6055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320" y="2924944"/>
            <a:ext cx="2448272" cy="24482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62B443-CB48-D2E8-B62A-F674CD6D76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24" y="540023"/>
            <a:ext cx="2448272" cy="2448272"/>
          </a:xfrm>
          <a:prstGeom prst="rect">
            <a:avLst/>
          </a:prstGeom>
        </p:spPr>
      </p:pic>
      <p:pic>
        <p:nvPicPr>
          <p:cNvPr id="6" name="Picture 5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CA6152F0-5575-EE22-6B96-4A70CF5FD1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5489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591944" y="1844824"/>
            <a:ext cx="552510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The tables for a festive dinner are regular hexagons.</a:t>
            </a:r>
            <a:endParaRPr lang="en-GB" sz="1600" kern="0" noProof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Tables can be pushed together and there are 15 people coming. No more than one person will seat on a side.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Arrange the tables to seat the 15 people.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Work out the length of festive ribbon needed to run around the perimeter of the table arrangement.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What table arrangement would use the least ribbon?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1600" kern="0" dirty="0">
              <a:solidFill>
                <a:prstClr val="black"/>
              </a:solidFill>
              <a:latin typeface="Nunito Sans" pitchFamily="2" charset="0"/>
              <a:cs typeface="Arial" panose="020B0604020202020204" pitchFamily="34" charset="0"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600" kern="0" dirty="0">
                <a:solidFill>
                  <a:prstClr val="black"/>
                </a:solidFill>
                <a:latin typeface="Nunito Sans" pitchFamily="2" charset="0"/>
                <a:cs typeface="Arial" panose="020B0604020202020204" pitchFamily="34" charset="0"/>
              </a:rPr>
              <a:t>What table arrangement would use the most ribbon?</a:t>
            </a:r>
          </a:p>
        </p:txBody>
      </p:sp>
      <p:sp>
        <p:nvSpPr>
          <p:cNvPr id="2" name="Hexagon 1"/>
          <p:cNvSpPr/>
          <p:nvPr/>
        </p:nvSpPr>
        <p:spPr>
          <a:xfrm>
            <a:off x="1288982" y="1930176"/>
            <a:ext cx="2161309" cy="1881640"/>
          </a:xfrm>
          <a:prstGeom prst="hexagon">
            <a:avLst/>
          </a:prstGeom>
          <a:blipFill>
            <a:blip r:embed="rId3"/>
            <a:tile tx="0" ty="0" sx="100000" sy="100000" flip="none" algn="tl"/>
          </a:blip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872258" y="3747204"/>
            <a:ext cx="9947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50cm</a:t>
            </a:r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>
            <a:off x="2783632" y="3947259"/>
            <a:ext cx="1547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1746354" y="3947259"/>
            <a:ext cx="17318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Hexagon 12"/>
          <p:cNvSpPr/>
          <p:nvPr/>
        </p:nvSpPr>
        <p:spPr>
          <a:xfrm>
            <a:off x="2969537" y="2870996"/>
            <a:ext cx="2161309" cy="1881640"/>
          </a:xfrm>
          <a:prstGeom prst="hexagon">
            <a:avLst/>
          </a:prstGeom>
          <a:blipFill>
            <a:blip r:embed="rId3"/>
            <a:tile tx="0" ty="0" sx="100000" sy="100000" flip="none" algn="tl"/>
          </a:blip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33F764D3-0CF5-D9AD-4BA3-7458A97C2E4A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Festive dinner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EED3C9-FE7F-7DF7-BAC7-CEA5AC252D3D}"/>
              </a:ext>
            </a:extLst>
          </p:cNvPr>
          <p:cNvSpPr txBox="1"/>
          <p:nvPr/>
        </p:nvSpPr>
        <p:spPr>
          <a:xfrm>
            <a:off x="3335194" y="1028986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 anchor="ctr" anchorCtr="1">
            <a:noAutofit/>
          </a:bodyPr>
          <a:lstStyle/>
          <a:p>
            <a:pPr algn="l"/>
            <a:r>
              <a:rPr lang="en-GB" i="0" dirty="0">
                <a:latin typeface="Caveat" pitchFamily="2" charset="0"/>
              </a:rPr>
              <a:t>Here’s an example layout for 10 guests.</a:t>
            </a:r>
          </a:p>
        </p:txBody>
      </p:sp>
      <p:pic>
        <p:nvPicPr>
          <p:cNvPr id="11" name="Graphic 10" descr="Arrow: Rotate right outline">
            <a:extLst>
              <a:ext uri="{FF2B5EF4-FFF2-40B4-BE49-F238E27FC236}">
                <a16:creationId xmlns:a16="http://schemas.microsoft.com/office/drawing/2014/main" id="{B39D262B-22EA-7500-A08F-F99163F3D6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2049416" y="1234236"/>
            <a:ext cx="320220" cy="257798"/>
          </a:xfrm>
          <a:prstGeom prst="rect">
            <a:avLst/>
          </a:prstGeom>
        </p:spPr>
      </p:pic>
      <p:pic>
        <p:nvPicPr>
          <p:cNvPr id="16" name="Picture 15" descr="A picture containing icon&#10;&#10;Description automatically generated">
            <a:extLst>
              <a:ext uri="{FF2B5EF4-FFF2-40B4-BE49-F238E27FC236}">
                <a16:creationId xmlns:a16="http://schemas.microsoft.com/office/drawing/2014/main" id="{2ADC645B-35B4-CCA5-FD02-2B67B9F56CB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1660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790" y="1150989"/>
            <a:ext cx="5466419" cy="280310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20373" y="4005064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The </a:t>
            </a:r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children want to find the largest fraction of chocolate to enjoy. </a:t>
            </a:r>
          </a:p>
          <a:p>
            <a:pPr lvl="0">
              <a:defRPr/>
            </a:pPr>
            <a:endParaRPr lang="en-GB" sz="1600" dirty="0"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GB" sz="1600" dirty="0">
                <a:latin typeface="Nunito Sans" pitchFamily="2" charset="0"/>
                <a:cs typeface="Arial" panose="020B0604020202020204" pitchFamily="34" charset="0"/>
              </a:rPr>
              <a:t>Who is correct? </a:t>
            </a: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Why?</a:t>
            </a:r>
            <a:r>
              <a:rPr kumimoji="0" lang="en-GB" sz="1600" i="0" u="none" strike="noStrike" kern="0" cap="none" spc="0" normalizeH="0" noProof="0" dirty="0">
                <a:ln>
                  <a:noFill/>
                </a:ln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 </a:t>
            </a:r>
          </a:p>
          <a:p>
            <a:pPr lvl="0">
              <a:defRPr/>
            </a:pPr>
            <a:endParaRPr lang="en-GB" sz="1600" kern="0" baseline="0" dirty="0">
              <a:latin typeface="Nunito Sans" pitchFamily="2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kumimoji="0" lang="en-GB" sz="1600" i="0" u="none" strike="noStrike" kern="0" cap="none" spc="0" normalizeH="0" noProof="0" dirty="0">
                <a:ln>
                  <a:noFill/>
                </a:ln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Can you find some equivalent fractions of chocolate that would give them an equal share?</a:t>
            </a:r>
            <a:endParaRPr kumimoji="0" lang="en-GB" sz="16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AD5E186-E2A8-7897-57DB-7A0533939983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Sharing the chocolate</a:t>
            </a:r>
          </a:p>
        </p:txBody>
      </p:sp>
      <p:pic>
        <p:nvPicPr>
          <p:cNvPr id="4" name="Picture 3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98BFAF8A-E355-16E8-9B86-3CAC56FEB7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1701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8506308"/>
              </p:ext>
            </p:extLst>
          </p:nvPr>
        </p:nvGraphicFramePr>
        <p:xfrm>
          <a:off x="1698603" y="1169479"/>
          <a:ext cx="3240000" cy="3240000"/>
        </p:xfrm>
        <a:graphic>
          <a:graphicData uri="http://schemas.openxmlformats.org/drawingml/2006/table">
            <a:tbl>
              <a:tblPr firstRow="1" bandRow="1"/>
              <a:tblGrid>
                <a:gridCol w="1080000">
                  <a:extLst>
                    <a:ext uri="{9D8B030D-6E8A-4147-A177-3AD203B41FA5}">
                      <a16:colId xmlns:a16="http://schemas.microsoft.com/office/drawing/2014/main" val="34685185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51444997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925989994"/>
                    </a:ext>
                  </a:extLst>
                </a:gridCol>
              </a:tblGrid>
              <a:tr h="108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6928026"/>
                  </a:ext>
                </a:extLst>
              </a:tr>
              <a:tr h="108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7718141"/>
                  </a:ext>
                </a:extLst>
              </a:tr>
              <a:tr h="108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>
                        <a:latin typeface="Nunito Sans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9381932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5519936" y="1494438"/>
            <a:ext cx="561195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Place the numbers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0.1, 0.2, 0.3, 0.4, 0.5, 0.6, 0.7, 0.8 and 0.9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in the correct boxes so that: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unito Sans" pitchFamily="2" charset="0"/>
              <a:cs typeface="Arial" panose="020B0604020202020204" pitchFamily="34" charset="0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the amount in each star is equal to the sum of the four surrounding spaces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6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each colour total is correct (shown in the circles)</a:t>
            </a:r>
          </a:p>
        </p:txBody>
      </p:sp>
      <p:sp>
        <p:nvSpPr>
          <p:cNvPr id="16" name="Oval 15"/>
          <p:cNvSpPr/>
          <p:nvPr/>
        </p:nvSpPr>
        <p:spPr>
          <a:xfrm>
            <a:off x="6596251" y="3429000"/>
            <a:ext cx="914400" cy="914400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1.3</a:t>
            </a:r>
          </a:p>
        </p:txBody>
      </p:sp>
      <p:sp>
        <p:nvSpPr>
          <p:cNvPr id="17" name="Oval 16"/>
          <p:cNvSpPr/>
          <p:nvPr/>
        </p:nvSpPr>
        <p:spPr>
          <a:xfrm>
            <a:off x="8688288" y="3429000"/>
            <a:ext cx="914400" cy="9144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1.8</a:t>
            </a:r>
          </a:p>
        </p:txBody>
      </p:sp>
      <p:sp>
        <p:nvSpPr>
          <p:cNvPr id="18" name="Oval 17"/>
          <p:cNvSpPr/>
          <p:nvPr/>
        </p:nvSpPr>
        <p:spPr>
          <a:xfrm>
            <a:off x="7654739" y="3429000"/>
            <a:ext cx="914400" cy="9144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1.4</a:t>
            </a:r>
          </a:p>
        </p:txBody>
      </p:sp>
      <p:sp>
        <p:nvSpPr>
          <p:cNvPr id="19" name="5-Point Star 18"/>
          <p:cNvSpPr/>
          <p:nvPr/>
        </p:nvSpPr>
        <p:spPr>
          <a:xfrm>
            <a:off x="2336411" y="1745481"/>
            <a:ext cx="914400" cy="914400"/>
          </a:xfrm>
          <a:prstGeom prst="star5">
            <a:avLst/>
          </a:prstGeom>
          <a:solidFill>
            <a:srgbClr val="CC99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1.9</a:t>
            </a:r>
          </a:p>
        </p:txBody>
      </p:sp>
      <p:sp>
        <p:nvSpPr>
          <p:cNvPr id="20" name="5-Point Star 19"/>
          <p:cNvSpPr/>
          <p:nvPr/>
        </p:nvSpPr>
        <p:spPr>
          <a:xfrm>
            <a:off x="3408907" y="1745481"/>
            <a:ext cx="914400" cy="914400"/>
          </a:xfrm>
          <a:prstGeom prst="star5">
            <a:avLst/>
          </a:prstGeom>
          <a:solidFill>
            <a:srgbClr val="CC99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1.0</a:t>
            </a:r>
          </a:p>
        </p:txBody>
      </p:sp>
      <p:sp>
        <p:nvSpPr>
          <p:cNvPr id="21" name="5-Point Star 20"/>
          <p:cNvSpPr/>
          <p:nvPr/>
        </p:nvSpPr>
        <p:spPr>
          <a:xfrm>
            <a:off x="2306678" y="2848880"/>
            <a:ext cx="914400" cy="914400"/>
          </a:xfrm>
          <a:prstGeom prst="star5">
            <a:avLst/>
          </a:prstGeom>
          <a:solidFill>
            <a:srgbClr val="CC99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2.3</a:t>
            </a:r>
          </a:p>
        </p:txBody>
      </p:sp>
      <p:sp>
        <p:nvSpPr>
          <p:cNvPr id="22" name="5-Point Star 21"/>
          <p:cNvSpPr/>
          <p:nvPr/>
        </p:nvSpPr>
        <p:spPr>
          <a:xfrm>
            <a:off x="3404298" y="2848880"/>
            <a:ext cx="914400" cy="914400"/>
          </a:xfrm>
          <a:prstGeom prst="star5">
            <a:avLst/>
          </a:prstGeom>
          <a:solidFill>
            <a:srgbClr val="CC99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 Sans" pitchFamily="2" charset="0"/>
                <a:cs typeface="Arial" panose="020B0604020202020204" pitchFamily="34" charset="0"/>
              </a:rPr>
              <a:t>1.9</a:t>
            </a: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4F5540C6-3818-C13E-A868-70513D201588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Star puzzle 2</a:t>
            </a:r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CD7AE687-6069-F796-D222-F818816A23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7467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FED8D28-12B7-5DAB-90B7-F4D0E999C4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3100" y="1340768"/>
            <a:ext cx="4510832" cy="3702224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AEEE9314-FA1C-0067-DBEE-76B415CD8ABC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TRIANGLE TRICK 2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37A47C-459B-DAC8-CA07-7BA1381AC11D}"/>
              </a:ext>
            </a:extLst>
          </p:cNvPr>
          <p:cNvSpPr txBox="1"/>
          <p:nvPr/>
        </p:nvSpPr>
        <p:spPr>
          <a:xfrm>
            <a:off x="1033503" y="1792182"/>
            <a:ext cx="3866221" cy="23698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600" b="0" i="0" u="none" strike="noStrike" baseline="0" dirty="0">
                <a:latin typeface="+mj-lt"/>
              </a:rPr>
              <a:t>Position the numbers </a:t>
            </a:r>
            <a:r>
              <a:rPr lang="en-GB" sz="1600" dirty="0">
                <a:latin typeface="+mj-lt"/>
              </a:rPr>
              <a:t>in</a:t>
            </a:r>
            <a:r>
              <a:rPr lang="en-GB" sz="1600" b="0" i="0" u="none" strike="noStrike" baseline="0" dirty="0">
                <a:latin typeface="+mj-lt"/>
              </a:rPr>
              <a:t> the small</a:t>
            </a:r>
            <a:r>
              <a:rPr lang="en-GB" sz="1600" dirty="0">
                <a:latin typeface="+mj-lt"/>
              </a:rPr>
              <a:t> </a:t>
            </a:r>
            <a:r>
              <a:rPr lang="en-GB" sz="1600" b="0" i="0" u="none" strike="noStrike" baseline="0" dirty="0">
                <a:latin typeface="+mj-lt"/>
              </a:rPr>
              <a:t>triangles so that each side of the</a:t>
            </a:r>
            <a:r>
              <a:rPr lang="en-GB" sz="1600" dirty="0">
                <a:latin typeface="+mj-lt"/>
              </a:rPr>
              <a:t> </a:t>
            </a:r>
            <a:r>
              <a:rPr lang="en-GB" sz="1600" b="0" i="0" u="none" strike="noStrike" baseline="0" dirty="0">
                <a:latin typeface="+mj-lt"/>
              </a:rPr>
              <a:t>large triangle </a:t>
            </a:r>
            <a:r>
              <a:rPr lang="en-GB" sz="1600" dirty="0">
                <a:latin typeface="+mj-lt"/>
              </a:rPr>
              <a:t>has an equal sum.</a:t>
            </a:r>
            <a:endParaRPr lang="en-US" sz="1600" dirty="0"/>
          </a:p>
          <a:p>
            <a:pPr algn="ctr"/>
            <a:endParaRPr lang="en-GB" sz="2000" b="1" dirty="0">
              <a:latin typeface="+mj-lt"/>
            </a:endParaRPr>
          </a:p>
          <a:p>
            <a:pPr algn="ctr"/>
            <a:r>
              <a:rPr lang="en-GB" sz="2000" b="1" dirty="0">
                <a:latin typeface="+mj-lt"/>
              </a:rPr>
              <a:t>3 tenths      4 tenths</a:t>
            </a:r>
          </a:p>
          <a:p>
            <a:pPr algn="ctr"/>
            <a:endParaRPr lang="en-GB" sz="2000" b="1" dirty="0">
              <a:latin typeface="+mj-lt"/>
            </a:endParaRPr>
          </a:p>
          <a:p>
            <a:pPr algn="ctr"/>
            <a:r>
              <a:rPr lang="en-GB" sz="2000" b="1" dirty="0">
                <a:latin typeface="+mj-lt"/>
              </a:rPr>
              <a:t>0.7             0.8 </a:t>
            </a:r>
          </a:p>
          <a:p>
            <a:pPr algn="ctr"/>
            <a:r>
              <a:rPr lang="en-GB" sz="2000" b="1" dirty="0">
                <a:latin typeface="+mj-lt"/>
              </a:rPr>
              <a:t> 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15D035B-E66D-2243-BCAB-A280769F9C14}"/>
                  </a:ext>
                </a:extLst>
              </p:cNvPr>
              <p:cNvSpPr txBox="1"/>
              <p:nvPr/>
            </p:nvSpPr>
            <p:spPr>
              <a:xfrm>
                <a:off x="2167608" y="4076266"/>
                <a:ext cx="271463" cy="537210"/>
              </a:xfrm>
              <a:prstGeom prst="rect">
                <a:avLst/>
              </a:prstGeom>
            </p:spPr>
            <p:txBody>
              <a:bodyPr vert="horz" wrap="none" lIns="0" tIns="0" rIns="0" bIns="0" rtlCol="0" anchor="ctr" anchorCtr="1">
                <a:no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en-GB" sz="20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den>
                      </m:f>
                    </m:oMath>
                  </m:oMathPara>
                </a14:m>
                <a:endParaRPr lang="en-GB" sz="2000" b="1" i="0" dirty="0">
                  <a:latin typeface="Nunito Sans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15D035B-E66D-2243-BCAB-A280769F9C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7608" y="4076266"/>
                <a:ext cx="271463" cy="537210"/>
              </a:xfrm>
              <a:prstGeom prst="rect">
                <a:avLst/>
              </a:prstGeom>
              <a:blipFill>
                <a:blip r:embed="rId4"/>
                <a:stretch>
                  <a:fillRect l="-20455" b="-4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5B2B1C0-45C6-9B08-02A5-FB0723711E84}"/>
                  </a:ext>
                </a:extLst>
              </p:cNvPr>
              <p:cNvSpPr txBox="1"/>
              <p:nvPr/>
            </p:nvSpPr>
            <p:spPr>
              <a:xfrm>
                <a:off x="3456444" y="4077293"/>
                <a:ext cx="271463" cy="537210"/>
              </a:xfrm>
              <a:prstGeom prst="rect">
                <a:avLst/>
              </a:prstGeom>
            </p:spPr>
            <p:txBody>
              <a:bodyPr vert="horz" wrap="none" lIns="0" tIns="0" rIns="0" bIns="0" rtlCol="0" anchor="ctr" anchorCtr="1">
                <a:no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latin typeface="Cambria Math" panose="02040503050406030204" pitchFamily="18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0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den>
                      </m:f>
                    </m:oMath>
                  </m:oMathPara>
                </a14:m>
                <a:endParaRPr lang="en-GB" sz="2000" b="1" i="0" dirty="0">
                  <a:latin typeface="Nunito Sans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5B2B1C0-45C6-9B08-02A5-FB0723711E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6444" y="4077293"/>
                <a:ext cx="271463" cy="537210"/>
              </a:xfrm>
              <a:prstGeom prst="rect">
                <a:avLst/>
              </a:prstGeom>
              <a:blipFill>
                <a:blip r:embed="rId5"/>
                <a:stretch>
                  <a:fillRect l="-20000" b="-4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 descr="A red mug with a white whipped cream and a lollipop&#10;&#10;Description automatically generated">
            <a:extLst>
              <a:ext uri="{FF2B5EF4-FFF2-40B4-BE49-F238E27FC236}">
                <a16:creationId xmlns:a16="http://schemas.microsoft.com/office/drawing/2014/main" id="{A5C82E3B-5EF4-7730-85A6-12F812D6CDE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932179"/>
            <a:ext cx="1420576" cy="21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311724"/>
      </p:ext>
    </p:extLst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429286" y="1949644"/>
                <a:ext cx="9817254" cy="28621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There are three bags of fruit. 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1600" kern="0" dirty="0">
                  <a:solidFill>
                    <a:prstClr val="black"/>
                  </a:solidFill>
                  <a:latin typeface="Nunito Sans" pitchFamily="2" charset="0"/>
                  <a:cs typeface="Arial" panose="020B0604020202020204" pitchFamily="34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Bag A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  heavier than bag C. 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1600" kern="0" dirty="0">
                  <a:solidFill>
                    <a:prstClr val="black"/>
                  </a:solidFill>
                  <a:latin typeface="Nunito Sans" pitchFamily="2" charset="0"/>
                  <a:cs typeface="Arial" panose="020B0604020202020204" pitchFamily="34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60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Nunito Sans" pitchFamily="2" charset="0"/>
                    <a:cs typeface="Arial" panose="020B0604020202020204" pitchFamily="34" charset="0"/>
                  </a:rPr>
                  <a:t>Bag B </a:t>
                </a: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weighs </a:t>
                </a:r>
                <a:r>
                  <a:rPr kumimoji="0" lang="en-GB" sz="1600" i="0" u="none" strike="noStrike" kern="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Nunito Sans" pitchFamily="2" charset="0"/>
                    <a:cs typeface="Arial" panose="020B0604020202020204" pitchFamily="34" charset="0"/>
                  </a:rPr>
                  <a:t> </a:t>
                </a: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i="1" ker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num>
                      <m:den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 kg.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1600" kern="0" dirty="0">
                  <a:solidFill>
                    <a:prstClr val="black"/>
                  </a:solidFill>
                  <a:latin typeface="Nunito Sans" pitchFamily="2" charset="0"/>
                  <a:cs typeface="Arial" panose="020B0604020202020204" pitchFamily="34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kern="0" baseline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Bag</a:t>
                </a: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 C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 lighter than bag B.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unito Sans" pitchFamily="2" charset="0"/>
                  <a:cs typeface="Arial" panose="020B0604020202020204" pitchFamily="34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b="1" kern="0" noProof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Use the clues to find out the total mass of the </a:t>
                </a:r>
                <a:r>
                  <a:rPr lang="en-GB" sz="1600" b="1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three</a:t>
                </a:r>
                <a:r>
                  <a:rPr lang="en-GB" sz="1600" b="1" kern="0" noProof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 bags. </a:t>
                </a:r>
                <a:endPara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unito Sans" pitchFamily="2" charset="0"/>
                  <a:cs typeface="Arial" panose="020B0604020202020204" pitchFamily="34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unito Sans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286" y="1949644"/>
                <a:ext cx="9817254" cy="2862194"/>
              </a:xfrm>
              <a:prstGeom prst="rect">
                <a:avLst/>
              </a:prstGeom>
              <a:blipFill>
                <a:blip r:embed="rId3"/>
                <a:stretch>
                  <a:fillRect l="-310" t="-4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>
            <a:extLst>
              <a:ext uri="{FF2B5EF4-FFF2-40B4-BE49-F238E27FC236}">
                <a16:creationId xmlns:a16="http://schemas.microsoft.com/office/drawing/2014/main" id="{429A08FC-58A7-F7BE-E8B8-1358D9372657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bags of fruit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1150A8E-476D-8454-AD6D-AD5B6D000B78}"/>
              </a:ext>
            </a:extLst>
          </p:cNvPr>
          <p:cNvGrpSpPr/>
          <p:nvPr/>
        </p:nvGrpSpPr>
        <p:grpSpPr>
          <a:xfrm>
            <a:off x="6456040" y="908720"/>
            <a:ext cx="3888432" cy="2892713"/>
            <a:chOff x="6816080" y="608295"/>
            <a:chExt cx="3888432" cy="2892713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ACED71BB-3998-BE59-036D-8C7853DC4489}"/>
                </a:ext>
              </a:extLst>
            </p:cNvPr>
            <p:cNvGrpSpPr/>
            <p:nvPr/>
          </p:nvGrpSpPr>
          <p:grpSpPr>
            <a:xfrm>
              <a:off x="7608168" y="1268760"/>
              <a:ext cx="3096344" cy="2232248"/>
              <a:chOff x="3359696" y="1556792"/>
              <a:chExt cx="4352544" cy="3240024"/>
            </a:xfrm>
          </p:grpSpPr>
          <p:pic>
            <p:nvPicPr>
              <p:cNvPr id="12" name="Picture 11" descr="A couple of white bags with oranges falling&#10;&#10;Description automatically generated">
                <a:extLst>
                  <a:ext uri="{FF2B5EF4-FFF2-40B4-BE49-F238E27FC236}">
                    <a16:creationId xmlns:a16="http://schemas.microsoft.com/office/drawing/2014/main" id="{25914326-05A9-0645-4F41-96F5AE9C8C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59696" y="1556792"/>
                <a:ext cx="4352544" cy="3240024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C5D9523C-ACC2-7BC6-FA2B-3BB3092288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035352" y="2694858"/>
                <a:ext cx="1371670" cy="2101958"/>
              </a:xfrm>
              <a:prstGeom prst="rect">
                <a:avLst/>
              </a:prstGeom>
            </p:spPr>
          </p:pic>
        </p:grp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4EF60607-0305-BABD-86F6-C5B3D27FE7B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816080" y="1772816"/>
              <a:ext cx="857294" cy="685835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554B5114-2EA2-7709-D5FA-384B0D0801D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082948" y="622932"/>
              <a:ext cx="857294" cy="68583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2C0B081-2CE3-5812-FF62-3D447F73C67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03623" y="608295"/>
              <a:ext cx="857294" cy="685835"/>
            </a:xfrm>
            <a:prstGeom prst="rect">
              <a:avLst/>
            </a:prstGeom>
          </p:spPr>
        </p:pic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685BBBFB-CB7F-A7A3-62A5-672EDCC22D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7913" y="1360328"/>
            <a:ext cx="857294" cy="68583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762F893-08CE-9962-6D04-B061AF48C2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1231" y="937284"/>
            <a:ext cx="857294" cy="68583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FA663FA-AB21-790C-FAD3-16069ADA29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91234" y="2010349"/>
            <a:ext cx="857294" cy="685835"/>
          </a:xfrm>
          <a:prstGeom prst="rect">
            <a:avLst/>
          </a:prstGeom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7C1BA394-8BC9-CD07-36DE-9E7E0FA0A8C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60875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8FC57C-105F-1D95-8F58-D2680FB41C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8CB242EA-DCAC-3BB9-3353-0B5BC7B4F3B0}"/>
                  </a:ext>
                </a:extLst>
              </p:cNvPr>
              <p:cNvSpPr/>
              <p:nvPr/>
            </p:nvSpPr>
            <p:spPr>
              <a:xfrm>
                <a:off x="1825327" y="1522554"/>
                <a:ext cx="3396460" cy="360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b="1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Bag B </a:t>
                </a: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weighs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num>
                      <m:den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 kg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1,000g + 200g + 200g = </a:t>
                </a:r>
                <a:r>
                  <a:rPr lang="en-GB" sz="1600" b="1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1400g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1600" kern="0" dirty="0">
                  <a:solidFill>
                    <a:prstClr val="black"/>
                  </a:solidFill>
                  <a:latin typeface="Nunito Sans" pitchFamily="2" charset="0"/>
                  <a:cs typeface="Arial" panose="020B0604020202020204" pitchFamily="34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b="1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Bag C </a:t>
                </a: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 lighter than bag B.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1,400g ÷ 4 = 350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1,400 – 350 = </a:t>
                </a:r>
                <a:r>
                  <a:rPr lang="en-GB" sz="1600" b="1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1,050g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1600" kern="0" dirty="0">
                  <a:solidFill>
                    <a:prstClr val="black"/>
                  </a:solidFill>
                  <a:latin typeface="Nunito Sans" pitchFamily="2" charset="0"/>
                  <a:cs typeface="Arial" panose="020B0604020202020204" pitchFamily="34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b="1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Bag A </a:t>
                </a: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1600" b="0" i="1" kern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 heavier than bag C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1,050g ÷3 = 350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350 + 1,050 = </a:t>
                </a:r>
                <a:r>
                  <a:rPr lang="en-GB" sz="1600" b="1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1,400g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1600" kern="0" dirty="0">
                  <a:solidFill>
                    <a:prstClr val="black"/>
                  </a:solidFill>
                  <a:latin typeface="Nunito Sans" pitchFamily="2" charset="0"/>
                  <a:cs typeface="Arial" panose="020B0604020202020204" pitchFamily="34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b="1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Total mass </a:t>
                </a: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=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600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2,800g + 1,050g = </a:t>
                </a:r>
                <a:r>
                  <a:rPr lang="en-GB" sz="1600" b="1" kern="0" dirty="0">
                    <a:solidFill>
                      <a:prstClr val="black"/>
                    </a:solidFill>
                    <a:latin typeface="Nunito Sans" pitchFamily="2" charset="0"/>
                    <a:cs typeface="Arial" panose="020B0604020202020204" pitchFamily="34" charset="0"/>
                  </a:rPr>
                  <a:t>3,850g</a:t>
                </a:r>
                <a:endPara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unito Sans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8CB242EA-DCAC-3BB9-3353-0B5BC7B4F3B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5327" y="1522554"/>
                <a:ext cx="3396460" cy="3600858"/>
              </a:xfrm>
              <a:prstGeom prst="rect">
                <a:avLst/>
              </a:prstGeom>
              <a:blipFill>
                <a:blip r:embed="rId3"/>
                <a:stretch>
                  <a:fillRect l="-896" b="-15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>
            <a:extLst>
              <a:ext uri="{FF2B5EF4-FFF2-40B4-BE49-F238E27FC236}">
                <a16:creationId xmlns:a16="http://schemas.microsoft.com/office/drawing/2014/main" id="{E1558A10-745A-342F-614E-B0DB223A0943}"/>
              </a:ext>
            </a:extLst>
          </p:cNvPr>
          <p:cNvSpPr txBox="1">
            <a:spLocks/>
          </p:cNvSpPr>
          <p:nvPr/>
        </p:nvSpPr>
        <p:spPr>
          <a:xfrm>
            <a:off x="1504849" y="17479"/>
            <a:ext cx="9000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GB" sz="3200" b="1" i="0" kern="1200" cap="all" baseline="0" smtClean="0">
                <a:solidFill>
                  <a:schemeClr val="tx2"/>
                </a:solidFill>
                <a:latin typeface="Nunito Sans" pitchFamily="2" charset="0"/>
                <a:ea typeface="Nunito Sans" pitchFamily="2" charset="0"/>
                <a:cs typeface="Nunito Sans" pitchFamily="2" charset="0"/>
              </a:defRPr>
            </a:lvl1pPr>
          </a:lstStyle>
          <a:p>
            <a:pPr algn="ctr"/>
            <a:r>
              <a:rPr lang="en-GB" sz="3600" dirty="0"/>
              <a:t>bags of fruit - solution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20D2E6E-FA87-0C2E-EC76-F5AAF679B0C5}"/>
              </a:ext>
            </a:extLst>
          </p:cNvPr>
          <p:cNvGrpSpPr/>
          <p:nvPr/>
        </p:nvGrpSpPr>
        <p:grpSpPr>
          <a:xfrm>
            <a:off x="6574167" y="1499379"/>
            <a:ext cx="3888432" cy="2892713"/>
            <a:chOff x="6816080" y="608295"/>
            <a:chExt cx="3888432" cy="2892713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CEF74B88-2D01-92E5-A198-08E9365B65F4}"/>
                </a:ext>
              </a:extLst>
            </p:cNvPr>
            <p:cNvGrpSpPr/>
            <p:nvPr/>
          </p:nvGrpSpPr>
          <p:grpSpPr>
            <a:xfrm>
              <a:off x="7608168" y="1268760"/>
              <a:ext cx="3096344" cy="2232248"/>
              <a:chOff x="3359696" y="1556792"/>
              <a:chExt cx="4352544" cy="3240024"/>
            </a:xfrm>
          </p:grpSpPr>
          <p:pic>
            <p:nvPicPr>
              <p:cNvPr id="12" name="Picture 11" descr="A couple of white bags with oranges falling&#10;&#10;Description automatically generated">
                <a:extLst>
                  <a:ext uri="{FF2B5EF4-FFF2-40B4-BE49-F238E27FC236}">
                    <a16:creationId xmlns:a16="http://schemas.microsoft.com/office/drawing/2014/main" id="{1FC109F3-C774-91A1-00B8-F59FEB339D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59696" y="1556792"/>
                <a:ext cx="4352544" cy="3240024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E6822F23-2EBA-8416-632C-9415116D75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035352" y="2694858"/>
                <a:ext cx="1371670" cy="2101958"/>
              </a:xfrm>
              <a:prstGeom prst="rect">
                <a:avLst/>
              </a:prstGeom>
            </p:spPr>
          </p:pic>
        </p:grp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3E9FFB4D-C573-177F-B27B-78BB6A3AF2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816080" y="1772816"/>
              <a:ext cx="857294" cy="685835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749BD03F-D32F-BDC9-B4BA-31EE2EA3F7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082948" y="622932"/>
              <a:ext cx="857294" cy="68583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6F01A739-C734-5C33-5A34-DA5FAAAAE7C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03623" y="608295"/>
              <a:ext cx="857294" cy="685835"/>
            </a:xfrm>
            <a:prstGeom prst="rect">
              <a:avLst/>
            </a:prstGeom>
          </p:spPr>
        </p:pic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D23BC0F-E1D2-CE6B-AA49-59C7316B60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6040" y="1950987"/>
            <a:ext cx="857294" cy="68583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38C2FAA-C08E-6472-3538-F5DD529234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20639" y="1553559"/>
            <a:ext cx="857294" cy="68583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3521E4A-4B8F-7A6A-8242-6BE01C32AF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9361" y="2601008"/>
            <a:ext cx="857294" cy="685835"/>
          </a:xfrm>
          <a:prstGeom prst="rect">
            <a:avLst/>
          </a:prstGeom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42DEFFB5-D58E-9732-521B-2D47EDAF397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39"/>
          <a:stretch/>
        </p:blipFill>
        <p:spPr>
          <a:xfrm>
            <a:off x="10525624" y="4941168"/>
            <a:ext cx="1514608" cy="183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93827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22FCC202-088F-7B49-02D6-EA9241301A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39"/>
          <a:stretch/>
        </p:blipFill>
        <p:spPr>
          <a:xfrm>
            <a:off x="9271449" y="3501008"/>
            <a:ext cx="2647751" cy="3429000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ACE0F05-56B8-DC0C-2CB0-525A9A1BAAF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596675" y="2204712"/>
            <a:ext cx="8819805" cy="3177184"/>
          </a:xfrm>
        </p:spPr>
        <p:txBody>
          <a:bodyPr/>
          <a:lstStyle/>
          <a:p>
            <a:pPr marL="0" indent="0">
              <a:buNone/>
            </a:pPr>
            <a:r>
              <a:rPr lang="en-GB" sz="1600" dirty="0">
                <a:effectLst/>
                <a:latin typeface="Nunito Sans" pitchFamily="2" charset="77"/>
              </a:rPr>
              <a:t>HFL Education (formerly Herts for Learning) is a not-for-profit organisation providing all the services, training and resources needed to deliver a great education to every child, to help them flourish and reach their full potential. </a:t>
            </a:r>
          </a:p>
          <a:p>
            <a:pPr marL="0" indent="0">
              <a:buNone/>
            </a:pPr>
            <a:r>
              <a:rPr lang="en-GB" sz="1600" dirty="0">
                <a:effectLst/>
                <a:latin typeface="Nunito Sans" pitchFamily="2" charset="77"/>
              </a:rPr>
              <a:t>With hundreds of advisers and subject experts in house, HFL Education is a trusted partner to education and learning professionals across the country, providing a unique and comprehensive offer to every school and setting – all in one place</a:t>
            </a:r>
            <a:r>
              <a:rPr lang="en-GB" sz="1600" b="0" u="none" strike="noStrike" dirty="0">
                <a:solidFill>
                  <a:srgbClr val="000000"/>
                </a:solidFill>
                <a:effectLst/>
              </a:rPr>
              <a:t>.</a:t>
            </a:r>
          </a:p>
          <a:p>
            <a:pPr marL="0" indent="0">
              <a:buNone/>
            </a:pPr>
            <a:r>
              <a:rPr lang="en-GB" sz="1600" dirty="0"/>
              <a:t>Learn more about us by visiting our </a:t>
            </a:r>
            <a:r>
              <a:rPr lang="en-GB" sz="1600" dirty="0">
                <a:hlinkClick r:id="rId3"/>
              </a:rPr>
              <a:t>website</a:t>
            </a:r>
            <a:r>
              <a:rPr lang="en-GB" sz="1600" dirty="0"/>
              <a:t>.</a:t>
            </a:r>
          </a:p>
          <a:p>
            <a:pPr marL="0" indent="0">
              <a:buNone/>
            </a:pPr>
            <a:r>
              <a:rPr lang="en-GB" sz="1600" dirty="0"/>
              <a:t>Unlock the potential of primary maths education with our </a:t>
            </a:r>
            <a:r>
              <a:rPr lang="en-GB" sz="1600" dirty="0">
                <a:hlinkClick r:id="rId4"/>
              </a:rPr>
              <a:t>Primary Maths Teaching and Learning Team</a:t>
            </a:r>
            <a:r>
              <a:rPr lang="en-GB" sz="1600" dirty="0"/>
              <a:t>. Get in touch at </a:t>
            </a:r>
            <a:r>
              <a:rPr lang="en-GB" sz="1600" dirty="0">
                <a:hlinkClick r:id="rId5"/>
              </a:rPr>
              <a:t>primarymaths@hfleducation.org</a:t>
            </a:r>
            <a:r>
              <a:rPr lang="en-GB" sz="1600" dirty="0"/>
              <a:t>. </a:t>
            </a:r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A01BCD68-4CB1-2E23-7FE3-62D9845B3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HFL EDUCATION</a:t>
            </a:r>
          </a:p>
        </p:txBody>
      </p:sp>
    </p:spTree>
    <p:extLst>
      <p:ext uri="{BB962C8B-B14F-4D97-AF65-F5344CB8AC3E}">
        <p14:creationId xmlns:p14="http://schemas.microsoft.com/office/powerpoint/2010/main" val="3985571623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Xmas Background">
  <a:themeElements>
    <a:clrScheme name="Custom 3">
      <a:dk1>
        <a:srgbClr val="000000"/>
      </a:dk1>
      <a:lt1>
        <a:srgbClr val="FFFFFF"/>
      </a:lt1>
      <a:dk2>
        <a:srgbClr val="034E69"/>
      </a:dk2>
      <a:lt2>
        <a:srgbClr val="E4E4E4"/>
      </a:lt2>
      <a:accent1>
        <a:srgbClr val="2F8989"/>
      </a:accent1>
      <a:accent2>
        <a:srgbClr val="2F8989"/>
      </a:accent2>
      <a:accent3>
        <a:srgbClr val="BB6998"/>
      </a:accent3>
      <a:accent4>
        <a:srgbClr val="0070BD"/>
      </a:accent4>
      <a:accent5>
        <a:srgbClr val="A6C2B9"/>
      </a:accent5>
      <a:accent6>
        <a:srgbClr val="510C76"/>
      </a:accent6>
      <a:hlink>
        <a:srgbClr val="024D69"/>
      </a:hlink>
      <a:folHlink>
        <a:srgbClr val="FE7179"/>
      </a:folHlink>
    </a:clrScheme>
    <a:fontScheme name="HFL Education">
      <a:majorFont>
        <a:latin typeface="Nunito Sans"/>
        <a:ea typeface=""/>
        <a:cs typeface=""/>
      </a:majorFont>
      <a:minorFont>
        <a:latin typeface="Nunito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solidFill>
            <a:schemeClr val="accent1"/>
          </a:solidFill>
        </a:ln>
      </a:spPr>
      <a:bodyPr rtlCol="0" anchor="ctr"/>
      <a:lstStyle>
        <a:defPPr algn="ctr">
          <a:defRPr dirty="0" err="1" smtClean="0">
            <a:latin typeface="Nunito Sans" pitchFamily="2" charset="0"/>
            <a:ea typeface="Roboto" panose="02000000000000000000" pitchFamily="2" charset="0"/>
            <a:cs typeface="Roboto" panose="02000000000000000000" pitchFamily="2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lIns="91440" tIns="45720" rIns="91440" bIns="45720" rtlCol="0" anchor="ctr" anchorCtr="1">
        <a:noAutofit/>
      </a:bodyPr>
      <a:lstStyle>
        <a:defPPr algn="l">
          <a:defRPr b="1" i="0" dirty="0" smtClean="0">
            <a:latin typeface="Nunito Sans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HFL EDUCATION TEMPLATE 1.6.potx" id="{3179A2AB-8074-4516-8E60-2EE2BD6448D4}" vid="{C94AC707-09D2-47DE-B84F-CD97E6EFDD9A}"/>
    </a:ext>
  </a:extLst>
</a:theme>
</file>

<file path=ppt/theme/theme2.xml><?xml version="1.0" encoding="utf-8"?>
<a:theme xmlns:a="http://schemas.openxmlformats.org/drawingml/2006/main" name="Easter Background">
  <a:themeElements>
    <a:clrScheme name="Custom 3">
      <a:dk1>
        <a:srgbClr val="000000"/>
      </a:dk1>
      <a:lt1>
        <a:srgbClr val="FFFFFF"/>
      </a:lt1>
      <a:dk2>
        <a:srgbClr val="034E69"/>
      </a:dk2>
      <a:lt2>
        <a:srgbClr val="E4E4E4"/>
      </a:lt2>
      <a:accent1>
        <a:srgbClr val="2F8989"/>
      </a:accent1>
      <a:accent2>
        <a:srgbClr val="2F8989"/>
      </a:accent2>
      <a:accent3>
        <a:srgbClr val="BB6998"/>
      </a:accent3>
      <a:accent4>
        <a:srgbClr val="0070BD"/>
      </a:accent4>
      <a:accent5>
        <a:srgbClr val="A6C2B9"/>
      </a:accent5>
      <a:accent6>
        <a:srgbClr val="510C76"/>
      </a:accent6>
      <a:hlink>
        <a:srgbClr val="024D69"/>
      </a:hlink>
      <a:folHlink>
        <a:srgbClr val="FE7179"/>
      </a:folHlink>
    </a:clrScheme>
    <a:fontScheme name="HFL Education">
      <a:majorFont>
        <a:latin typeface="Nunito Sans"/>
        <a:ea typeface=""/>
        <a:cs typeface=""/>
      </a:majorFont>
      <a:minorFont>
        <a:latin typeface="Nunito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solidFill>
            <a:schemeClr val="accent1"/>
          </a:solidFill>
        </a:ln>
      </a:spPr>
      <a:bodyPr rtlCol="0" anchor="ctr"/>
      <a:lstStyle>
        <a:defPPr algn="ctr">
          <a:defRPr dirty="0" err="1" smtClean="0">
            <a:latin typeface="Nunito Sans" pitchFamily="2" charset="0"/>
            <a:ea typeface="Roboto" panose="02000000000000000000" pitchFamily="2" charset="0"/>
            <a:cs typeface="Roboto" panose="02000000000000000000" pitchFamily="2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lIns="91440" tIns="45720" rIns="91440" bIns="45720" rtlCol="0" anchor="ctr" anchorCtr="1">
        <a:noAutofit/>
      </a:bodyPr>
      <a:lstStyle>
        <a:defPPr algn="l">
          <a:defRPr b="1" i="0" dirty="0" smtClean="0">
            <a:latin typeface="Nunito Sans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HFL EDUCATION TEMPLATE 1.6.potx" id="{3179A2AB-8074-4516-8E60-2EE2BD6448D4}" vid="{C94AC707-09D2-47DE-B84F-CD97E6EFDD9A}"/>
    </a:ext>
  </a:extLst>
</a:theme>
</file>

<file path=ppt/theme/theme3.xml><?xml version="1.0" encoding="utf-8"?>
<a:theme xmlns:a="http://schemas.openxmlformats.org/drawingml/2006/main" name="HfL blank slides">
  <a:themeElements>
    <a:clrScheme name="Custom 3">
      <a:dk1>
        <a:srgbClr val="000000"/>
      </a:dk1>
      <a:lt1>
        <a:srgbClr val="FFFFFF"/>
      </a:lt1>
      <a:dk2>
        <a:srgbClr val="034E69"/>
      </a:dk2>
      <a:lt2>
        <a:srgbClr val="E4E4E4"/>
      </a:lt2>
      <a:accent1>
        <a:srgbClr val="2F8989"/>
      </a:accent1>
      <a:accent2>
        <a:srgbClr val="2F8989"/>
      </a:accent2>
      <a:accent3>
        <a:srgbClr val="BB6998"/>
      </a:accent3>
      <a:accent4>
        <a:srgbClr val="0070BD"/>
      </a:accent4>
      <a:accent5>
        <a:srgbClr val="A6C2B9"/>
      </a:accent5>
      <a:accent6>
        <a:srgbClr val="510C76"/>
      </a:accent6>
      <a:hlink>
        <a:srgbClr val="024D69"/>
      </a:hlink>
      <a:folHlink>
        <a:srgbClr val="FE7179"/>
      </a:folHlink>
    </a:clrScheme>
    <a:fontScheme name="HFL Education">
      <a:majorFont>
        <a:latin typeface="Nunito Sans"/>
        <a:ea typeface=""/>
        <a:cs typeface=""/>
      </a:majorFont>
      <a:minorFont>
        <a:latin typeface="Nunito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solidFill>
            <a:schemeClr val="accent1"/>
          </a:solidFill>
        </a:ln>
      </a:spPr>
      <a:bodyPr rtlCol="0" anchor="ctr"/>
      <a:lstStyle>
        <a:defPPr algn="ctr">
          <a:defRPr dirty="0" err="1" smtClean="0">
            <a:latin typeface="Nunito Sans" pitchFamily="2" charset="0"/>
            <a:ea typeface="Roboto" panose="02000000000000000000" pitchFamily="2" charset="0"/>
            <a:cs typeface="Roboto" panose="02000000000000000000" pitchFamily="2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HFL EDUCATION TEMPLATE 1.6.potx" id="{3179A2AB-8074-4516-8E60-2EE2BD6448D4}" vid="{82493D67-5C2F-47DA-9548-9BE3D1FC3ED1}"/>
    </a:ext>
  </a:extLst>
</a:theme>
</file>

<file path=ppt/theme/theme4.xml><?xml version="1.0" encoding="utf-8"?>
<a:theme xmlns:a="http://schemas.openxmlformats.org/drawingml/2006/main" name="Office Theme">
  <a:themeElements>
    <a:clrScheme name="HfL PowerPoint Theme">
      <a:dk1>
        <a:srgbClr val="000000"/>
      </a:dk1>
      <a:lt1>
        <a:sysClr val="window" lastClr="FFFFFF"/>
      </a:lt1>
      <a:dk2>
        <a:srgbClr val="A95287"/>
      </a:dk2>
      <a:lt2>
        <a:srgbClr val="FFFFFF"/>
      </a:lt2>
      <a:accent1>
        <a:srgbClr val="7BCBB7"/>
      </a:accent1>
      <a:accent2>
        <a:srgbClr val="202854"/>
      </a:accent2>
      <a:accent3>
        <a:srgbClr val="C75996"/>
      </a:accent3>
      <a:accent4>
        <a:srgbClr val="BCD757"/>
      </a:accent4>
      <a:accent5>
        <a:srgbClr val="E45541"/>
      </a:accent5>
      <a:accent6>
        <a:srgbClr val="F7C74F"/>
      </a:accent6>
      <a:hlink>
        <a:srgbClr val="202854"/>
      </a:hlink>
      <a:folHlink>
        <a:srgbClr val="A95287"/>
      </a:folHlink>
    </a:clrScheme>
    <a:fontScheme name="Roboto Heading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HfL PowerPoint Theme">
      <a:dk1>
        <a:srgbClr val="000000"/>
      </a:dk1>
      <a:lt1>
        <a:sysClr val="window" lastClr="FFFFFF"/>
      </a:lt1>
      <a:dk2>
        <a:srgbClr val="A95287"/>
      </a:dk2>
      <a:lt2>
        <a:srgbClr val="FFFFFF"/>
      </a:lt2>
      <a:accent1>
        <a:srgbClr val="7BCBB7"/>
      </a:accent1>
      <a:accent2>
        <a:srgbClr val="202854"/>
      </a:accent2>
      <a:accent3>
        <a:srgbClr val="C75996"/>
      </a:accent3>
      <a:accent4>
        <a:srgbClr val="BCD757"/>
      </a:accent4>
      <a:accent5>
        <a:srgbClr val="E45541"/>
      </a:accent5>
      <a:accent6>
        <a:srgbClr val="F7C74F"/>
      </a:accent6>
      <a:hlink>
        <a:srgbClr val="202854"/>
      </a:hlink>
      <a:folHlink>
        <a:srgbClr val="A95287"/>
      </a:folHlink>
    </a:clrScheme>
    <a:fontScheme name="Roboto Heading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1903AC79FA4124FB8B97F54364EDACC" ma:contentTypeVersion="18" ma:contentTypeDescription="Create a new document." ma:contentTypeScope="" ma:versionID="3264764fd6305e12b16cea31cf0a00f5">
  <xsd:schema xmlns:xsd="http://www.w3.org/2001/XMLSchema" xmlns:xs="http://www.w3.org/2001/XMLSchema" xmlns:p="http://schemas.microsoft.com/office/2006/metadata/properties" xmlns:ns2="8ed90682-c000-4035-8bf6-4b74f953736d" xmlns:ns3="eaa86ac4-6f89-4dfd-b4aa-4024b52c59b4" targetNamespace="http://schemas.microsoft.com/office/2006/metadata/properties" ma:root="true" ma:fieldsID="2831c5c2392773b1707ae1638171c743" ns2:_="" ns3:_="">
    <xsd:import namespace="8ed90682-c000-4035-8bf6-4b74f953736d"/>
    <xsd:import namespace="eaa86ac4-6f89-4dfd-b4aa-4024b52c59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d90682-c000-4035-8bf6-4b74f95373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8436d8f-251b-46dc-bf74-56612f19a6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a86ac4-6f89-4dfd-b4aa-4024b52c59b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a9e38c3-68d9-4980-8367-81a8c0f3a67c}" ma:internalName="TaxCatchAll" ma:showField="CatchAllData" ma:web="eaa86ac4-6f89-4dfd-b4aa-4024b52c59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d90682-c000-4035-8bf6-4b74f953736d">
      <Terms xmlns="http://schemas.microsoft.com/office/infopath/2007/PartnerControls"/>
    </lcf76f155ced4ddcb4097134ff3c332f>
    <TaxCatchAll xmlns="eaa86ac4-6f89-4dfd-b4aa-4024b52c59b4" xsi:nil="true"/>
  </documentManagement>
</p:properties>
</file>

<file path=customXml/itemProps1.xml><?xml version="1.0" encoding="utf-8"?>
<ds:datastoreItem xmlns:ds="http://schemas.openxmlformats.org/officeDocument/2006/customXml" ds:itemID="{8B48D6CE-9890-4E6E-97CE-C0FDE56437D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A8FE10-C2DA-4CE8-A3E5-58BD15A209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d90682-c000-4035-8bf6-4b74f953736d"/>
    <ds:schemaRef ds:uri="eaa86ac4-6f89-4dfd-b4aa-4024b52c59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CB6C083-B0DA-4E04-B05A-18DB5431E8CD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8ed90682-c000-4035-8bf6-4b74f953736d"/>
    <ds:schemaRef ds:uri="eaa86ac4-6f89-4dfd-b4aa-4024b52c59b4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HfL standard slides</Template>
  <TotalTime>3457</TotalTime>
  <Words>4932</Words>
  <Application>Microsoft Office PowerPoint</Application>
  <PresentationFormat>Widescreen</PresentationFormat>
  <Paragraphs>1037</Paragraphs>
  <Slides>48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48</vt:i4>
      </vt:variant>
    </vt:vector>
  </HeadingPairs>
  <TitlesOfParts>
    <vt:vector size="59" baseType="lpstr">
      <vt:lpstr>Arial</vt:lpstr>
      <vt:lpstr>Nunito Sans</vt:lpstr>
      <vt:lpstr>Calibri</vt:lpstr>
      <vt:lpstr>Roboto</vt:lpstr>
      <vt:lpstr>Wingdings</vt:lpstr>
      <vt:lpstr>Caveat</vt:lpstr>
      <vt:lpstr>Times New Roman</vt:lpstr>
      <vt:lpstr>Cambria Math</vt:lpstr>
      <vt:lpstr>Xmas Background</vt:lpstr>
      <vt:lpstr>Easter Background</vt:lpstr>
      <vt:lpstr>HfL blank slides</vt:lpstr>
      <vt:lpstr>PowerPoint Presentation</vt:lpstr>
      <vt:lpstr>HFL EDUCATION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NEIGHBOURING NUMBERS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HFL EDUCATION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Catriona Baker</dc:creator>
  <cp:lastModifiedBy>Paul Wyatt</cp:lastModifiedBy>
  <cp:revision>102</cp:revision>
  <dcterms:created xsi:type="dcterms:W3CDTF">2022-11-15T09:23:38Z</dcterms:created>
  <dcterms:modified xsi:type="dcterms:W3CDTF">2024-12-13T14:58:35Z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0x01010051903AC79FA4124FB8B97F54364EDACC</vt:lpwstr>
  </property>
  <property fmtid="{D5CDD505-2E9C-101B-9397-08002B2CF9AE}" pid="3" name="Order">
    <vt:r8>98200</vt:r8>
  </property>
  <property fmtid="{D5CDD505-2E9C-101B-9397-08002B2CF9AE}" pid="4" name="MediaServiceImageTags">
    <vt:lpwstr/>
  </property>
</Properties>
</file>