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2" r:id="rId3"/>
    <p:sldId id="269" r:id="rId4"/>
    <p:sldId id="259" r:id="rId5"/>
    <p:sldId id="260" r:id="rId6"/>
    <p:sldId id="261" r:id="rId7"/>
    <p:sldId id="262" r:id="rId8"/>
    <p:sldId id="263" r:id="rId9"/>
    <p:sldId id="264" r:id="rId10"/>
    <p:sldId id="265" r:id="rId11"/>
    <p:sldId id="270" r:id="rId12"/>
    <p:sldId id="271" r:id="rId13"/>
    <p:sldId id="272" r:id="rId14"/>
    <p:sldId id="273" r:id="rId15"/>
    <p:sldId id="274" r:id="rId16"/>
    <p:sldId id="275" r:id="rId17"/>
    <p:sldId id="276" r:id="rId18"/>
    <p:sldId id="277" r:id="rId19"/>
    <p:sldId id="278" r:id="rId20"/>
    <p:sldId id="279" r:id="rId21"/>
    <p:sldId id="280" r:id="rId22"/>
    <p:sldId id="281" r:id="rId23"/>
    <p:sldId id="283" r:id="rId24"/>
    <p:sldId id="282" r:id="rId25"/>
    <p:sldId id="286" r:id="rId26"/>
    <p:sldId id="285" r:id="rId27"/>
    <p:sldId id="288" r:id="rId28"/>
    <p:sldId id="287" r:id="rId29"/>
    <p:sldId id="289" r:id="rId30"/>
    <p:sldId id="290" r:id="rId31"/>
    <p:sldId id="291" r:id="rId32"/>
    <p:sldId id="292" r:id="rId33"/>
    <p:sldId id="293" r:id="rId34"/>
    <p:sldId id="294" r:id="rId35"/>
    <p:sldId id="295" r:id="rId36"/>
    <p:sldId id="296" r:id="rId37"/>
    <p:sldId id="297" r:id="rId38"/>
    <p:sldId id="298" r:id="rId39"/>
    <p:sldId id="299" r:id="rId40"/>
    <p:sldId id="300" r:id="rId41"/>
    <p:sldId id="301" r:id="rId42"/>
    <p:sldId id="302" r:id="rId43"/>
    <p:sldId id="303" r:id="rId44"/>
    <p:sldId id="304" r:id="rId45"/>
    <p:sldId id="305" r:id="rId46"/>
    <p:sldId id="306" r:id="rId47"/>
    <p:sldId id="307" r:id="rId48"/>
    <p:sldId id="308" r:id="rId49"/>
    <p:sldId id="309" r:id="rId50"/>
    <p:sldId id="310" r:id="rId51"/>
    <p:sldId id="311" r:id="rId52"/>
    <p:sldId id="313" r:id="rId53"/>
    <p:sldId id="315" r:id="rId54"/>
    <p:sldId id="314" r:id="rId55"/>
    <p:sldId id="316" r:id="rId56"/>
    <p:sldId id="317" r:id="rId57"/>
    <p:sldId id="318" r:id="rId58"/>
    <p:sldId id="322" r:id="rId59"/>
    <p:sldId id="321"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78D6"/>
    <a:srgbClr val="893345"/>
    <a:srgbClr val="301218"/>
    <a:srgbClr val="3E583A"/>
    <a:srgbClr val="060203"/>
    <a:srgbClr val="19090C"/>
    <a:srgbClr val="240E13"/>
    <a:srgbClr val="486844"/>
    <a:srgbClr val="DD8709"/>
    <a:srgbClr val="B353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69" d="100"/>
          <a:sy n="69" d="100"/>
        </p:scale>
        <p:origin x="524"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BC65919-9E31-4F0B-9E93-2B39D0AE4160}" type="datetimeFigureOut">
              <a:rPr lang="en-GB" smtClean="0"/>
              <a:t>17/07/2020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21AC21-2223-4F43-B4DB-EB9C690ADCB3}" type="slidenum">
              <a:rPr lang="en-GB" smtClean="0"/>
              <a:t>‹#›</a:t>
            </a:fld>
            <a:endParaRPr lang="en-GB" dirty="0"/>
          </a:p>
        </p:txBody>
      </p:sp>
    </p:spTree>
    <p:extLst>
      <p:ext uri="{BB962C8B-B14F-4D97-AF65-F5344CB8AC3E}">
        <p14:creationId xmlns:p14="http://schemas.microsoft.com/office/powerpoint/2010/main" val="5377868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BC65919-9E31-4F0B-9E93-2B39D0AE4160}" type="datetimeFigureOut">
              <a:rPr lang="en-GB" smtClean="0"/>
              <a:t>17/07/2020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21AC21-2223-4F43-B4DB-EB9C690ADCB3}" type="slidenum">
              <a:rPr lang="en-GB" smtClean="0"/>
              <a:t>‹#›</a:t>
            </a:fld>
            <a:endParaRPr lang="en-GB" dirty="0"/>
          </a:p>
        </p:txBody>
      </p:sp>
    </p:spTree>
    <p:extLst>
      <p:ext uri="{BB962C8B-B14F-4D97-AF65-F5344CB8AC3E}">
        <p14:creationId xmlns:p14="http://schemas.microsoft.com/office/powerpoint/2010/main" val="15402482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BC65919-9E31-4F0B-9E93-2B39D0AE4160}" type="datetimeFigureOut">
              <a:rPr lang="en-GB" smtClean="0"/>
              <a:t>17/07/2020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21AC21-2223-4F43-B4DB-EB9C690ADCB3}" type="slidenum">
              <a:rPr lang="en-GB" smtClean="0"/>
              <a:t>‹#›</a:t>
            </a:fld>
            <a:endParaRPr lang="en-GB" dirty="0"/>
          </a:p>
        </p:txBody>
      </p:sp>
    </p:spTree>
    <p:extLst>
      <p:ext uri="{BB962C8B-B14F-4D97-AF65-F5344CB8AC3E}">
        <p14:creationId xmlns:p14="http://schemas.microsoft.com/office/powerpoint/2010/main" val="26013146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BC65919-9E31-4F0B-9E93-2B39D0AE4160}" type="datetimeFigureOut">
              <a:rPr lang="en-GB" smtClean="0"/>
              <a:t>17/07/2020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E21AC21-2223-4F43-B4DB-EB9C690ADCB3}" type="slidenum">
              <a:rPr lang="en-GB" smtClean="0"/>
              <a:t>‹#›</a:t>
            </a:fld>
            <a:endParaRPr lang="en-GB" dirty="0"/>
          </a:p>
        </p:txBody>
      </p:sp>
    </p:spTree>
    <p:extLst>
      <p:ext uri="{BB962C8B-B14F-4D97-AF65-F5344CB8AC3E}">
        <p14:creationId xmlns:p14="http://schemas.microsoft.com/office/powerpoint/2010/main" val="3031349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BC65919-9E31-4F0B-9E93-2B39D0AE4160}" type="datetimeFigureOut">
              <a:rPr lang="en-GB" smtClean="0"/>
              <a:t>17/07/2020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E21AC21-2223-4F43-B4DB-EB9C690ADCB3}" type="slidenum">
              <a:rPr lang="en-GB" smtClean="0"/>
              <a:t>‹#›</a:t>
            </a:fld>
            <a:endParaRPr lang="en-GB" dirty="0"/>
          </a:p>
        </p:txBody>
      </p:sp>
    </p:spTree>
    <p:extLst>
      <p:ext uri="{BB962C8B-B14F-4D97-AF65-F5344CB8AC3E}">
        <p14:creationId xmlns:p14="http://schemas.microsoft.com/office/powerpoint/2010/main" val="34860347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BC65919-9E31-4F0B-9E93-2B39D0AE4160}" type="datetimeFigureOut">
              <a:rPr lang="en-GB" smtClean="0"/>
              <a:t>17/07/2020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E21AC21-2223-4F43-B4DB-EB9C690ADCB3}" type="slidenum">
              <a:rPr lang="en-GB" smtClean="0"/>
              <a:t>‹#›</a:t>
            </a:fld>
            <a:endParaRPr lang="en-GB" dirty="0"/>
          </a:p>
        </p:txBody>
      </p:sp>
    </p:spTree>
    <p:extLst>
      <p:ext uri="{BB962C8B-B14F-4D97-AF65-F5344CB8AC3E}">
        <p14:creationId xmlns:p14="http://schemas.microsoft.com/office/powerpoint/2010/main" val="35923912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C65919-9E31-4F0B-9E93-2B39D0AE4160}" type="datetimeFigureOut">
              <a:rPr lang="en-GB" smtClean="0"/>
              <a:t>17/07/2020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E21AC21-2223-4F43-B4DB-EB9C690ADCB3}" type="slidenum">
              <a:rPr lang="en-GB" smtClean="0"/>
              <a:t>‹#›</a:t>
            </a:fld>
            <a:endParaRPr lang="en-GB" dirty="0"/>
          </a:p>
        </p:txBody>
      </p:sp>
    </p:spTree>
    <p:extLst>
      <p:ext uri="{BB962C8B-B14F-4D97-AF65-F5344CB8AC3E}">
        <p14:creationId xmlns:p14="http://schemas.microsoft.com/office/powerpoint/2010/main" val="6648989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BC65919-9E31-4F0B-9E93-2B39D0AE4160}" type="datetimeFigureOut">
              <a:rPr lang="en-GB" smtClean="0"/>
              <a:t>17/07/2020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E21AC21-2223-4F43-B4DB-EB9C690ADCB3}" type="slidenum">
              <a:rPr lang="en-GB" smtClean="0"/>
              <a:t>‹#›</a:t>
            </a:fld>
            <a:endParaRPr lang="en-GB" dirty="0"/>
          </a:p>
        </p:txBody>
      </p:sp>
    </p:spTree>
    <p:extLst>
      <p:ext uri="{BB962C8B-B14F-4D97-AF65-F5344CB8AC3E}">
        <p14:creationId xmlns:p14="http://schemas.microsoft.com/office/powerpoint/2010/main" val="34707794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BC65919-9E31-4F0B-9E93-2B39D0AE4160}" type="datetimeFigureOut">
              <a:rPr lang="en-GB" smtClean="0"/>
              <a:t>17/07/2020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E21AC21-2223-4F43-B4DB-EB9C690ADCB3}" type="slidenum">
              <a:rPr lang="en-GB" smtClean="0"/>
              <a:t>‹#›</a:t>
            </a:fld>
            <a:endParaRPr lang="en-GB" dirty="0"/>
          </a:p>
        </p:txBody>
      </p:sp>
    </p:spTree>
    <p:extLst>
      <p:ext uri="{BB962C8B-B14F-4D97-AF65-F5344CB8AC3E}">
        <p14:creationId xmlns:p14="http://schemas.microsoft.com/office/powerpoint/2010/main" val="38150008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BC65919-9E31-4F0B-9E93-2B39D0AE4160}" type="datetimeFigureOut">
              <a:rPr lang="en-GB" smtClean="0"/>
              <a:t>17/07/2020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21AC21-2223-4F43-B4DB-EB9C690ADCB3}" type="slidenum">
              <a:rPr lang="en-GB" smtClean="0"/>
              <a:t>‹#›</a:t>
            </a:fld>
            <a:endParaRPr lang="en-GB" dirty="0"/>
          </a:p>
        </p:txBody>
      </p:sp>
    </p:spTree>
    <p:extLst>
      <p:ext uri="{BB962C8B-B14F-4D97-AF65-F5344CB8AC3E}">
        <p14:creationId xmlns:p14="http://schemas.microsoft.com/office/powerpoint/2010/main" val="4567104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BC65919-9E31-4F0B-9E93-2B39D0AE4160}" type="datetimeFigureOut">
              <a:rPr lang="en-GB" smtClean="0"/>
              <a:t>17/07/2020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E21AC21-2223-4F43-B4DB-EB9C690ADCB3}" type="slidenum">
              <a:rPr lang="en-GB" smtClean="0"/>
              <a:t>‹#›</a:t>
            </a:fld>
            <a:endParaRPr lang="en-GB" dirty="0"/>
          </a:p>
        </p:txBody>
      </p:sp>
    </p:spTree>
    <p:extLst>
      <p:ext uri="{BB962C8B-B14F-4D97-AF65-F5344CB8AC3E}">
        <p14:creationId xmlns:p14="http://schemas.microsoft.com/office/powerpoint/2010/main" val="17542209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C65919-9E31-4F0B-9E93-2B39D0AE4160}" type="datetimeFigureOut">
              <a:rPr lang="en-GB" smtClean="0"/>
              <a:t>17/07/2020</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21AC21-2223-4F43-B4DB-EB9C690ADCB3}" type="slidenum">
              <a:rPr lang="en-GB" smtClean="0"/>
              <a:t>‹#›</a:t>
            </a:fld>
            <a:endParaRPr lang="en-GB" dirty="0"/>
          </a:p>
        </p:txBody>
      </p:sp>
    </p:spTree>
    <p:extLst>
      <p:ext uri="{BB962C8B-B14F-4D97-AF65-F5344CB8AC3E}">
        <p14:creationId xmlns:p14="http://schemas.microsoft.com/office/powerpoint/2010/main" val="3426815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COVER </a:t>
            </a:r>
            <a:endParaRPr lang="en-GB" dirty="0"/>
          </a:p>
        </p:txBody>
      </p:sp>
      <p:sp>
        <p:nvSpPr>
          <p:cNvPr id="3" name="Subtitle 2"/>
          <p:cNvSpPr>
            <a:spLocks noGrp="1"/>
          </p:cNvSpPr>
          <p:nvPr>
            <p:ph type="subTitle" idx="1"/>
          </p:nvPr>
        </p:nvSpPr>
        <p:spPr/>
        <p:txBody>
          <a:bodyPr/>
          <a:lstStyle/>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241" y="-1204168"/>
            <a:ext cx="12792268" cy="8528179"/>
          </a:xfrm>
          <a:prstGeom prst="rect">
            <a:avLst/>
          </a:prstGeom>
        </p:spPr>
      </p:pic>
      <p:sp>
        <p:nvSpPr>
          <p:cNvPr id="5" name="TextBox 4"/>
          <p:cNvSpPr txBox="1"/>
          <p:nvPr/>
        </p:nvSpPr>
        <p:spPr>
          <a:xfrm>
            <a:off x="1043473" y="2228924"/>
            <a:ext cx="10105053" cy="830997"/>
          </a:xfrm>
          <a:prstGeom prst="rect">
            <a:avLst/>
          </a:prstGeom>
          <a:noFill/>
          <a:ln>
            <a:noFill/>
          </a:ln>
        </p:spPr>
        <p:txBody>
          <a:bodyPr wrap="square" rtlCol="0">
            <a:spAutoFit/>
          </a:bodyPr>
          <a:lstStyle/>
          <a:p>
            <a:pPr algn="ctr"/>
            <a:r>
              <a:rPr lang="en-GB" sz="4800" b="1" dirty="0" smtClean="0">
                <a:ln w="22225">
                  <a:solidFill>
                    <a:schemeClr val="tx1"/>
                  </a:solidFill>
                </a:ln>
                <a:solidFill>
                  <a:srgbClr val="401B5B"/>
                </a:solidFill>
                <a:latin typeface="Lucida Handwriting" panose="03010101010101010101" pitchFamily="66" charset="0"/>
              </a:rPr>
              <a:t>Memories of our School Year</a:t>
            </a:r>
            <a:endParaRPr lang="en-GB" sz="4800" b="1" dirty="0">
              <a:ln w="22225">
                <a:solidFill>
                  <a:schemeClr val="tx1"/>
                </a:solidFill>
              </a:ln>
              <a:solidFill>
                <a:srgbClr val="401B5B"/>
              </a:solidFill>
              <a:latin typeface="Lucida Handwriting" panose="03010101010101010101" pitchFamily="66" charset="0"/>
            </a:endParaRPr>
          </a:p>
        </p:txBody>
      </p:sp>
      <p:sp>
        <p:nvSpPr>
          <p:cNvPr id="6" name="TextBox 5"/>
          <p:cNvSpPr txBox="1"/>
          <p:nvPr/>
        </p:nvSpPr>
        <p:spPr>
          <a:xfrm>
            <a:off x="4243873" y="3492862"/>
            <a:ext cx="3704253" cy="1200329"/>
          </a:xfrm>
          <a:prstGeom prst="rect">
            <a:avLst/>
          </a:prstGeom>
          <a:noFill/>
        </p:spPr>
        <p:txBody>
          <a:bodyPr wrap="square" rtlCol="0">
            <a:spAutoFit/>
          </a:bodyPr>
          <a:lstStyle/>
          <a:p>
            <a:pPr algn="ctr"/>
            <a:r>
              <a:rPr lang="en-GB" sz="3600" b="1" dirty="0" smtClean="0">
                <a:ln w="22225">
                  <a:solidFill>
                    <a:schemeClr val="tx1"/>
                  </a:solidFill>
                </a:ln>
                <a:solidFill>
                  <a:srgbClr val="401B5B"/>
                </a:solidFill>
                <a:latin typeface="Lucida Handwriting" panose="03010101010101010101" pitchFamily="66" charset="0"/>
              </a:rPr>
              <a:t>Year 6</a:t>
            </a:r>
          </a:p>
          <a:p>
            <a:pPr algn="ctr"/>
            <a:r>
              <a:rPr lang="en-GB" sz="3600" b="1" dirty="0" smtClean="0">
                <a:ln w="22225">
                  <a:solidFill>
                    <a:schemeClr val="tx1"/>
                  </a:solidFill>
                </a:ln>
                <a:solidFill>
                  <a:srgbClr val="401B5B"/>
                </a:solidFill>
                <a:latin typeface="Lucida Handwriting" panose="03010101010101010101" pitchFamily="66" charset="0"/>
              </a:rPr>
              <a:t>2019-20</a:t>
            </a:r>
            <a:endParaRPr lang="en-GB" sz="3600" b="1" dirty="0">
              <a:ln w="22225">
                <a:solidFill>
                  <a:schemeClr val="tx1"/>
                </a:solidFill>
              </a:ln>
              <a:solidFill>
                <a:srgbClr val="401B5B"/>
              </a:solidFill>
              <a:latin typeface="Lucida Handwriting" panose="03010101010101010101" pitchFamily="66" charset="0"/>
            </a:endParaRPr>
          </a:p>
        </p:txBody>
      </p:sp>
    </p:spTree>
    <p:extLst>
      <p:ext uri="{BB962C8B-B14F-4D97-AF65-F5344CB8AC3E}">
        <p14:creationId xmlns:p14="http://schemas.microsoft.com/office/powerpoint/2010/main" val="37510374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00"/>
            </a:gs>
            <a:gs pos="74000">
              <a:schemeClr val="accent4">
                <a:lumMod val="45000"/>
                <a:lumOff val="55000"/>
              </a:schemeClr>
            </a:gs>
            <a:gs pos="83000">
              <a:schemeClr val="accent4">
                <a:lumMod val="45000"/>
                <a:lumOff val="55000"/>
              </a:schemeClr>
            </a:gs>
            <a:gs pos="100000">
              <a:schemeClr val="accent4">
                <a:lumMod val="30000"/>
                <a:lumOff val="70000"/>
              </a:schemeClr>
            </a:gs>
          </a:gsLst>
          <a:lin ang="2700000" scaled="1"/>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55320" y="559837"/>
            <a:ext cx="10515600" cy="5262465"/>
          </a:xfrm>
        </p:spPr>
        <p:txBody>
          <a:bodyPr>
            <a:normAutofit fontScale="55000" lnSpcReduction="20000"/>
          </a:bodyPr>
          <a:lstStyle/>
          <a:p>
            <a:pPr marL="0" indent="0">
              <a:buNone/>
            </a:pPr>
            <a:endParaRPr lang="en-GB" dirty="0" smtClean="0"/>
          </a:p>
          <a:p>
            <a:pPr marL="0" indent="0">
              <a:buNone/>
            </a:pPr>
            <a:endParaRPr lang="en-GB" dirty="0"/>
          </a:p>
          <a:p>
            <a:pPr marL="0" indent="0">
              <a:buNone/>
            </a:pPr>
            <a:endParaRPr lang="en-GB" dirty="0" smtClean="0"/>
          </a:p>
          <a:p>
            <a:pPr marL="0" indent="0">
              <a:buNone/>
            </a:pPr>
            <a:r>
              <a:rPr lang="en-GB" sz="2900" dirty="0" smtClean="0">
                <a:latin typeface="Segoe Print" panose="02000600000000000000" pitchFamily="2" charset="0"/>
              </a:rPr>
              <a:t>This </a:t>
            </a:r>
            <a:r>
              <a:rPr lang="en-GB" sz="2900" dirty="0">
                <a:latin typeface="Segoe Print" panose="02000600000000000000" pitchFamily="2" charset="0"/>
              </a:rPr>
              <a:t>year was full of memories. I missed out on a lot of things but I enjoyed what I did. I did not go to PGL, however, I got to work with nursery children the whole week which tired me out but I had a lot of fun and made some new friends!</a:t>
            </a:r>
          </a:p>
          <a:p>
            <a:pPr marL="0" indent="0">
              <a:buNone/>
            </a:pPr>
            <a:r>
              <a:rPr lang="en-GB" sz="2900" dirty="0">
                <a:latin typeface="Segoe Print" panose="02000600000000000000" pitchFamily="2" charset="0"/>
              </a:rPr>
              <a:t> </a:t>
            </a:r>
          </a:p>
          <a:p>
            <a:pPr marL="0" indent="0">
              <a:buNone/>
            </a:pPr>
            <a:r>
              <a:rPr lang="en-GB" sz="2900" dirty="0">
                <a:latin typeface="Segoe Print" panose="02000600000000000000" pitchFamily="2" charset="0"/>
              </a:rPr>
              <a:t>A vivid memory for me was when Paul Sturgess (a famous basketball player) spent the day with our school. That day was special for me because I was chosen to have a basketball spun on my finger. Paul Sturgess is the tallest man I have ever met, he is 7ft 7.26!</a:t>
            </a:r>
          </a:p>
          <a:p>
            <a:pPr marL="0" indent="0">
              <a:buNone/>
            </a:pPr>
            <a:r>
              <a:rPr lang="en-GB" sz="2900" dirty="0">
                <a:latin typeface="Segoe Print" panose="02000600000000000000" pitchFamily="2" charset="0"/>
              </a:rPr>
              <a:t> </a:t>
            </a:r>
          </a:p>
          <a:p>
            <a:pPr marL="0" indent="0">
              <a:buNone/>
            </a:pPr>
            <a:r>
              <a:rPr lang="en-GB" sz="2900" dirty="0">
                <a:latin typeface="Segoe Print" panose="02000600000000000000" pitchFamily="2" charset="0"/>
              </a:rPr>
              <a:t>World War </a:t>
            </a:r>
            <a:r>
              <a:rPr lang="en-GB" sz="2900" dirty="0" smtClean="0">
                <a:latin typeface="Segoe Print" panose="02000600000000000000" pitchFamily="2" charset="0"/>
              </a:rPr>
              <a:t>II </a:t>
            </a:r>
            <a:r>
              <a:rPr lang="en-GB" sz="2900" dirty="0">
                <a:latin typeface="Segoe Print" panose="02000600000000000000" pitchFamily="2" charset="0"/>
              </a:rPr>
              <a:t>day was great fun! I learnt what it was like to live in those times and I learnt how to act and survive if a siren for the Air Raids </a:t>
            </a:r>
            <a:r>
              <a:rPr lang="en-GB" sz="2900" dirty="0" smtClean="0">
                <a:latin typeface="Segoe Print" panose="02000600000000000000" pitchFamily="2" charset="0"/>
              </a:rPr>
              <a:t>went </a:t>
            </a:r>
            <a:r>
              <a:rPr lang="en-GB" sz="2900" dirty="0">
                <a:latin typeface="Segoe Print" panose="02000600000000000000" pitchFamily="2" charset="0"/>
              </a:rPr>
              <a:t>off. We hid underneath the tables and pretended that it was a real siren which helped me understand how scary it really was for people then.</a:t>
            </a:r>
          </a:p>
          <a:p>
            <a:pPr marL="0" indent="0">
              <a:buNone/>
            </a:pPr>
            <a:r>
              <a:rPr lang="en-GB" sz="2900" dirty="0">
                <a:latin typeface="Segoe Print" panose="02000600000000000000" pitchFamily="2" charset="0"/>
              </a:rPr>
              <a:t> </a:t>
            </a:r>
            <a:endParaRPr lang="en-GB" sz="2900" dirty="0" smtClean="0">
              <a:latin typeface="Segoe Print" panose="02000600000000000000" pitchFamily="2" charset="0"/>
            </a:endParaRPr>
          </a:p>
          <a:p>
            <a:pPr marL="0" indent="0">
              <a:buNone/>
            </a:pPr>
            <a:r>
              <a:rPr lang="en-GB" sz="2900" dirty="0" smtClean="0">
                <a:latin typeface="Segoe Print" panose="02000600000000000000" pitchFamily="2" charset="0"/>
              </a:rPr>
              <a:t>I cannot pick a favourite activity as every memory in Year 6 was an amazing one. I will never forget my class, teammates and teachers who have helped me through my time at Applecroft School! I am excited to make lots of new friends and memories at my new school, however, I will always remember this one as my home.</a:t>
            </a:r>
          </a:p>
          <a:p>
            <a:pPr marL="0" indent="0" algn="r">
              <a:buNone/>
            </a:pPr>
            <a:endParaRPr lang="en-GB" sz="2900" dirty="0" smtClean="0">
              <a:latin typeface="Segoe Print" panose="02000600000000000000" pitchFamily="2" charset="0"/>
            </a:endParaRPr>
          </a:p>
          <a:p>
            <a:pPr marL="0" indent="0" algn="r">
              <a:buNone/>
            </a:pPr>
            <a:r>
              <a:rPr lang="en-GB" sz="2900" dirty="0" smtClean="0">
                <a:latin typeface="Segoe Print" panose="02000600000000000000" pitchFamily="2" charset="0"/>
              </a:rPr>
              <a:t>Kitty Bull</a:t>
            </a:r>
            <a:r>
              <a:rPr lang="en-GB" sz="2900" dirty="0">
                <a:latin typeface="Lucida Handwriting" panose="03010101010101010101" pitchFamily="66" charset="0"/>
              </a:rPr>
              <a:t> </a:t>
            </a:r>
          </a:p>
          <a:p>
            <a:endParaRPr lang="en-GB" sz="2900" dirty="0">
              <a:latin typeface="Lucida Handwriting" panose="03010101010101010101" pitchFamily="66" charset="0"/>
            </a:endParaRPr>
          </a:p>
        </p:txBody>
      </p:sp>
    </p:spTree>
    <p:extLst>
      <p:ext uri="{BB962C8B-B14F-4D97-AF65-F5344CB8AC3E}">
        <p14:creationId xmlns:p14="http://schemas.microsoft.com/office/powerpoint/2010/main" val="7504491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40000">
              <a:srgbClr val="E34949"/>
            </a:gs>
            <a:gs pos="100000">
              <a:schemeClr val="accent4">
                <a:lumMod val="45000"/>
                <a:lumOff val="55000"/>
              </a:schemeClr>
            </a:gs>
            <a:gs pos="100000">
              <a:schemeClr val="accent4">
                <a:lumMod val="45000"/>
                <a:lumOff val="55000"/>
              </a:schemeClr>
            </a:gs>
            <a:gs pos="76000">
              <a:schemeClr val="accent4">
                <a:lumMod val="30000"/>
                <a:lumOff val="70000"/>
              </a:schemeClr>
            </a:gs>
          </a:gsLst>
          <a:lin ang="4200000" scaled="0"/>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53143"/>
            <a:ext cx="10515600" cy="5523820"/>
          </a:xfrm>
        </p:spPr>
        <p:txBody>
          <a:bodyPr>
            <a:normAutofit lnSpcReduction="10000"/>
          </a:bodyPr>
          <a:lstStyle/>
          <a:p>
            <a:pPr marL="0" indent="0">
              <a:buNone/>
            </a:pPr>
            <a:r>
              <a:rPr lang="en-GB" sz="1800" b="1" dirty="0">
                <a:latin typeface="Ink Free" panose="03080402000500000000" pitchFamily="66" charset="0"/>
              </a:rPr>
              <a:t>I have so many memories from my time in year 6, one of my favourite memories has to be when I trained for the National cross-country championships .All of the people who did it trained with me and it was often cold and wet. When the time came I was so nervous that my legs were knocking together but as soon as I started I felt great it was a very muddy course and some people got their shoes stuck in the mud!</a:t>
            </a:r>
          </a:p>
          <a:p>
            <a:pPr marL="0" indent="0">
              <a:buNone/>
            </a:pPr>
            <a:r>
              <a:rPr lang="en-GB" sz="1800" b="1" dirty="0">
                <a:latin typeface="Ink Free" panose="03080402000500000000" pitchFamily="66" charset="0"/>
              </a:rPr>
              <a:t> </a:t>
            </a:r>
          </a:p>
          <a:p>
            <a:pPr marL="0" indent="0">
              <a:buNone/>
            </a:pPr>
            <a:r>
              <a:rPr lang="en-GB" sz="1800" b="1" dirty="0">
                <a:latin typeface="Ink Free" panose="03080402000500000000" pitchFamily="66" charset="0"/>
              </a:rPr>
              <a:t>Another memory is the panto, this is one of my favourite times of the year as it is always filled with fun and laughter. When you wait for it to start you feel like a fizzy drink about to explode. The songs are beautiful and the dancing is first </a:t>
            </a:r>
            <a:r>
              <a:rPr lang="en-GB" sz="1800" b="1" dirty="0" smtClean="0">
                <a:latin typeface="Ink Free" panose="03080402000500000000" pitchFamily="66" charset="0"/>
              </a:rPr>
              <a:t>class; </a:t>
            </a:r>
            <a:r>
              <a:rPr lang="en-GB" sz="1800" b="1" dirty="0">
                <a:latin typeface="Ink Free" panose="03080402000500000000" pitchFamily="66" charset="0"/>
              </a:rPr>
              <a:t>it always leaves you gobsmacked by the end of the performance.</a:t>
            </a:r>
          </a:p>
          <a:p>
            <a:pPr marL="0" indent="0">
              <a:buNone/>
            </a:pPr>
            <a:r>
              <a:rPr lang="en-GB" sz="1800" b="1" dirty="0">
                <a:latin typeface="Ink Free" panose="03080402000500000000" pitchFamily="66" charset="0"/>
              </a:rPr>
              <a:t> </a:t>
            </a:r>
          </a:p>
          <a:p>
            <a:pPr marL="0" indent="0">
              <a:buNone/>
            </a:pPr>
            <a:r>
              <a:rPr lang="en-GB" sz="1800" b="1" dirty="0" smtClean="0">
                <a:latin typeface="Ink Free" panose="03080402000500000000" pitchFamily="66" charset="0"/>
              </a:rPr>
              <a:t>PGL </a:t>
            </a:r>
            <a:r>
              <a:rPr lang="en-GB" sz="1800" b="1" dirty="0">
                <a:latin typeface="Ink Free" panose="03080402000500000000" pitchFamily="66" charset="0"/>
              </a:rPr>
              <a:t>was the best from the zip wire to raft building. I overcame many fears along the way. I got super wet when doing raft building since the instructor kept on </a:t>
            </a:r>
            <a:r>
              <a:rPr lang="en-GB" sz="1800" b="1" dirty="0" smtClean="0">
                <a:latin typeface="Ink Free" panose="03080402000500000000" pitchFamily="66" charset="0"/>
              </a:rPr>
              <a:t>splashing us, but </a:t>
            </a:r>
            <a:r>
              <a:rPr lang="en-GB" sz="1800" b="1" dirty="0">
                <a:latin typeface="Ink Free" panose="03080402000500000000" pitchFamily="66" charset="0"/>
              </a:rPr>
              <a:t>this was not surprising since I had done the same to her!  By the end of PGL we were all so tired that many of us fell asleep on the bus.</a:t>
            </a:r>
          </a:p>
          <a:p>
            <a:pPr marL="0" indent="0">
              <a:buNone/>
            </a:pPr>
            <a:r>
              <a:rPr lang="en-GB" sz="1800" b="1" dirty="0">
                <a:latin typeface="Ink Free" panose="03080402000500000000" pitchFamily="66" charset="0"/>
              </a:rPr>
              <a:t> </a:t>
            </a:r>
          </a:p>
          <a:p>
            <a:pPr marL="0" indent="0">
              <a:buNone/>
            </a:pPr>
            <a:r>
              <a:rPr lang="en-GB" sz="1800" b="1" dirty="0">
                <a:latin typeface="Ink Free" panose="03080402000500000000" pitchFamily="66" charset="0"/>
              </a:rPr>
              <a:t>This year has been filled with memories, ups and downs I am excited for secondary but am also scared for what is to come as I move into the next chapter of my life. </a:t>
            </a:r>
          </a:p>
          <a:p>
            <a:pPr marL="0" indent="0">
              <a:buNone/>
            </a:pPr>
            <a:endParaRPr lang="en-GB" sz="1800" b="1" dirty="0" smtClean="0">
              <a:latin typeface="Ink Free" panose="03080402000500000000" pitchFamily="66" charset="0"/>
            </a:endParaRPr>
          </a:p>
          <a:p>
            <a:pPr marL="0" indent="0" algn="r">
              <a:buNone/>
            </a:pPr>
            <a:r>
              <a:rPr lang="en-GB" sz="1800" b="1" dirty="0" smtClean="0">
                <a:latin typeface="Ink Free" panose="03080402000500000000" pitchFamily="66" charset="0"/>
              </a:rPr>
              <a:t>Paige Wadley</a:t>
            </a:r>
            <a:endParaRPr lang="en-GB" sz="1800" b="1" dirty="0">
              <a:latin typeface="Ink Free" panose="03080402000500000000" pitchFamily="66" charset="0"/>
            </a:endParaRPr>
          </a:p>
        </p:txBody>
      </p:sp>
    </p:spTree>
    <p:extLst>
      <p:ext uri="{BB962C8B-B14F-4D97-AF65-F5344CB8AC3E}">
        <p14:creationId xmlns:p14="http://schemas.microsoft.com/office/powerpoint/2010/main" val="34147660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78000">
              <a:schemeClr val="accent4">
                <a:lumMod val="40000"/>
                <a:lumOff val="60000"/>
              </a:schemeClr>
            </a:gs>
            <a:gs pos="0">
              <a:srgbClr val="FFBA73"/>
            </a:gs>
            <a:gs pos="38000">
              <a:srgbClr val="FF8D4D"/>
            </a:gs>
            <a:gs pos="18000">
              <a:srgbClr val="FF3300">
                <a:alpha val="87000"/>
              </a:srgbClr>
            </a:gs>
            <a:gs pos="100000">
              <a:schemeClr val="accent6">
                <a:lumMod val="60000"/>
                <a:lumOff val="40000"/>
              </a:schemeClr>
            </a:gs>
          </a:gsLst>
          <a:lin ang="2700000" scaled="1"/>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65992"/>
            <a:ext cx="10515600" cy="4351338"/>
          </a:xfrm>
        </p:spPr>
        <p:txBody>
          <a:bodyPr>
            <a:normAutofit fontScale="25000" lnSpcReduction="20000"/>
          </a:bodyPr>
          <a:lstStyle/>
          <a:p>
            <a:pPr marL="0" indent="0">
              <a:buNone/>
            </a:pPr>
            <a:r>
              <a:rPr lang="en-GB" dirty="0"/>
              <a:t> </a:t>
            </a:r>
          </a:p>
          <a:p>
            <a:pPr marL="0" indent="0">
              <a:buNone/>
            </a:pPr>
            <a:r>
              <a:rPr lang="en-GB" dirty="0"/>
              <a:t> </a:t>
            </a:r>
            <a:endParaRPr lang="en-GB" sz="3800" dirty="0"/>
          </a:p>
          <a:p>
            <a:pPr marL="0" indent="0">
              <a:buNone/>
            </a:pPr>
            <a:r>
              <a:rPr lang="en-GB" sz="7200" dirty="0">
                <a:latin typeface="Tempus Sans ITC" panose="04020404030D07020202" pitchFamily="82" charset="0"/>
              </a:rPr>
              <a:t>This year has certainly been memorable. I have made so many memories with friends and teachers. World War II </a:t>
            </a:r>
            <a:r>
              <a:rPr lang="en-GB" sz="7200" dirty="0" smtClean="0">
                <a:latin typeface="Tempus Sans ITC" panose="04020404030D07020202" pitchFamily="82" charset="0"/>
              </a:rPr>
              <a:t>Day </a:t>
            </a:r>
            <a:r>
              <a:rPr lang="en-GB" sz="7200" dirty="0">
                <a:latin typeface="Tempus Sans ITC" panose="04020404030D07020202" pitchFamily="82" charset="0"/>
              </a:rPr>
              <a:t>was when we dressed up as evacuees and experienced what it was like to learn during that time. We even had to bring in food they would eat in wartime Britain.</a:t>
            </a:r>
          </a:p>
          <a:p>
            <a:pPr marL="0" indent="0">
              <a:buNone/>
            </a:pPr>
            <a:r>
              <a:rPr lang="en-GB" sz="7200" dirty="0">
                <a:latin typeface="Tempus Sans ITC" panose="04020404030D07020202" pitchFamily="82" charset="0"/>
              </a:rPr>
              <a:t> </a:t>
            </a:r>
          </a:p>
          <a:p>
            <a:pPr marL="0" indent="0">
              <a:buNone/>
            </a:pPr>
            <a:r>
              <a:rPr lang="en-GB" sz="7200" dirty="0">
                <a:latin typeface="Tempus Sans ITC" panose="04020404030D07020202" pitchFamily="82" charset="0"/>
              </a:rPr>
              <a:t>The most enjoyable moment was at PGL after we finished the obstacle course; we were so muddy. We were supposed to get cups and pick up water to splash people. However, one person in my group decided to pick up the whole water bucket and dump it on me. After that my friends and I finally got them and we dumped a bucket on them. I was soaked!</a:t>
            </a:r>
          </a:p>
          <a:p>
            <a:pPr marL="0" indent="0">
              <a:buNone/>
            </a:pPr>
            <a:r>
              <a:rPr lang="en-GB" sz="7200" dirty="0">
                <a:latin typeface="Tempus Sans ITC" panose="04020404030D07020202" pitchFamily="82" charset="0"/>
              </a:rPr>
              <a:t> </a:t>
            </a:r>
          </a:p>
          <a:p>
            <a:pPr marL="0" indent="0">
              <a:buNone/>
            </a:pPr>
            <a:r>
              <a:rPr lang="en-GB" sz="7200" dirty="0">
                <a:latin typeface="Tempus Sans ITC" panose="04020404030D07020202" pitchFamily="82" charset="0"/>
              </a:rPr>
              <a:t>My most exciting and embarrassing moment this year was the Christmas play. I liked waiting before we went on stage because we got to watch films and eat snacks. It was really fun. When we finally got called to perform we headed backstage where we waited to go on. It was fun to perform but it was also embarrassing when we had to dance. </a:t>
            </a:r>
          </a:p>
          <a:p>
            <a:pPr marL="0" indent="0">
              <a:buNone/>
            </a:pPr>
            <a:r>
              <a:rPr lang="en-GB" sz="7200" dirty="0">
                <a:latin typeface="Tempus Sans ITC" panose="04020404030D07020202" pitchFamily="82" charset="0"/>
              </a:rPr>
              <a:t> </a:t>
            </a:r>
          </a:p>
          <a:p>
            <a:pPr marL="0" indent="0">
              <a:buNone/>
            </a:pPr>
            <a:r>
              <a:rPr lang="en-GB" sz="7200" dirty="0">
                <a:latin typeface="Tempus Sans ITC" panose="04020404030D07020202" pitchFamily="82" charset="0"/>
              </a:rPr>
              <a:t>The biggest moment is when I finally came back to school from lockdown. After two months I finally saw my friends again. Being back at school was completely different from before lockdown began. We all had to wash our hands a lot and social distance. Even though I can’t be within two </a:t>
            </a:r>
            <a:r>
              <a:rPr lang="en-GB" sz="7200" dirty="0" smtClean="0">
                <a:latin typeface="Tempus Sans ITC" panose="04020404030D07020202" pitchFamily="82" charset="0"/>
              </a:rPr>
              <a:t>metres </a:t>
            </a:r>
            <a:r>
              <a:rPr lang="en-GB" sz="7200" dirty="0">
                <a:latin typeface="Tempus Sans ITC" panose="04020404030D07020202" pitchFamily="82" charset="0"/>
              </a:rPr>
              <a:t>of my friends it’s still nice to see them. This has been a life changing experience. Although I will be leaving for secondary school, I will be sad to leave.</a:t>
            </a:r>
          </a:p>
          <a:p>
            <a:pPr marL="0" indent="0">
              <a:buNone/>
            </a:pPr>
            <a:r>
              <a:rPr lang="en-GB" sz="7200" dirty="0">
                <a:latin typeface="Tempus Sans ITC" panose="04020404030D07020202" pitchFamily="82" charset="0"/>
              </a:rPr>
              <a:t> </a:t>
            </a:r>
          </a:p>
          <a:p>
            <a:pPr marL="0" indent="0" algn="r">
              <a:buNone/>
            </a:pPr>
            <a:r>
              <a:rPr lang="en-GB" sz="7200" dirty="0">
                <a:latin typeface="Tempus Sans ITC" panose="04020404030D07020202" pitchFamily="82" charset="0"/>
              </a:rPr>
              <a:t>Chloe Janaway   </a:t>
            </a:r>
          </a:p>
          <a:p>
            <a:pPr marL="0" indent="0">
              <a:buNone/>
            </a:pPr>
            <a:endParaRPr lang="en-GB" sz="4800" dirty="0">
              <a:latin typeface="Segoe Print" panose="02000600000000000000" pitchFamily="2" charset="0"/>
            </a:endParaRPr>
          </a:p>
        </p:txBody>
      </p:sp>
    </p:spTree>
    <p:extLst>
      <p:ext uri="{BB962C8B-B14F-4D97-AF65-F5344CB8AC3E}">
        <p14:creationId xmlns:p14="http://schemas.microsoft.com/office/powerpoint/2010/main" val="433268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chemeClr val="accent6">
                <a:lumMod val="67000"/>
                <a:alpha val="70000"/>
              </a:schemeClr>
            </a:gs>
            <a:gs pos="53000">
              <a:schemeClr val="accent6">
                <a:lumMod val="97000"/>
                <a:lumOff val="3000"/>
                <a:alpha val="20000"/>
              </a:schemeClr>
            </a:gs>
            <a:gs pos="100000">
              <a:srgbClr val="4B732F"/>
            </a:gs>
          </a:gsLst>
          <a:lin ang="2700000" scaled="1"/>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65264"/>
            <a:ext cx="10515600" cy="5835535"/>
          </a:xfrm>
        </p:spPr>
        <p:txBody>
          <a:bodyPr>
            <a:normAutofit/>
          </a:bodyPr>
          <a:lstStyle/>
          <a:p>
            <a:pPr marL="0" indent="0">
              <a:buNone/>
            </a:pPr>
            <a:endParaRPr lang="en-GB" sz="1800" dirty="0" smtClean="0">
              <a:latin typeface="Twinkl Cursive Unlooped" panose="02000000000000000000" pitchFamily="2" charset="0"/>
            </a:endParaRPr>
          </a:p>
          <a:p>
            <a:pPr marL="0" indent="0">
              <a:buNone/>
            </a:pPr>
            <a:r>
              <a:rPr lang="en-GB" sz="2000" b="1" dirty="0" smtClean="0">
                <a:latin typeface="Bradley Hand ITC" panose="03070402050302030203" pitchFamily="66" charset="0"/>
              </a:rPr>
              <a:t>This </a:t>
            </a:r>
            <a:r>
              <a:rPr lang="en-GB" sz="2000" b="1" dirty="0">
                <a:latin typeface="Bradley Hand ITC" panose="03070402050302030203" pitchFamily="66" charset="0"/>
              </a:rPr>
              <a:t>year has certainly been memorable and exciting. My most exciting moment was the </a:t>
            </a:r>
            <a:r>
              <a:rPr lang="en-GB" sz="2000" b="1" dirty="0" smtClean="0">
                <a:latin typeface="Bradley Hand ITC" panose="03070402050302030203" pitchFamily="66" charset="0"/>
              </a:rPr>
              <a:t>zip wire </a:t>
            </a:r>
            <a:r>
              <a:rPr lang="en-GB" sz="2000" b="1" dirty="0">
                <a:latin typeface="Bradley Hand ITC" panose="03070402050302030203" pitchFamily="66" charset="0"/>
              </a:rPr>
              <a:t>at PGL. You had to climb up a tree which was extremely intense and I nearly fell! Luckily, I managed to cling on and I kept on climbing. Finally I reached the top – then came the fun bit. I put my harness onto the </a:t>
            </a:r>
            <a:r>
              <a:rPr lang="en-GB" sz="2000" b="1" dirty="0" smtClean="0">
                <a:latin typeface="Bradley Hand ITC" panose="03070402050302030203" pitchFamily="66" charset="0"/>
              </a:rPr>
              <a:t>zip line </a:t>
            </a:r>
            <a:r>
              <a:rPr lang="en-GB" sz="2000" b="1" dirty="0">
                <a:latin typeface="Bradley Hand ITC" panose="03070402050302030203" pitchFamily="66" charset="0"/>
              </a:rPr>
              <a:t>and jumped off. Wheeee! I was flying through the air; I was probably going at twenty miles per hour until I stopped. The </a:t>
            </a:r>
            <a:r>
              <a:rPr lang="en-GB" sz="2000" b="1" dirty="0" smtClean="0">
                <a:latin typeface="Bradley Hand ITC" panose="03070402050302030203" pitchFamily="66" charset="0"/>
              </a:rPr>
              <a:t>zip line </a:t>
            </a:r>
            <a:r>
              <a:rPr lang="en-GB" sz="2000" b="1" dirty="0">
                <a:latin typeface="Bradley Hand ITC" panose="03070402050302030203" pitchFamily="66" charset="0"/>
              </a:rPr>
              <a:t>was finished. I had made it down safely and felt very proud of myself.</a:t>
            </a:r>
          </a:p>
          <a:p>
            <a:pPr marL="0" indent="0">
              <a:buNone/>
            </a:pPr>
            <a:r>
              <a:rPr lang="en-GB" sz="2000" b="1" dirty="0">
                <a:latin typeface="Bradley Hand ITC" panose="03070402050302030203" pitchFamily="66" charset="0"/>
              </a:rPr>
              <a:t> </a:t>
            </a:r>
          </a:p>
          <a:p>
            <a:pPr marL="0" indent="0">
              <a:buNone/>
            </a:pPr>
            <a:r>
              <a:rPr lang="en-GB" sz="2000" b="1" dirty="0">
                <a:latin typeface="Bradley Hand ITC" panose="03070402050302030203" pitchFamily="66" charset="0"/>
              </a:rPr>
              <a:t>My most challenging memory was the Harvest Festival Concert. I had to play the violin and sing in the choir in front of all the parents and the pupils; it was very daunting. I think I played all the notes right for the violin pieces and I sang well in the choir. After the Harvest Festival concert, I worried that I had made a mistake in the violin, but hopefully nobody noticed! That was my last Harvest Festival at Applecroft School. </a:t>
            </a:r>
          </a:p>
          <a:p>
            <a:pPr marL="0" indent="0" algn="r">
              <a:buNone/>
            </a:pPr>
            <a:endParaRPr lang="en-GB" sz="2000" b="1" dirty="0" smtClean="0">
              <a:latin typeface="Bradley Hand ITC" panose="03070402050302030203" pitchFamily="66" charset="0"/>
            </a:endParaRPr>
          </a:p>
          <a:p>
            <a:pPr marL="0" indent="0" algn="r">
              <a:buNone/>
            </a:pPr>
            <a:r>
              <a:rPr lang="en-GB" sz="2000" b="1" dirty="0" smtClean="0">
                <a:latin typeface="Bradley Hand ITC" panose="03070402050302030203" pitchFamily="66" charset="0"/>
              </a:rPr>
              <a:t>Harry Justin</a:t>
            </a:r>
            <a:endParaRPr lang="en-GB" sz="2000" b="1" dirty="0">
              <a:latin typeface="Bradley Hand ITC" panose="03070402050302030203" pitchFamily="66" charset="0"/>
            </a:endParaRPr>
          </a:p>
        </p:txBody>
      </p:sp>
    </p:spTree>
    <p:extLst>
      <p:ext uri="{BB962C8B-B14F-4D97-AF65-F5344CB8AC3E}">
        <p14:creationId xmlns:p14="http://schemas.microsoft.com/office/powerpoint/2010/main" val="2871428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69000">
              <a:srgbClr val="B4E080"/>
            </a:gs>
            <a:gs pos="1000">
              <a:srgbClr val="9FFFFF"/>
            </a:gs>
            <a:gs pos="100000">
              <a:srgbClr val="FFC000"/>
            </a:gs>
            <a:gs pos="100000">
              <a:schemeClr val="accent6">
                <a:lumMod val="60000"/>
                <a:lumOff val="40000"/>
              </a:schemeClr>
            </a:gs>
          </a:gsLst>
          <a:lin ang="2700000" scaled="1"/>
          <a:tileRect/>
        </a:gradFill>
        <a:effectLst/>
      </p:bgPr>
    </p:bg>
    <p:spTree>
      <p:nvGrpSpPr>
        <p:cNvPr id="1" name=""/>
        <p:cNvGrpSpPr/>
        <p:nvPr/>
      </p:nvGrpSpPr>
      <p:grpSpPr>
        <a:xfrm>
          <a:off x="0" y="0"/>
          <a:ext cx="0" cy="0"/>
          <a:chOff x="0" y="0"/>
          <a:chExt cx="0" cy="0"/>
        </a:xfrm>
      </p:grpSpPr>
      <p:sp>
        <p:nvSpPr>
          <p:cNvPr id="4" name="Title 1"/>
          <p:cNvSpPr>
            <a:spLocks noGrp="1"/>
          </p:cNvSpPr>
          <p:nvPr>
            <p:ph idx="1"/>
          </p:nvPr>
        </p:nvSpPr>
        <p:spPr>
          <a:xfrm>
            <a:off x="838200" y="485192"/>
            <a:ext cx="10515600" cy="5691771"/>
          </a:xfrm>
        </p:spPr>
        <p:txBody>
          <a:bodyPr>
            <a:normAutofit/>
          </a:bodyPr>
          <a:lstStyle/>
          <a:p>
            <a:pPr marL="0" indent="0">
              <a:buNone/>
            </a:pPr>
            <a:endParaRPr lang="en-GB" sz="1800" dirty="0" smtClean="0">
              <a:latin typeface="Segoe Print" panose="02000600000000000000" pitchFamily="2" charset="0"/>
            </a:endParaRPr>
          </a:p>
          <a:p>
            <a:pPr marL="0" indent="0">
              <a:buNone/>
            </a:pPr>
            <a:r>
              <a:rPr lang="en-GB" sz="1800" dirty="0" smtClean="0">
                <a:latin typeface="Segoe Print" panose="02000600000000000000" pitchFamily="2" charset="0"/>
              </a:rPr>
              <a:t>I </a:t>
            </a:r>
            <a:r>
              <a:rPr lang="en-GB" sz="1800" dirty="0">
                <a:latin typeface="Segoe Print" panose="02000600000000000000" pitchFamily="2" charset="0"/>
              </a:rPr>
              <a:t>will never forget the pleasantries of Applecroft Primary School and especially year 6. One of my favourite memories of year 6 was our trip to PGL in the second week of October. The reasoning behind this is because this is when my 11</a:t>
            </a:r>
            <a:r>
              <a:rPr lang="en-GB" sz="1800" baseline="30000" dirty="0">
                <a:latin typeface="Segoe Print" panose="02000600000000000000" pitchFamily="2" charset="0"/>
              </a:rPr>
              <a:t>th</a:t>
            </a:r>
            <a:r>
              <a:rPr lang="en-GB" sz="1800" dirty="0">
                <a:latin typeface="Segoe Print" panose="02000600000000000000" pitchFamily="2" charset="0"/>
              </a:rPr>
              <a:t> Birthday took place! It was great, we got to share some cake and some sweets.</a:t>
            </a:r>
          </a:p>
          <a:p>
            <a:pPr marL="0" indent="0">
              <a:buNone/>
            </a:pPr>
            <a:r>
              <a:rPr lang="en-GB" sz="1800" dirty="0">
                <a:latin typeface="Segoe Print" panose="02000600000000000000" pitchFamily="2" charset="0"/>
              </a:rPr>
              <a:t>In year 6, my love for art was justified by our half and half pictures in which we drew half of an inspirational/famous person. That was fantastic. I chose the actor Ewan McGregor.</a:t>
            </a:r>
          </a:p>
          <a:p>
            <a:pPr marL="0" indent="0">
              <a:buNone/>
            </a:pPr>
            <a:r>
              <a:rPr lang="en-GB" sz="1800" dirty="0">
                <a:latin typeface="Segoe Print" panose="02000600000000000000" pitchFamily="2" charset="0"/>
              </a:rPr>
              <a:t>Another favourite memory was when we made our own biscuits! I had been anticipating this for a year, and my anticipation was justified when I made some delicious biscuits.</a:t>
            </a:r>
          </a:p>
          <a:p>
            <a:pPr marL="0" indent="0">
              <a:buNone/>
            </a:pPr>
            <a:r>
              <a:rPr lang="en-GB" sz="1800" dirty="0">
                <a:latin typeface="Segoe Print" panose="02000600000000000000" pitchFamily="2" charset="0"/>
              </a:rPr>
              <a:t>But of </a:t>
            </a:r>
            <a:r>
              <a:rPr lang="en-GB" sz="1800" dirty="0" smtClean="0">
                <a:latin typeface="Segoe Print" panose="02000600000000000000" pitchFamily="2" charset="0"/>
              </a:rPr>
              <a:t>course, </a:t>
            </a:r>
            <a:r>
              <a:rPr lang="en-GB" sz="1800" dirty="0">
                <a:latin typeface="Segoe Print" panose="02000600000000000000" pitchFamily="2" charset="0"/>
              </a:rPr>
              <a:t>when it comes to favourite </a:t>
            </a:r>
            <a:r>
              <a:rPr lang="en-GB" sz="1800" dirty="0" smtClean="0">
                <a:latin typeface="Segoe Print" panose="02000600000000000000" pitchFamily="2" charset="0"/>
              </a:rPr>
              <a:t>memories, </a:t>
            </a:r>
            <a:r>
              <a:rPr lang="en-GB" sz="1800" dirty="0">
                <a:latin typeface="Segoe Print" panose="02000600000000000000" pitchFamily="2" charset="0"/>
              </a:rPr>
              <a:t>I have to mention when we had our Christmas play. Even though I didn’t get the part I wanted, I still got a sizeable </a:t>
            </a:r>
            <a:r>
              <a:rPr lang="en-GB" sz="1800" dirty="0" smtClean="0">
                <a:latin typeface="Segoe Print" panose="02000600000000000000" pitchFamily="2" charset="0"/>
              </a:rPr>
              <a:t>role </a:t>
            </a:r>
            <a:r>
              <a:rPr lang="en-GB" sz="1800" dirty="0">
                <a:latin typeface="Segoe Print" panose="02000600000000000000" pitchFamily="2" charset="0"/>
              </a:rPr>
              <a:t>and it was amazing. </a:t>
            </a:r>
          </a:p>
          <a:p>
            <a:pPr marL="0" indent="0">
              <a:buNone/>
            </a:pPr>
            <a:r>
              <a:rPr lang="en-GB" sz="1800" dirty="0">
                <a:latin typeface="Segoe Print" panose="02000600000000000000" pitchFamily="2" charset="0"/>
              </a:rPr>
              <a:t>Overall, Applecroft from Nursery to Year 6 was the time of my life and I will truly miss it in Stanborough Secondary School</a:t>
            </a:r>
            <a:r>
              <a:rPr lang="en-GB" sz="1800" dirty="0" smtClean="0">
                <a:latin typeface="Segoe Print" panose="02000600000000000000" pitchFamily="2" charset="0"/>
              </a:rPr>
              <a:t>.</a:t>
            </a:r>
          </a:p>
          <a:p>
            <a:pPr marL="0" indent="0">
              <a:buNone/>
            </a:pPr>
            <a:endParaRPr lang="en-GB" sz="1800" dirty="0">
              <a:latin typeface="Segoe Print" panose="02000600000000000000" pitchFamily="2" charset="0"/>
            </a:endParaRPr>
          </a:p>
          <a:p>
            <a:pPr marL="0" indent="0" algn="r">
              <a:buNone/>
            </a:pPr>
            <a:r>
              <a:rPr lang="en-GB" sz="1800" dirty="0" smtClean="0">
                <a:latin typeface="Segoe Print" panose="02000600000000000000" pitchFamily="2" charset="0"/>
              </a:rPr>
              <a:t>Seoirse Hill</a:t>
            </a:r>
            <a:endParaRPr lang="en-GB" sz="1800" dirty="0">
              <a:latin typeface="Segoe Print" panose="02000600000000000000" pitchFamily="2" charset="0"/>
            </a:endParaRPr>
          </a:p>
          <a:p>
            <a:pPr marL="0" indent="0">
              <a:buNone/>
            </a:pPr>
            <a:endParaRPr lang="en-GB" dirty="0">
              <a:latin typeface="Segoe Print" panose="02000600000000000000" pitchFamily="2" charset="0"/>
            </a:endParaRPr>
          </a:p>
        </p:txBody>
      </p:sp>
    </p:spTree>
    <p:extLst>
      <p:ext uri="{BB962C8B-B14F-4D97-AF65-F5344CB8AC3E}">
        <p14:creationId xmlns:p14="http://schemas.microsoft.com/office/powerpoint/2010/main" val="22521006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rgbClr val="0070C0"/>
            </a:gs>
            <a:gs pos="46000">
              <a:schemeClr val="accent1">
                <a:lumMod val="45000"/>
                <a:lumOff val="55000"/>
              </a:schemeClr>
            </a:gs>
            <a:gs pos="72000">
              <a:schemeClr val="accent1">
                <a:lumMod val="45000"/>
                <a:lumOff val="55000"/>
              </a:schemeClr>
            </a:gs>
          </a:gsLst>
          <a:lin ang="2700000" scaled="1"/>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0506"/>
            <a:ext cx="10515600" cy="5626457"/>
          </a:xfrm>
        </p:spPr>
        <p:txBody>
          <a:bodyPr>
            <a:normAutofit/>
          </a:bodyPr>
          <a:lstStyle/>
          <a:p>
            <a:pPr marL="0" indent="0">
              <a:buNone/>
            </a:pPr>
            <a:r>
              <a:rPr lang="en-GB" b="1" dirty="0">
                <a:latin typeface="Tempus Sans ITC" panose="04020404030D07020202" pitchFamily="82" charset="0"/>
              </a:rPr>
              <a:t> </a:t>
            </a:r>
            <a:endParaRPr lang="en-GB" sz="1900" dirty="0">
              <a:latin typeface="Tempus Sans ITC" panose="04020404030D07020202" pitchFamily="82" charset="0"/>
            </a:endParaRPr>
          </a:p>
          <a:p>
            <a:pPr marL="0" indent="0">
              <a:buNone/>
            </a:pPr>
            <a:r>
              <a:rPr lang="en-GB" sz="1900" dirty="0">
                <a:latin typeface="Tempus Sans ITC" panose="04020404030D07020202" pitchFamily="82" charset="0"/>
              </a:rPr>
              <a:t>This school year has been very hard because of the Coronavirus, but I still had fun. Here are some of my favourite moments in year </a:t>
            </a:r>
            <a:r>
              <a:rPr lang="en-GB" sz="1900" dirty="0" smtClean="0">
                <a:latin typeface="Tempus Sans ITC" panose="04020404030D07020202" pitchFamily="82" charset="0"/>
              </a:rPr>
              <a:t>six:</a:t>
            </a:r>
            <a:endParaRPr lang="en-GB" sz="1900" dirty="0">
              <a:latin typeface="Tempus Sans ITC" panose="04020404030D07020202" pitchFamily="82" charset="0"/>
            </a:endParaRPr>
          </a:p>
          <a:p>
            <a:pPr marL="0" indent="0">
              <a:buNone/>
            </a:pPr>
            <a:r>
              <a:rPr lang="en-GB" sz="1900" dirty="0">
                <a:latin typeface="Tempus Sans ITC" panose="04020404030D07020202" pitchFamily="82" charset="0"/>
              </a:rPr>
              <a:t>My most fun </a:t>
            </a:r>
            <a:r>
              <a:rPr lang="en-GB" sz="1900" dirty="0" smtClean="0">
                <a:latin typeface="Tempus Sans ITC" panose="04020404030D07020202" pitchFamily="82" charset="0"/>
              </a:rPr>
              <a:t>activity </a:t>
            </a:r>
            <a:r>
              <a:rPr lang="en-GB" sz="1900" dirty="0">
                <a:latin typeface="Tempus Sans ITC" panose="04020404030D07020202" pitchFamily="82" charset="0"/>
              </a:rPr>
              <a:t>has to be PGL. </a:t>
            </a:r>
            <a:r>
              <a:rPr lang="en-GB" sz="1900" dirty="0" smtClean="0">
                <a:latin typeface="Tempus Sans ITC" panose="04020404030D07020202" pitchFamily="82" charset="0"/>
              </a:rPr>
              <a:t>On </a:t>
            </a:r>
            <a:r>
              <a:rPr lang="en-GB" sz="1900" dirty="0">
                <a:latin typeface="Tempus Sans ITC" panose="04020404030D07020202" pitchFamily="82" charset="0"/>
              </a:rPr>
              <a:t>the residential trip some of my favourite activities </a:t>
            </a:r>
            <a:r>
              <a:rPr lang="en-GB" sz="1900" dirty="0" smtClean="0">
                <a:latin typeface="Tempus Sans ITC" panose="04020404030D07020202" pitchFamily="82" charset="0"/>
              </a:rPr>
              <a:t>were: </a:t>
            </a:r>
            <a:r>
              <a:rPr lang="en-GB" sz="1900" dirty="0">
                <a:latin typeface="Tempus Sans ITC" panose="04020404030D07020202" pitchFamily="82" charset="0"/>
              </a:rPr>
              <a:t>q</a:t>
            </a:r>
            <a:r>
              <a:rPr lang="en-GB" sz="1900" dirty="0" smtClean="0">
                <a:latin typeface="Tempus Sans ITC" panose="04020404030D07020202" pitchFamily="82" charset="0"/>
              </a:rPr>
              <a:t>uad </a:t>
            </a:r>
            <a:r>
              <a:rPr lang="en-GB" sz="1900" dirty="0">
                <a:latin typeface="Tempus Sans ITC" panose="04020404030D07020202" pitchFamily="82" charset="0"/>
              </a:rPr>
              <a:t>b</a:t>
            </a:r>
            <a:r>
              <a:rPr lang="en-GB" sz="1900" dirty="0" smtClean="0">
                <a:latin typeface="Tempus Sans ITC" panose="04020404030D07020202" pitchFamily="82" charset="0"/>
              </a:rPr>
              <a:t>iking</a:t>
            </a:r>
            <a:r>
              <a:rPr lang="en-GB" sz="1900" dirty="0">
                <a:latin typeface="Tempus Sans ITC" panose="04020404030D07020202" pitchFamily="82" charset="0"/>
              </a:rPr>
              <a:t>, where I sped along the track, splashing through the puddles and getting extremely muddy, I also enjoyed </a:t>
            </a:r>
            <a:r>
              <a:rPr lang="en-GB" sz="1900" dirty="0" smtClean="0">
                <a:latin typeface="Tempus Sans ITC" panose="04020404030D07020202" pitchFamily="82" charset="0"/>
              </a:rPr>
              <a:t>air </a:t>
            </a:r>
            <a:r>
              <a:rPr lang="en-GB" sz="1900" dirty="0">
                <a:latin typeface="Tempus Sans ITC" panose="04020404030D07020202" pitchFamily="82" charset="0"/>
              </a:rPr>
              <a:t>r</a:t>
            </a:r>
            <a:r>
              <a:rPr lang="en-GB" sz="1900" dirty="0" smtClean="0">
                <a:latin typeface="Tempus Sans ITC" panose="04020404030D07020202" pitchFamily="82" charset="0"/>
              </a:rPr>
              <a:t>ifles </a:t>
            </a:r>
            <a:r>
              <a:rPr lang="en-GB" sz="1900" dirty="0">
                <a:latin typeface="Tempus Sans ITC" panose="04020404030D07020202" pitchFamily="82" charset="0"/>
              </a:rPr>
              <a:t>because I like nerf </a:t>
            </a:r>
            <a:r>
              <a:rPr lang="en-GB" sz="1900" dirty="0" smtClean="0">
                <a:latin typeface="Tempus Sans ITC" panose="04020404030D07020202" pitchFamily="82" charset="0"/>
              </a:rPr>
              <a:t>guns. It </a:t>
            </a:r>
            <a:r>
              <a:rPr lang="en-GB" sz="1900" dirty="0">
                <a:latin typeface="Tempus Sans ITC" panose="04020404030D07020202" pitchFamily="82" charset="0"/>
              </a:rPr>
              <a:t>was fun building, rowing and falling off the raft I made in </a:t>
            </a:r>
            <a:r>
              <a:rPr lang="en-GB" sz="1900" dirty="0" smtClean="0">
                <a:latin typeface="Tempus Sans ITC" panose="04020404030D07020202" pitchFamily="82" charset="0"/>
              </a:rPr>
              <a:t>raft </a:t>
            </a:r>
            <a:r>
              <a:rPr lang="en-GB" sz="1900" dirty="0">
                <a:latin typeface="Tempus Sans ITC" panose="04020404030D07020202" pitchFamily="82" charset="0"/>
              </a:rPr>
              <a:t>b</a:t>
            </a:r>
            <a:r>
              <a:rPr lang="en-GB" sz="1900" dirty="0" smtClean="0">
                <a:latin typeface="Tempus Sans ITC" panose="04020404030D07020202" pitchFamily="82" charset="0"/>
              </a:rPr>
              <a:t>uilding</a:t>
            </a:r>
            <a:r>
              <a:rPr lang="en-GB" sz="1900" dirty="0">
                <a:latin typeface="Tempus Sans ITC" panose="04020404030D07020202" pitchFamily="82" charset="0"/>
              </a:rPr>
              <a:t>.</a:t>
            </a:r>
          </a:p>
          <a:p>
            <a:pPr marL="0" indent="0">
              <a:buNone/>
            </a:pPr>
            <a:r>
              <a:rPr lang="en-GB" sz="1900" dirty="0">
                <a:latin typeface="Tempus Sans ITC" panose="04020404030D07020202" pitchFamily="82" charset="0"/>
              </a:rPr>
              <a:t>My biggest challenge this year was winning the Girls Football Competition. I thought </a:t>
            </a:r>
            <a:r>
              <a:rPr lang="en-GB" sz="1900" dirty="0" smtClean="0">
                <a:latin typeface="Tempus Sans ITC" panose="04020404030D07020202" pitchFamily="82" charset="0"/>
              </a:rPr>
              <a:t>my </a:t>
            </a:r>
            <a:r>
              <a:rPr lang="en-GB" sz="1900" dirty="0">
                <a:latin typeface="Tempus Sans ITC" panose="04020404030D07020202" pitchFamily="82" charset="0"/>
              </a:rPr>
              <a:t>team </a:t>
            </a:r>
            <a:r>
              <a:rPr lang="en-GB" sz="1900" dirty="0" smtClean="0">
                <a:latin typeface="Tempus Sans ITC" panose="04020404030D07020202" pitchFamily="82" charset="0"/>
              </a:rPr>
              <a:t>and I would </a:t>
            </a:r>
            <a:r>
              <a:rPr lang="en-GB" sz="1900" dirty="0">
                <a:latin typeface="Tempus Sans ITC" panose="04020404030D07020202" pitchFamily="82" charset="0"/>
              </a:rPr>
              <a:t>get far in the competition because we knew each other so well, but I was amazed when we got to the final and won on penalties.</a:t>
            </a:r>
          </a:p>
          <a:p>
            <a:pPr marL="0" indent="0">
              <a:buNone/>
            </a:pPr>
            <a:r>
              <a:rPr lang="en-GB" sz="1900" dirty="0">
                <a:latin typeface="Tempus Sans ITC" panose="04020404030D07020202" pitchFamily="82" charset="0"/>
              </a:rPr>
              <a:t>The best thing about this year for me is being with my friends, laughing, joking around, talking in class and getting in trouble. This is because I can’t be with most of my friends now, and pretty much all of them are going to a different secondary school. I am sad that I am leaving primary, and I know I will make new friends but I will never forget the ones I made here at Applecroft School.</a:t>
            </a:r>
          </a:p>
          <a:p>
            <a:pPr marL="0" indent="0" algn="r">
              <a:buNone/>
            </a:pPr>
            <a:endParaRPr lang="en-GB" sz="1800" dirty="0" smtClean="0">
              <a:latin typeface="Tempus Sans ITC" panose="04020404030D07020202" pitchFamily="82" charset="0"/>
            </a:endParaRPr>
          </a:p>
          <a:p>
            <a:pPr marL="0" indent="0" algn="r">
              <a:buNone/>
            </a:pPr>
            <a:r>
              <a:rPr lang="en-GB" sz="1800" dirty="0" smtClean="0">
                <a:latin typeface="Tempus Sans ITC" panose="04020404030D07020202" pitchFamily="82" charset="0"/>
              </a:rPr>
              <a:t>Rebecca Sanders</a:t>
            </a:r>
            <a:endParaRPr lang="en-GB" sz="1800" dirty="0">
              <a:latin typeface="Tempus Sans ITC" panose="04020404030D07020202" pitchFamily="82" charset="0"/>
            </a:endParaRPr>
          </a:p>
        </p:txBody>
      </p:sp>
    </p:spTree>
    <p:extLst>
      <p:ext uri="{BB962C8B-B14F-4D97-AF65-F5344CB8AC3E}">
        <p14:creationId xmlns:p14="http://schemas.microsoft.com/office/powerpoint/2010/main" val="19186581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4">
                <a:lumMod val="5000"/>
                <a:lumOff val="95000"/>
              </a:schemeClr>
            </a:gs>
            <a:gs pos="96000">
              <a:srgbClr val="FF5050"/>
            </a:gs>
          </a:gsLst>
          <a:lin ang="5400000" scaled="1"/>
        </a:gradFill>
        <a:effectLst/>
      </p:bgPr>
    </p:bg>
    <p:spTree>
      <p:nvGrpSpPr>
        <p:cNvPr id="1" name=""/>
        <p:cNvGrpSpPr/>
        <p:nvPr/>
      </p:nvGrpSpPr>
      <p:grpSpPr>
        <a:xfrm>
          <a:off x="0" y="0"/>
          <a:ext cx="0" cy="0"/>
          <a:chOff x="0" y="0"/>
          <a:chExt cx="0" cy="0"/>
        </a:xfrm>
      </p:grpSpPr>
      <p:sp>
        <p:nvSpPr>
          <p:cNvPr id="4" name="Title 1"/>
          <p:cNvSpPr>
            <a:spLocks noGrp="1"/>
          </p:cNvSpPr>
          <p:nvPr>
            <p:ph idx="1"/>
          </p:nvPr>
        </p:nvSpPr>
        <p:spPr>
          <a:xfrm>
            <a:off x="838200" y="765175"/>
            <a:ext cx="10515600" cy="5411788"/>
          </a:xfrm>
        </p:spPr>
        <p:txBody>
          <a:bodyPr>
            <a:normAutofit/>
          </a:bodyPr>
          <a:lstStyle/>
          <a:p>
            <a:pPr marL="0" indent="0">
              <a:buNone/>
            </a:pPr>
            <a:r>
              <a:rPr lang="en-GB" sz="1800" dirty="0">
                <a:latin typeface="Tempus Sans ITC" panose="04020404030D07020202" pitchFamily="82" charset="0"/>
              </a:rPr>
              <a:t>This school year has been one of the best school years. Although we are leaving, there are many fun things we have done…</a:t>
            </a:r>
          </a:p>
          <a:p>
            <a:pPr marL="0" indent="0">
              <a:buNone/>
            </a:pPr>
            <a:endParaRPr lang="en-GB" sz="1800" dirty="0">
              <a:latin typeface="Tempus Sans ITC" panose="04020404030D07020202" pitchFamily="82" charset="0"/>
            </a:endParaRPr>
          </a:p>
          <a:p>
            <a:pPr marL="0" indent="0">
              <a:buNone/>
            </a:pPr>
            <a:r>
              <a:rPr lang="en-GB" sz="1800" dirty="0">
                <a:latin typeface="Tempus Sans ITC" panose="04020404030D07020202" pitchFamily="82" charset="0"/>
              </a:rPr>
              <a:t>I really enjoyed the Christmas Show, as it was an opportunity to act on stage. I decided to help backstage, as a Stage-Hand, and seeing the show from there was simply amazing!</a:t>
            </a:r>
          </a:p>
          <a:p>
            <a:pPr marL="0" indent="0">
              <a:buNone/>
            </a:pPr>
            <a:r>
              <a:rPr lang="en-GB" sz="1800" dirty="0">
                <a:latin typeface="Tempus Sans ITC" panose="04020404030D07020202" pitchFamily="82" charset="0"/>
              </a:rPr>
              <a:t> </a:t>
            </a:r>
          </a:p>
          <a:p>
            <a:pPr marL="0" indent="0">
              <a:buNone/>
            </a:pPr>
            <a:r>
              <a:rPr lang="en-GB" sz="1800" dirty="0">
                <a:latin typeface="Tempus Sans ITC" panose="04020404030D07020202" pitchFamily="82" charset="0"/>
              </a:rPr>
              <a:t>I may have enjoyed the Christmas Show, but another fun time was decorating cushion covers! This was a fun </a:t>
            </a:r>
            <a:r>
              <a:rPr lang="en-GB" sz="1800" dirty="0" smtClean="0">
                <a:latin typeface="Tempus Sans ITC" panose="04020404030D07020202" pitchFamily="82" charset="0"/>
              </a:rPr>
              <a:t>activity</a:t>
            </a:r>
            <a:r>
              <a:rPr lang="en-GB" sz="1800" dirty="0">
                <a:latin typeface="Tempus Sans ITC" panose="04020404030D07020202" pitchFamily="82" charset="0"/>
              </a:rPr>
              <a:t> </a:t>
            </a:r>
            <a:r>
              <a:rPr lang="en-GB" sz="1800" dirty="0" smtClean="0">
                <a:latin typeface="Tempus Sans ITC" panose="04020404030D07020202" pitchFamily="82" charset="0"/>
              </a:rPr>
              <a:t>as </a:t>
            </a:r>
            <a:r>
              <a:rPr lang="en-GB" sz="1800" dirty="0">
                <a:latin typeface="Tempus Sans ITC" panose="04020404030D07020202" pitchFamily="82" charset="0"/>
              </a:rPr>
              <a:t>we learnt </a:t>
            </a:r>
            <a:r>
              <a:rPr lang="en-GB" sz="1800" dirty="0" smtClean="0">
                <a:latin typeface="Tempus Sans ITC" panose="04020404030D07020202" pitchFamily="82" charset="0"/>
              </a:rPr>
              <a:t>how to sew fabric and buttons. These are also basic life skills!</a:t>
            </a:r>
            <a:endParaRPr lang="en-GB" sz="1800" dirty="0">
              <a:latin typeface="Tempus Sans ITC" panose="04020404030D07020202" pitchFamily="82" charset="0"/>
            </a:endParaRPr>
          </a:p>
          <a:p>
            <a:pPr marL="0" indent="0">
              <a:buNone/>
            </a:pPr>
            <a:r>
              <a:rPr lang="en-GB" sz="1800" dirty="0">
                <a:latin typeface="Tempus Sans ITC" panose="04020404030D07020202" pitchFamily="82" charset="0"/>
              </a:rPr>
              <a:t> </a:t>
            </a:r>
          </a:p>
          <a:p>
            <a:pPr marL="0" indent="0">
              <a:buNone/>
            </a:pPr>
            <a:r>
              <a:rPr lang="en-GB" sz="1800" dirty="0">
                <a:latin typeface="Tempus Sans ITC" panose="04020404030D07020202" pitchFamily="82" charset="0"/>
              </a:rPr>
              <a:t>Now, my scariest moment was definitely being recruited for Learning Council. This made me feel pressured, however I realised it was not too hard soon after the first meeting.</a:t>
            </a:r>
          </a:p>
          <a:p>
            <a:pPr marL="0" indent="0">
              <a:buNone/>
            </a:pPr>
            <a:r>
              <a:rPr lang="en-GB" sz="1800" dirty="0">
                <a:latin typeface="Tempus Sans ITC" panose="04020404030D07020202" pitchFamily="82" charset="0"/>
              </a:rPr>
              <a:t> </a:t>
            </a:r>
          </a:p>
          <a:p>
            <a:pPr marL="0" indent="0">
              <a:buNone/>
            </a:pPr>
            <a:r>
              <a:rPr lang="en-GB" sz="1800" dirty="0">
                <a:latin typeface="Tempus Sans ITC" panose="04020404030D07020202" pitchFamily="82" charset="0"/>
              </a:rPr>
              <a:t>My school year has been rough, but I will never forget this amazing school!</a:t>
            </a:r>
          </a:p>
          <a:p>
            <a:pPr marL="0" indent="0" algn="r">
              <a:buNone/>
            </a:pPr>
            <a:endParaRPr lang="en-GB" sz="1800" dirty="0" smtClean="0">
              <a:latin typeface="Tempus Sans ITC" panose="04020404030D07020202" pitchFamily="82" charset="0"/>
            </a:endParaRPr>
          </a:p>
          <a:p>
            <a:pPr marL="0" indent="0" algn="r">
              <a:buNone/>
            </a:pPr>
            <a:r>
              <a:rPr lang="en-GB" sz="1800" dirty="0" smtClean="0">
                <a:latin typeface="Tempus Sans ITC" panose="04020404030D07020202" pitchFamily="82" charset="0"/>
              </a:rPr>
              <a:t>Gia Thomas</a:t>
            </a:r>
            <a:endParaRPr lang="en-GB" sz="1800" dirty="0">
              <a:latin typeface="Tempus Sans ITC" panose="04020404030D07020202" pitchFamily="82" charset="0"/>
            </a:endParaRPr>
          </a:p>
        </p:txBody>
      </p:sp>
    </p:spTree>
    <p:extLst>
      <p:ext uri="{BB962C8B-B14F-4D97-AF65-F5344CB8AC3E}">
        <p14:creationId xmlns:p14="http://schemas.microsoft.com/office/powerpoint/2010/main" val="21624477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18000">
              <a:srgbClr val="7030A0">
                <a:alpha val="80000"/>
              </a:srgbClr>
            </a:gs>
            <a:gs pos="62000">
              <a:srgbClr val="B88A96"/>
            </a:gs>
            <a:gs pos="100000">
              <a:schemeClr val="accent4">
                <a:lumMod val="45000"/>
                <a:lumOff val="55000"/>
              </a:schemeClr>
            </a:gs>
            <a:gs pos="100000">
              <a:schemeClr val="accent4">
                <a:lumMod val="45000"/>
                <a:lumOff val="55000"/>
              </a:schemeClr>
            </a:gs>
            <a:gs pos="45136">
              <a:srgbClr val="955E9B"/>
            </a:gs>
            <a:gs pos="99000">
              <a:srgbClr val="A66CC6"/>
            </a:gs>
          </a:gsLst>
          <a:lin ang="4200000" scaled="0"/>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83771"/>
            <a:ext cx="10515600" cy="5393192"/>
          </a:xfrm>
        </p:spPr>
        <p:txBody>
          <a:bodyPr>
            <a:normAutofit lnSpcReduction="10000"/>
          </a:bodyPr>
          <a:lstStyle/>
          <a:p>
            <a:pPr marL="0" indent="0">
              <a:buNone/>
            </a:pPr>
            <a:r>
              <a:rPr lang="en-GB" sz="1800" dirty="0">
                <a:latin typeface="Segoe Print" panose="02000600000000000000" pitchFamily="2" charset="0"/>
              </a:rPr>
              <a:t>My final year at Applecroft School has certainly eventful. From sewing to Christmas shows, here are 3 of my most vivid memories from the last </a:t>
            </a:r>
            <a:r>
              <a:rPr lang="en-GB" sz="1800" dirty="0" smtClean="0">
                <a:latin typeface="Segoe Print" panose="02000600000000000000" pitchFamily="2" charset="0"/>
              </a:rPr>
              <a:t>year:</a:t>
            </a:r>
            <a:endParaRPr lang="en-GB" sz="1800" dirty="0">
              <a:latin typeface="Segoe Print" panose="02000600000000000000" pitchFamily="2" charset="0"/>
            </a:endParaRPr>
          </a:p>
          <a:p>
            <a:pPr marL="0" indent="0">
              <a:buNone/>
            </a:pPr>
            <a:r>
              <a:rPr lang="en-GB" sz="1800" dirty="0">
                <a:latin typeface="Segoe Print" panose="02000600000000000000" pitchFamily="2" charset="0"/>
              </a:rPr>
              <a:t> </a:t>
            </a:r>
          </a:p>
          <a:p>
            <a:pPr marL="0" indent="0">
              <a:buNone/>
            </a:pPr>
            <a:r>
              <a:rPr lang="en-GB" sz="1800" dirty="0">
                <a:latin typeface="Segoe Print" panose="02000600000000000000" pitchFamily="2" charset="0"/>
              </a:rPr>
              <a:t>The most exciting moment for me was my second residential </a:t>
            </a:r>
            <a:r>
              <a:rPr lang="en-GB" sz="1800" dirty="0" smtClean="0">
                <a:latin typeface="Segoe Print" panose="02000600000000000000" pitchFamily="2" charset="0"/>
              </a:rPr>
              <a:t>trip - </a:t>
            </a:r>
            <a:r>
              <a:rPr lang="en-GB" sz="1800" dirty="0">
                <a:latin typeface="Segoe Print" panose="02000600000000000000" pitchFamily="2" charset="0"/>
              </a:rPr>
              <a:t>PGL. We did loads of fun activities, such as rifle shooting, quad bikes and kayaking. I had great fun there.</a:t>
            </a:r>
          </a:p>
          <a:p>
            <a:pPr marL="0" indent="0">
              <a:buNone/>
            </a:pPr>
            <a:r>
              <a:rPr lang="en-GB" sz="1800" dirty="0">
                <a:latin typeface="Segoe Print" panose="02000600000000000000" pitchFamily="2" charset="0"/>
              </a:rPr>
              <a:t> </a:t>
            </a:r>
          </a:p>
          <a:p>
            <a:pPr marL="0" indent="0">
              <a:buNone/>
            </a:pPr>
            <a:r>
              <a:rPr lang="en-GB" sz="1800" dirty="0">
                <a:latin typeface="Segoe Print" panose="02000600000000000000" pitchFamily="2" charset="0"/>
              </a:rPr>
              <a:t>The most nervous moment of my year was when I got my first solo for the Christmas show. I was so nervous when I stepped up onto the stage, but I conquered my fear and sung my heart out.</a:t>
            </a:r>
          </a:p>
          <a:p>
            <a:pPr marL="0" indent="0">
              <a:buNone/>
            </a:pPr>
            <a:r>
              <a:rPr lang="en-GB" sz="1800" dirty="0">
                <a:latin typeface="Segoe Print" panose="02000600000000000000" pitchFamily="2" charset="0"/>
              </a:rPr>
              <a:t> </a:t>
            </a:r>
          </a:p>
          <a:p>
            <a:pPr marL="0" indent="0">
              <a:buNone/>
            </a:pPr>
            <a:r>
              <a:rPr lang="en-GB" sz="1800" dirty="0">
                <a:latin typeface="Segoe Print" panose="02000600000000000000" pitchFamily="2" charset="0"/>
              </a:rPr>
              <a:t>The most fun activity of all of them was sewing my cushion cover. I chose a very complicated design so I had to complete it at home. Despite this, I thought the final result was brilliant.</a:t>
            </a:r>
          </a:p>
          <a:p>
            <a:pPr marL="0" indent="0">
              <a:buNone/>
            </a:pPr>
            <a:r>
              <a:rPr lang="en-GB" sz="1800" dirty="0">
                <a:latin typeface="Segoe Print" panose="02000600000000000000" pitchFamily="2" charset="0"/>
              </a:rPr>
              <a:t> </a:t>
            </a:r>
          </a:p>
          <a:p>
            <a:pPr marL="0" indent="0">
              <a:buNone/>
            </a:pPr>
            <a:r>
              <a:rPr lang="en-GB" sz="1800" dirty="0">
                <a:latin typeface="Segoe Print" panose="02000600000000000000" pitchFamily="2" charset="0"/>
              </a:rPr>
              <a:t>Looking back on my year, there have been many memories that will stay with me forever. I will be sad to say goodbye to this magnificent school.   </a:t>
            </a:r>
          </a:p>
          <a:p>
            <a:pPr marL="0" indent="0">
              <a:buNone/>
            </a:pPr>
            <a:r>
              <a:rPr lang="en-GB" sz="1800" dirty="0" smtClean="0">
                <a:latin typeface="Segoe Print" panose="02000600000000000000" pitchFamily="2" charset="0"/>
              </a:rPr>
              <a:t>	</a:t>
            </a:r>
          </a:p>
          <a:p>
            <a:pPr marL="0" indent="0" algn="r">
              <a:buNone/>
            </a:pPr>
            <a:r>
              <a:rPr lang="en-GB" sz="1800" dirty="0" smtClean="0">
                <a:latin typeface="Segoe Print" panose="02000600000000000000" pitchFamily="2" charset="0"/>
              </a:rPr>
              <a:t>Serkan Savasci</a:t>
            </a:r>
            <a:endParaRPr lang="en-GB" sz="1800" dirty="0">
              <a:latin typeface="Segoe Print" panose="02000600000000000000" pitchFamily="2" charset="0"/>
            </a:endParaRPr>
          </a:p>
        </p:txBody>
      </p:sp>
    </p:spTree>
    <p:extLst>
      <p:ext uri="{BB962C8B-B14F-4D97-AF65-F5344CB8AC3E}">
        <p14:creationId xmlns:p14="http://schemas.microsoft.com/office/powerpoint/2010/main" val="8651868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8000">
              <a:srgbClr val="FF3101"/>
            </a:gs>
            <a:gs pos="66000">
              <a:srgbClr val="FF6E4C">
                <a:alpha val="23000"/>
              </a:srgbClr>
            </a:gs>
            <a:gs pos="93000">
              <a:srgbClr val="FF552D"/>
            </a:gs>
          </a:gsLst>
          <a:lin ang="2700000" scaled="1"/>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800" dirty="0" smtClean="0">
              <a:latin typeface="Twinkl Cursive Unlooped" panose="02000000000000000000" pitchFamily="2" charset="0"/>
            </a:endParaRPr>
          </a:p>
          <a:p>
            <a:pPr marL="0" indent="0">
              <a:buNone/>
            </a:pPr>
            <a:r>
              <a:rPr lang="en-GB" sz="1900" b="1" dirty="0" smtClean="0">
                <a:latin typeface="Bradley Hand ITC" panose="03070402050302030203" pitchFamily="66" charset="0"/>
              </a:rPr>
              <a:t>This </a:t>
            </a:r>
            <a:r>
              <a:rPr lang="en-GB" sz="1900" b="1" dirty="0">
                <a:latin typeface="Bradley Hand ITC" panose="03070402050302030203" pitchFamily="66" charset="0"/>
              </a:rPr>
              <a:t>year has certainly been memorable. It was one of the best. We have done lots of things such as meeting </a:t>
            </a:r>
            <a:r>
              <a:rPr lang="en-GB" sz="1900" b="1" dirty="0" smtClean="0">
                <a:latin typeface="Bradley Hand ITC" panose="03070402050302030203" pitchFamily="66" charset="0"/>
              </a:rPr>
              <a:t>Britain’s </a:t>
            </a:r>
            <a:r>
              <a:rPr lang="en-GB" sz="1900" b="1" dirty="0">
                <a:latin typeface="Bradley Hand ITC" panose="03070402050302030203" pitchFamily="66" charset="0"/>
              </a:rPr>
              <a:t>tallest man as well as designing and making cushion covers.</a:t>
            </a:r>
          </a:p>
          <a:p>
            <a:pPr marL="0" indent="0">
              <a:buNone/>
            </a:pPr>
            <a:r>
              <a:rPr lang="en-GB" sz="1900" b="1" dirty="0">
                <a:latin typeface="Bradley Hand ITC" panose="03070402050302030203" pitchFamily="66" charset="0"/>
              </a:rPr>
              <a:t>My most favourite memory was probably watching Shakespeare when the Young Shakespeare </a:t>
            </a:r>
            <a:r>
              <a:rPr lang="en-GB" sz="1900" b="1" dirty="0" smtClean="0">
                <a:latin typeface="Bradley Hand ITC" panose="03070402050302030203" pitchFamily="66" charset="0"/>
              </a:rPr>
              <a:t>Company came </a:t>
            </a:r>
            <a:r>
              <a:rPr lang="en-GB" sz="1900" b="1" dirty="0">
                <a:latin typeface="Bradley Hand ITC" panose="03070402050302030203" pitchFamily="66" charset="0"/>
              </a:rPr>
              <a:t>and did a workshop with us. We watched a performance of Macbeth</a:t>
            </a:r>
            <a:r>
              <a:rPr lang="en-GB" sz="1900" b="1" dirty="0" smtClean="0">
                <a:latin typeface="Bradley Hand ITC" panose="03070402050302030203" pitchFamily="66" charset="0"/>
              </a:rPr>
              <a:t>. I </a:t>
            </a:r>
            <a:r>
              <a:rPr lang="en-GB" sz="1900" b="1" dirty="0">
                <a:latin typeface="Bradley Hand ITC" panose="03070402050302030203" pitchFamily="66" charset="0"/>
              </a:rPr>
              <a:t>really enjoyed watching it and the actors played their parts so well.</a:t>
            </a:r>
          </a:p>
          <a:p>
            <a:pPr marL="0" indent="0">
              <a:buNone/>
            </a:pPr>
            <a:r>
              <a:rPr lang="en-GB" sz="1900" b="1" dirty="0">
                <a:latin typeface="Bradley Hand ITC" panose="03070402050302030203" pitchFamily="66" charset="0"/>
              </a:rPr>
              <a:t>The most memorable </a:t>
            </a:r>
            <a:r>
              <a:rPr lang="en-GB" sz="1900" b="1" dirty="0" smtClean="0">
                <a:latin typeface="Bradley Hand ITC" panose="03070402050302030203" pitchFamily="66" charset="0"/>
              </a:rPr>
              <a:t>moment </a:t>
            </a:r>
            <a:r>
              <a:rPr lang="en-GB" sz="1900" b="1" dirty="0">
                <a:latin typeface="Bradley Hand ITC" panose="03070402050302030203" pitchFamily="66" charset="0"/>
              </a:rPr>
              <a:t>of this year was when lockdown started. </a:t>
            </a:r>
            <a:r>
              <a:rPr lang="en-GB" sz="1900" b="1" dirty="0" smtClean="0">
                <a:latin typeface="Bradley Hand ITC" panose="03070402050302030203" pitchFamily="66" charset="0"/>
              </a:rPr>
              <a:t>Lots </a:t>
            </a:r>
            <a:r>
              <a:rPr lang="en-GB" sz="1900" b="1" dirty="0">
                <a:latin typeface="Bradley Hand ITC" panose="03070402050302030203" pitchFamily="66" charset="0"/>
              </a:rPr>
              <a:t>of things happened so </a:t>
            </a:r>
            <a:r>
              <a:rPr lang="en-GB" sz="1900" b="1" dirty="0" smtClean="0">
                <a:latin typeface="Bradley Hand ITC" panose="03070402050302030203" pitchFamily="66" charset="0"/>
              </a:rPr>
              <a:t>suddenly -  </a:t>
            </a:r>
            <a:r>
              <a:rPr lang="en-GB" sz="1900" b="1" dirty="0">
                <a:latin typeface="Bradley Hand ITC" panose="03070402050302030203" pitchFamily="66" charset="0"/>
              </a:rPr>
              <a:t>we had to be </a:t>
            </a:r>
            <a:r>
              <a:rPr lang="en-GB" sz="1900" b="1" dirty="0" smtClean="0">
                <a:latin typeface="Bradley Hand ITC" panose="03070402050302030203" pitchFamily="66" charset="0"/>
              </a:rPr>
              <a:t>home-schooled; not </a:t>
            </a:r>
            <a:r>
              <a:rPr lang="en-GB" sz="1900" b="1" dirty="0">
                <a:latin typeface="Bradley Hand ITC" panose="03070402050302030203" pitchFamily="66" charset="0"/>
              </a:rPr>
              <a:t>being able to see your friends and some of your family was hard.</a:t>
            </a:r>
          </a:p>
          <a:p>
            <a:pPr marL="0" indent="0">
              <a:buNone/>
            </a:pPr>
            <a:r>
              <a:rPr lang="en-GB" sz="1900" b="1" dirty="0">
                <a:latin typeface="Bradley Hand ITC" panose="03070402050302030203" pitchFamily="66" charset="0"/>
              </a:rPr>
              <a:t>Being a pirate in the Christmas show was definitely my most embarrassing memory because we had to learn a dance. My costume was too short so I had to wear leggings under my dress.</a:t>
            </a:r>
          </a:p>
          <a:p>
            <a:pPr marL="0" indent="0">
              <a:buNone/>
            </a:pPr>
            <a:r>
              <a:rPr lang="en-GB" sz="1900" b="1" dirty="0">
                <a:latin typeface="Bradley Hand ITC" panose="03070402050302030203" pitchFamily="66" charset="0"/>
              </a:rPr>
              <a:t>There are so many different things that have made this year so special: playing with old and new friends; learning lots of new things and my wonderful teachers. Although I am ready and excited for secondary school, I will miss my teachers and the friends who are going to different schools and will be sad to leave</a:t>
            </a:r>
            <a:r>
              <a:rPr lang="en-GB" sz="1900" b="1" dirty="0" smtClean="0">
                <a:latin typeface="Bradley Hand ITC" panose="03070402050302030203" pitchFamily="66" charset="0"/>
              </a:rPr>
              <a:t>.</a:t>
            </a:r>
          </a:p>
          <a:p>
            <a:pPr marL="0" indent="0" algn="r">
              <a:buNone/>
            </a:pPr>
            <a:endParaRPr lang="en-GB" sz="1900" b="1" dirty="0" smtClean="0">
              <a:latin typeface="Bradley Hand ITC" panose="03070402050302030203" pitchFamily="66" charset="0"/>
            </a:endParaRPr>
          </a:p>
          <a:p>
            <a:pPr marL="0" indent="0" algn="r">
              <a:buNone/>
            </a:pPr>
            <a:r>
              <a:rPr lang="en-GB" sz="1900" b="1" dirty="0" smtClean="0">
                <a:latin typeface="Bradley Hand ITC" panose="03070402050302030203" pitchFamily="66" charset="0"/>
              </a:rPr>
              <a:t>Bella Jessett</a:t>
            </a:r>
            <a:endParaRPr lang="en-GB" sz="1900" b="1" dirty="0">
              <a:latin typeface="Bradley Hand ITC" panose="03070402050302030203" pitchFamily="66" charset="0"/>
            </a:endParaRPr>
          </a:p>
          <a:p>
            <a:pPr marL="0" indent="0">
              <a:buNone/>
            </a:pPr>
            <a:endParaRPr lang="en-GB" dirty="0"/>
          </a:p>
        </p:txBody>
      </p:sp>
    </p:spTree>
    <p:extLst>
      <p:ext uri="{BB962C8B-B14F-4D97-AF65-F5344CB8AC3E}">
        <p14:creationId xmlns:p14="http://schemas.microsoft.com/office/powerpoint/2010/main" val="15681836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24000">
              <a:srgbClr val="FF3101">
                <a:alpha val="55000"/>
              </a:srgbClr>
            </a:gs>
            <a:gs pos="73000">
              <a:srgbClr val="FF0000">
                <a:alpha val="83000"/>
              </a:srgbClr>
            </a:gs>
            <a:gs pos="93000">
              <a:srgbClr val="FF552D"/>
            </a:gs>
          </a:gsLst>
          <a:lin ang="2700000" scaled="1"/>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a:noFill/>
        </p:spPr>
        <p:txBody>
          <a:bodyPr>
            <a:noAutofit/>
          </a:bodyPr>
          <a:lstStyle/>
          <a:p>
            <a:pPr marL="0" indent="0">
              <a:buNone/>
            </a:pPr>
            <a:r>
              <a:rPr lang="en-GB" sz="1800" dirty="0">
                <a:latin typeface="Tempus Sans ITC" panose="04020404030D07020202" pitchFamily="82" charset="0"/>
              </a:rPr>
              <a:t>Year Six has certainly been a memorable, exciting and crazy year.</a:t>
            </a:r>
          </a:p>
          <a:p>
            <a:pPr marL="0" indent="0">
              <a:buNone/>
            </a:pPr>
            <a:r>
              <a:rPr lang="en-GB" sz="1800" dirty="0">
                <a:latin typeface="Tempus Sans ITC" panose="04020404030D07020202" pitchFamily="82" charset="0"/>
              </a:rPr>
              <a:t>To start off, my most exciting moment was when I had been picked to play in the girls’ football team. Incredibly, we came first in the tournament and won some medals. I will never forget how happy I was.</a:t>
            </a:r>
          </a:p>
          <a:p>
            <a:pPr marL="0" indent="0">
              <a:buNone/>
            </a:pPr>
            <a:r>
              <a:rPr lang="en-GB" sz="1800" dirty="0">
                <a:latin typeface="Tempus Sans ITC" panose="04020404030D07020202" pitchFamily="82" charset="0"/>
              </a:rPr>
              <a:t>The most memorable part of the year was definitely P.G.L. I was able to try a large variety of activities. Two of my favourite activities were of course the trapeze, the feeling of climbing up a huge wobbling tower and the jumping off was extraordinary, and kayaking. I loved playing games and having a nervous feeling in my stomach when the kayak wobbled side to side. It was a very memorable trip.</a:t>
            </a:r>
          </a:p>
          <a:p>
            <a:pPr marL="0" indent="0">
              <a:buNone/>
            </a:pPr>
            <a:r>
              <a:rPr lang="en-GB" sz="1800" dirty="0">
                <a:latin typeface="Tempus Sans ITC" panose="04020404030D07020202" pitchFamily="82" charset="0"/>
              </a:rPr>
              <a:t>Quad biking was the most challenging part of the year. This challenge took place at P.G.L. It was so nerve wracking I had butterflies in my tummy. When I hopped onto the bike, I was reminded what to do. I crashed lots of times and after putting myself down, my incredible friends helped me gather up the courage to try again.</a:t>
            </a:r>
          </a:p>
          <a:p>
            <a:pPr marL="0" indent="0">
              <a:buNone/>
            </a:pPr>
            <a:r>
              <a:rPr lang="en-GB" sz="1800" dirty="0">
                <a:latin typeface="Tempus Sans ITC" panose="04020404030D07020202" pitchFamily="82" charset="0"/>
              </a:rPr>
              <a:t>Making biscuits in D.T. was the most fun activity as everyone was doing a very unique design. I was doing vegan, heart-shaped, sandwich biscuits. I enjoyed making them and I was pleased about the way my design turned out. They were certainly very delicious.</a:t>
            </a:r>
          </a:p>
          <a:p>
            <a:pPr marL="0" indent="0">
              <a:buNone/>
            </a:pPr>
            <a:r>
              <a:rPr lang="en-GB" sz="1800" dirty="0">
                <a:latin typeface="Tempus Sans ITC" panose="04020404030D07020202" pitchFamily="82" charset="0"/>
              </a:rPr>
              <a:t>Although I am excited for secondary school, I will be sad to leave Applecroft and am glad I have some special memories to take with me.</a:t>
            </a:r>
          </a:p>
          <a:p>
            <a:pPr marL="0" indent="0" algn="r">
              <a:buNone/>
            </a:pPr>
            <a:r>
              <a:rPr lang="en-GB" sz="1800" dirty="0">
                <a:latin typeface="Tempus Sans ITC" panose="04020404030D07020202" pitchFamily="82" charset="0"/>
              </a:rPr>
              <a:t>Evie Dixon</a:t>
            </a:r>
          </a:p>
          <a:p>
            <a:pPr marL="0" indent="0">
              <a:buNone/>
            </a:pPr>
            <a:endParaRPr lang="en-GB" sz="2000" dirty="0"/>
          </a:p>
        </p:txBody>
      </p:sp>
    </p:spTree>
    <p:extLst>
      <p:ext uri="{BB962C8B-B14F-4D97-AF65-F5344CB8AC3E}">
        <p14:creationId xmlns:p14="http://schemas.microsoft.com/office/powerpoint/2010/main" val="28798108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100000">
              <a:srgbClr val="5172AB"/>
            </a:gs>
            <a:gs pos="0">
              <a:schemeClr val="accent5">
                <a:lumMod val="75000"/>
              </a:schemeClr>
            </a:gs>
            <a:gs pos="51000">
              <a:srgbClr val="728EBF">
                <a:alpha val="71000"/>
              </a:srgbClr>
            </a:gs>
            <a:gs pos="27000">
              <a:srgbClr val="5979B0"/>
            </a:gs>
            <a:gs pos="67000">
              <a:schemeClr val="accent5">
                <a:lumMod val="40000"/>
                <a:lumOff val="60000"/>
              </a:schemeClr>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82555" y="93306"/>
            <a:ext cx="11579290" cy="6615404"/>
          </a:xfrm>
        </p:spPr>
        <p:txBody>
          <a:bodyPr>
            <a:noAutofit/>
          </a:bodyPr>
          <a:lstStyle/>
          <a:p>
            <a:pPr marL="0" indent="0">
              <a:buNone/>
            </a:pPr>
            <a:r>
              <a:rPr lang="en-GB" sz="1600" dirty="0"/>
              <a:t>This year has been the best of my years in Applecroft School but also my last because I have already been here for nearly 8 years now, from nursery, reception, year 1, year 2, year 3, year 4, year 5, and now year 6.</a:t>
            </a:r>
          </a:p>
          <a:p>
            <a:pPr marL="0" indent="0">
              <a:buNone/>
            </a:pPr>
            <a:r>
              <a:rPr lang="en-GB" sz="1600" dirty="0"/>
              <a:t>The Christmas play was the best this year because I was </a:t>
            </a:r>
            <a:r>
              <a:rPr lang="en-GB" sz="1600" dirty="0" smtClean="0"/>
              <a:t>in </a:t>
            </a:r>
            <a:r>
              <a:rPr lang="en-GB" sz="1600" dirty="0"/>
              <a:t>the link scenes playing a character called Saltheart who was Guardian Of The Sea; I played a big part </a:t>
            </a:r>
            <a:r>
              <a:rPr lang="en-GB" sz="1600" dirty="0" smtClean="0"/>
              <a:t>in </a:t>
            </a:r>
            <a:r>
              <a:rPr lang="en-GB" sz="1600" dirty="0"/>
              <a:t>the storyline of the play and had one of the most lines in the whole play to learn. Also I had to wear a crazy underwater themed outfit and silver makeup. I think I played my part really well and certainly had great fun doing the link scenes. We were also able to bring in snacks and because it was Christmas time I sometimes brought in brussel sprout crisps. We watched all the other years perform their play between our scenes. I think everyone would love the chance to be a link scene in the Christmas play. It was the most exciting time of the year.</a:t>
            </a:r>
          </a:p>
          <a:p>
            <a:pPr marL="0" indent="0">
              <a:buNone/>
            </a:pPr>
            <a:r>
              <a:rPr lang="en-GB" sz="1600" dirty="0"/>
              <a:t>Lockdown was a big part of year 6. We were </a:t>
            </a:r>
            <a:r>
              <a:rPr lang="en-GB" sz="1600" dirty="0" smtClean="0"/>
              <a:t>home-schooled with </a:t>
            </a:r>
            <a:r>
              <a:rPr lang="en-GB" sz="1600" dirty="0"/>
              <a:t>online learning from March and it is still happening now in the middle of June: we are only back at school two days a week and online learning at home for the other three days. This means we have missed the SATs tests and the Leavers Assembly. It was hard not seeing my friends for </a:t>
            </a:r>
            <a:r>
              <a:rPr lang="en-GB" sz="1600" dirty="0" smtClean="0"/>
              <a:t>such a </a:t>
            </a:r>
            <a:r>
              <a:rPr lang="en-GB" sz="1600" dirty="0"/>
              <a:t>long time only seeing them on a screen but not in person so it was amazing to see my friends, class teachers and school again. However the school looks very different with tape every 2m so we can </a:t>
            </a:r>
            <a:r>
              <a:rPr lang="en-GB" sz="1600" dirty="0" smtClean="0"/>
              <a:t>keep to the </a:t>
            </a:r>
            <a:r>
              <a:rPr lang="en-GB" sz="1600" dirty="0"/>
              <a:t>rules of social distancing. In the field we have to stay in our designated area and go to lunch at different times from the other groups as well as sanitise our hands before and after every single break, lunch and </a:t>
            </a:r>
            <a:r>
              <a:rPr lang="en-GB" sz="1600" dirty="0" smtClean="0"/>
              <a:t>home time. </a:t>
            </a:r>
            <a:r>
              <a:rPr lang="en-GB" sz="1600" dirty="0"/>
              <a:t>When I arrive back home I wash and sanitise my hands, therefore I am washing my hands around 10 times a day on a school day and maybe only 5 to 3 on a home day because of going to school and going back home. We have our own table and a drawer which is a bigger space than we usually have and tables are separated away from each other not to break the rules. We have to go home at different times because of the 2 metre rule so if my friend goes first I might be there for 30 seconds after him. Although it is very different from normal school, it's worth it to see my friends again.</a:t>
            </a:r>
          </a:p>
          <a:p>
            <a:pPr marL="0" indent="0">
              <a:buNone/>
            </a:pPr>
            <a:r>
              <a:rPr lang="en-GB" sz="1600" dirty="0"/>
              <a:t>PGL was my first time visiting Wales and it brought a lot of fun and challenges. There were many challenges but one of my biggest was Jacob's Ladder: you had to climb up and help each other or it was impossible to reach the top and you were secured by a rope that was controlled by your friends. One of my other big challenges was abseiling; it wasn't a good feeling stepping off a high tower, walking down a </a:t>
            </a:r>
            <a:r>
              <a:rPr lang="en-GB" sz="1600" dirty="0" smtClean="0"/>
              <a:t>vertical </a:t>
            </a:r>
            <a:r>
              <a:rPr lang="en-GB" sz="1600" dirty="0"/>
              <a:t>wall and down from the top of a tower. The tower was really tall. One of my favourite activities was the </a:t>
            </a:r>
            <a:r>
              <a:rPr lang="en-GB" sz="1600" dirty="0" smtClean="0"/>
              <a:t>zip line </a:t>
            </a:r>
            <a:r>
              <a:rPr lang="en-GB" sz="1600" dirty="0"/>
              <a:t>- you had the climb up a tree with metal hooks. </a:t>
            </a:r>
            <a:r>
              <a:rPr lang="en-GB" sz="1600" dirty="0" smtClean="0"/>
              <a:t>It was </a:t>
            </a:r>
            <a:r>
              <a:rPr lang="en-GB" sz="1600" dirty="0"/>
              <a:t>raining at the time so the ladder and hooks were incredibly slippy and hard to climb. When we eventually reached the top we were equipped with a harness and then zipped across the massive playing field before being lowered down to see our friends again. We also had a dorm which was full of friends and we had activities all day long: a disco; a campfire; even building a raft. My time there was one of the most fun in the year. I faced a lot of challenges and did new things that I never thought I would do.</a:t>
            </a:r>
          </a:p>
          <a:p>
            <a:pPr marL="0" indent="0" algn="r">
              <a:buNone/>
            </a:pPr>
            <a:r>
              <a:rPr lang="en-GB" sz="1600" dirty="0"/>
              <a:t>Ewan </a:t>
            </a:r>
            <a:r>
              <a:rPr lang="en-GB" sz="1600" dirty="0" smtClean="0"/>
              <a:t>Bellingham</a:t>
            </a:r>
            <a:endParaRPr lang="en-GB" sz="1600" dirty="0"/>
          </a:p>
          <a:p>
            <a:pPr marL="0" indent="0">
              <a:buNone/>
            </a:pPr>
            <a:endParaRPr lang="en-GB" sz="1600" dirty="0"/>
          </a:p>
        </p:txBody>
      </p:sp>
    </p:spTree>
    <p:extLst>
      <p:ext uri="{BB962C8B-B14F-4D97-AF65-F5344CB8AC3E}">
        <p14:creationId xmlns:p14="http://schemas.microsoft.com/office/powerpoint/2010/main" val="16436376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40000">
              <a:srgbClr val="DAC474"/>
            </a:gs>
            <a:gs pos="8000">
              <a:schemeClr val="accent4">
                <a:alpha val="53000"/>
              </a:schemeClr>
            </a:gs>
            <a:gs pos="68000">
              <a:srgbClr val="C7C6AE"/>
            </a:gs>
            <a:gs pos="95000">
              <a:srgbClr val="FFFF00">
                <a:alpha val="62000"/>
              </a:srgbClr>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85744"/>
            <a:ext cx="10515600" cy="5686512"/>
          </a:xfrm>
        </p:spPr>
        <p:txBody>
          <a:bodyPr>
            <a:normAutofit fontScale="77500" lnSpcReduction="20000"/>
          </a:bodyPr>
          <a:lstStyle/>
          <a:p>
            <a:pPr marL="0" indent="0">
              <a:buNone/>
            </a:pPr>
            <a:r>
              <a:rPr lang="en-GB" dirty="0">
                <a:latin typeface="Segoe Print" panose="02000600000000000000" pitchFamily="2" charset="0"/>
              </a:rPr>
              <a:t>Thinking back I remember my Y6 journey. It was a real adventure. I had my friends by my side and we have made the greatest memories together.</a:t>
            </a:r>
          </a:p>
          <a:p>
            <a:pPr marL="0" indent="0">
              <a:buNone/>
            </a:pPr>
            <a:r>
              <a:rPr lang="en-GB" dirty="0">
                <a:latin typeface="Segoe Print" panose="02000600000000000000" pitchFamily="2" charset="0"/>
              </a:rPr>
              <a:t>The most memorable trip together was PGL- we had a blast. There were so many activities: we did rock climbing, quad biking, kayaking and lots more. My favourite activity was Jacob's Ladder; our team were me and my BFFs {Evie &amp; Jess}. The great log ladder loomed over us as we put our harnesses on. Then we started to climb. We worked together to help each other up until we finally reached the top. It brought me and my friends closer together.</a:t>
            </a:r>
          </a:p>
          <a:p>
            <a:pPr marL="0" indent="0">
              <a:buNone/>
            </a:pPr>
            <a:r>
              <a:rPr lang="en-GB" dirty="0">
                <a:latin typeface="Segoe Print" panose="02000600000000000000" pitchFamily="2" charset="0"/>
              </a:rPr>
              <a:t>Another exciting moment in Y6 for me was cookie making. Delicious. After </a:t>
            </a:r>
            <a:r>
              <a:rPr lang="en-GB" dirty="0" smtClean="0">
                <a:latin typeface="Segoe Print" panose="02000600000000000000" pitchFamily="2" charset="0"/>
              </a:rPr>
              <a:t>designing </a:t>
            </a:r>
            <a:r>
              <a:rPr lang="en-GB" dirty="0">
                <a:latin typeface="Segoe Print" panose="02000600000000000000" pitchFamily="2" charset="0"/>
              </a:rPr>
              <a:t>the biscuits, the first step was to mix all our ingredients together and then knead it </a:t>
            </a:r>
            <a:r>
              <a:rPr lang="en-GB" dirty="0" smtClean="0">
                <a:latin typeface="Segoe Print" panose="02000600000000000000" pitchFamily="2" charset="0"/>
              </a:rPr>
              <a:t>into </a:t>
            </a:r>
            <a:r>
              <a:rPr lang="en-GB" dirty="0">
                <a:latin typeface="Segoe Print" panose="02000600000000000000" pitchFamily="2" charset="0"/>
              </a:rPr>
              <a:t>a dough. Splitting it equally between our group, we cut our cookies out then placed them in the oven to bake. Once they were out of the oven and had cooled, we decorated them. I poured white chocolate over mine and then I stuck on fondant butterflies. After that we were allowed to taste them. They were delicious.</a:t>
            </a:r>
          </a:p>
          <a:p>
            <a:pPr marL="0" indent="0">
              <a:buNone/>
            </a:pPr>
            <a:r>
              <a:rPr lang="en-GB" dirty="0">
                <a:latin typeface="Segoe Print" panose="02000600000000000000" pitchFamily="2" charset="0"/>
              </a:rPr>
              <a:t>Overall this year has been amazing; it has been filled with lovely memories that will last a lifetime.</a:t>
            </a:r>
          </a:p>
          <a:p>
            <a:pPr marL="0" indent="0" algn="r">
              <a:buNone/>
            </a:pPr>
            <a:r>
              <a:rPr lang="en-GB" dirty="0">
                <a:latin typeface="Segoe Print" panose="02000600000000000000" pitchFamily="2" charset="0"/>
              </a:rPr>
              <a:t>Izzy Lofthouse</a:t>
            </a:r>
          </a:p>
          <a:p>
            <a:pPr marL="0" indent="0">
              <a:buNone/>
            </a:pPr>
            <a:endParaRPr lang="en-GB" dirty="0"/>
          </a:p>
        </p:txBody>
      </p:sp>
    </p:spTree>
    <p:extLst>
      <p:ext uri="{BB962C8B-B14F-4D97-AF65-F5344CB8AC3E}">
        <p14:creationId xmlns:p14="http://schemas.microsoft.com/office/powerpoint/2010/main" val="40540456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65000">
              <a:schemeClr val="accent5">
                <a:lumMod val="40000"/>
                <a:lumOff val="60000"/>
              </a:schemeClr>
            </a:gs>
            <a:gs pos="87000">
              <a:schemeClr val="accent6">
                <a:lumMod val="40000"/>
                <a:lumOff val="60000"/>
              </a:schemeClr>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fontScale="92500" lnSpcReduction="10000"/>
          </a:bodyPr>
          <a:lstStyle/>
          <a:p>
            <a:pPr marL="0" indent="0">
              <a:buNone/>
            </a:pPr>
            <a:r>
              <a:rPr lang="en-GB" b="1" dirty="0">
                <a:latin typeface="Tempus Sans ITC" panose="04020404030D07020202" pitchFamily="82" charset="0"/>
              </a:rPr>
              <a:t>T</a:t>
            </a:r>
            <a:r>
              <a:rPr lang="en-GB" b="1" dirty="0" smtClean="0">
                <a:latin typeface="Tempus Sans ITC" panose="04020404030D07020202" pitchFamily="82" charset="0"/>
              </a:rPr>
              <a:t>his </a:t>
            </a:r>
            <a:r>
              <a:rPr lang="en-GB" b="1" dirty="0">
                <a:latin typeface="Tempus Sans ITC" panose="04020404030D07020202" pitchFamily="82" charset="0"/>
              </a:rPr>
              <a:t>year has been one to remember. I</a:t>
            </a:r>
            <a:r>
              <a:rPr lang="en-GB" b="1" dirty="0" smtClean="0">
                <a:latin typeface="Tempus Sans ITC" panose="04020404030D07020202" pitchFamily="82" charset="0"/>
              </a:rPr>
              <a:t> </a:t>
            </a:r>
            <a:r>
              <a:rPr lang="en-GB" b="1" dirty="0">
                <a:latin typeface="Tempus Sans ITC" panose="04020404030D07020202" pitchFamily="82" charset="0"/>
              </a:rPr>
              <a:t>have had an exciting and fun time.</a:t>
            </a:r>
          </a:p>
          <a:p>
            <a:pPr marL="0" indent="0">
              <a:buNone/>
            </a:pPr>
            <a:r>
              <a:rPr lang="en-GB" b="1" dirty="0" smtClean="0">
                <a:latin typeface="Tempus Sans ITC" panose="04020404030D07020202" pitchFamily="82" charset="0"/>
              </a:rPr>
              <a:t>I will </a:t>
            </a:r>
            <a:r>
              <a:rPr lang="en-GB" b="1" dirty="0">
                <a:latin typeface="Tempus Sans ITC" panose="04020404030D07020202" pitchFamily="82" charset="0"/>
              </a:rPr>
              <a:t>miss playing games, such as football and it. </a:t>
            </a:r>
            <a:r>
              <a:rPr lang="en-GB" b="1" dirty="0" smtClean="0">
                <a:latin typeface="Tempus Sans ITC" panose="04020404030D07020202" pitchFamily="82" charset="0"/>
              </a:rPr>
              <a:t>In </a:t>
            </a:r>
            <a:r>
              <a:rPr lang="en-GB" b="1" dirty="0">
                <a:latin typeface="Tempus Sans ITC" panose="04020404030D07020202" pitchFamily="82" charset="0"/>
              </a:rPr>
              <a:t>football I</a:t>
            </a:r>
            <a:r>
              <a:rPr lang="en-GB" b="1" dirty="0" smtClean="0">
                <a:latin typeface="Tempus Sans ITC" panose="04020404030D07020202" pitchFamily="82" charset="0"/>
              </a:rPr>
              <a:t> </a:t>
            </a:r>
            <a:r>
              <a:rPr lang="en-GB" b="1" dirty="0">
                <a:latin typeface="Tempus Sans ITC" panose="04020404030D07020202" pitchFamily="82" charset="0"/>
              </a:rPr>
              <a:t>loved playing </a:t>
            </a:r>
            <a:r>
              <a:rPr lang="en-GB" b="1" dirty="0" smtClean="0">
                <a:latin typeface="Tempus Sans ITC" panose="04020404030D07020202" pitchFamily="82" charset="0"/>
              </a:rPr>
              <a:t>midfielder; </a:t>
            </a:r>
            <a:r>
              <a:rPr lang="en-GB" b="1" dirty="0">
                <a:latin typeface="Tempus Sans ITC" panose="04020404030D07020202" pitchFamily="82" charset="0"/>
              </a:rPr>
              <a:t>was usually caught </a:t>
            </a:r>
            <a:r>
              <a:rPr lang="en-GB" b="1" dirty="0" smtClean="0">
                <a:latin typeface="Tempus Sans ITC" panose="04020404030D07020202" pitchFamily="82" charset="0"/>
              </a:rPr>
              <a:t>first, </a:t>
            </a:r>
            <a:r>
              <a:rPr lang="en-GB" b="1" dirty="0">
                <a:latin typeface="Tempus Sans ITC" panose="04020404030D07020202" pitchFamily="82" charset="0"/>
              </a:rPr>
              <a:t>but I</a:t>
            </a:r>
            <a:r>
              <a:rPr lang="en-GB" b="1" dirty="0" smtClean="0">
                <a:latin typeface="Tempus Sans ITC" panose="04020404030D07020202" pitchFamily="82" charset="0"/>
              </a:rPr>
              <a:t> </a:t>
            </a:r>
            <a:r>
              <a:rPr lang="en-GB" b="1" dirty="0">
                <a:latin typeface="Tempus Sans ITC" panose="04020404030D07020202" pitchFamily="82" charset="0"/>
              </a:rPr>
              <a:t>don’t mind that.</a:t>
            </a:r>
          </a:p>
          <a:p>
            <a:pPr marL="0" indent="0">
              <a:buNone/>
            </a:pPr>
            <a:r>
              <a:rPr lang="en-GB" b="1" dirty="0">
                <a:latin typeface="Tempus Sans ITC" panose="04020404030D07020202" pitchFamily="82" charset="0"/>
              </a:rPr>
              <a:t>M</a:t>
            </a:r>
            <a:r>
              <a:rPr lang="en-GB" b="1" dirty="0" smtClean="0">
                <a:latin typeface="Tempus Sans ITC" panose="04020404030D07020202" pitchFamily="82" charset="0"/>
              </a:rPr>
              <a:t>y </a:t>
            </a:r>
            <a:r>
              <a:rPr lang="en-GB" b="1" dirty="0">
                <a:latin typeface="Tempus Sans ITC" panose="04020404030D07020202" pitchFamily="82" charset="0"/>
              </a:rPr>
              <a:t>weirdest moment? I</a:t>
            </a:r>
            <a:r>
              <a:rPr lang="en-GB" b="1" dirty="0" smtClean="0">
                <a:latin typeface="Tempus Sans ITC" panose="04020404030D07020202" pitchFamily="82" charset="0"/>
              </a:rPr>
              <a:t>t </a:t>
            </a:r>
            <a:r>
              <a:rPr lang="en-GB" b="1" dirty="0">
                <a:latin typeface="Tempus Sans ITC" panose="04020404030D07020202" pitchFamily="82" charset="0"/>
              </a:rPr>
              <a:t>has to be the first time I</a:t>
            </a:r>
            <a:r>
              <a:rPr lang="en-GB" b="1" dirty="0" smtClean="0">
                <a:latin typeface="Tempus Sans ITC" panose="04020404030D07020202" pitchFamily="82" charset="0"/>
              </a:rPr>
              <a:t> </a:t>
            </a:r>
            <a:r>
              <a:rPr lang="en-GB" b="1" dirty="0">
                <a:latin typeface="Tempus Sans ITC" panose="04020404030D07020202" pitchFamily="82" charset="0"/>
              </a:rPr>
              <a:t>walked into the classroom after lockdown had cooled down enough to allow us back in school. </a:t>
            </a:r>
            <a:r>
              <a:rPr lang="en-GB" b="1" dirty="0" smtClean="0">
                <a:latin typeface="Tempus Sans ITC" panose="04020404030D07020202" pitchFamily="82" charset="0"/>
              </a:rPr>
              <a:t>We </a:t>
            </a:r>
            <a:r>
              <a:rPr lang="en-GB" b="1" dirty="0">
                <a:latin typeface="Tempus Sans ITC" panose="04020404030D07020202" pitchFamily="82" charset="0"/>
              </a:rPr>
              <a:t>had to go on specific routes and take the long </a:t>
            </a:r>
            <a:r>
              <a:rPr lang="en-GB" b="1" dirty="0" smtClean="0">
                <a:latin typeface="Tempus Sans ITC" panose="04020404030D07020202" pitchFamily="82" charset="0"/>
              </a:rPr>
              <a:t>way round. In </a:t>
            </a:r>
            <a:r>
              <a:rPr lang="en-GB" b="1" dirty="0">
                <a:latin typeface="Tempus Sans ITC" panose="04020404030D07020202" pitchFamily="82" charset="0"/>
              </a:rPr>
              <a:t>the classroom there were only nine of us and our tables were separated.</a:t>
            </a:r>
          </a:p>
          <a:p>
            <a:pPr marL="0" indent="0">
              <a:buNone/>
            </a:pPr>
            <a:r>
              <a:rPr lang="en-GB" b="1" dirty="0">
                <a:latin typeface="Tempus Sans ITC" panose="04020404030D07020202" pitchFamily="82" charset="0"/>
              </a:rPr>
              <a:t>F</a:t>
            </a:r>
            <a:r>
              <a:rPr lang="en-GB" b="1" dirty="0" smtClean="0">
                <a:latin typeface="Tempus Sans ITC" panose="04020404030D07020202" pitchFamily="82" charset="0"/>
              </a:rPr>
              <a:t>or </a:t>
            </a:r>
            <a:r>
              <a:rPr lang="en-GB" b="1" dirty="0">
                <a:latin typeface="Tempus Sans ITC" panose="04020404030D07020202" pitchFamily="82" charset="0"/>
              </a:rPr>
              <a:t>my hardest challenge I</a:t>
            </a:r>
            <a:r>
              <a:rPr lang="en-GB" b="1" dirty="0" smtClean="0">
                <a:latin typeface="Tempus Sans ITC" panose="04020404030D07020202" pitchFamily="82" charset="0"/>
              </a:rPr>
              <a:t> </a:t>
            </a:r>
            <a:r>
              <a:rPr lang="en-GB" b="1" dirty="0">
                <a:latin typeface="Tempus Sans ITC" panose="04020404030D07020202" pitchFamily="82" charset="0"/>
              </a:rPr>
              <a:t>think I</a:t>
            </a:r>
            <a:r>
              <a:rPr lang="en-GB" b="1" dirty="0" smtClean="0">
                <a:latin typeface="Tempus Sans ITC" panose="04020404030D07020202" pitchFamily="82" charset="0"/>
              </a:rPr>
              <a:t>’ll </a:t>
            </a:r>
            <a:r>
              <a:rPr lang="en-GB" b="1" dirty="0">
                <a:latin typeface="Tempus Sans ITC" panose="04020404030D07020202" pitchFamily="82" charset="0"/>
              </a:rPr>
              <a:t>tell you about the time at </a:t>
            </a:r>
            <a:r>
              <a:rPr lang="en-GB" b="1" dirty="0" smtClean="0">
                <a:latin typeface="Tempus Sans ITC" panose="04020404030D07020202" pitchFamily="82" charset="0"/>
              </a:rPr>
              <a:t>PGL </a:t>
            </a:r>
            <a:r>
              <a:rPr lang="en-GB" b="1" dirty="0">
                <a:latin typeface="Tempus Sans ITC" panose="04020404030D07020202" pitchFamily="82" charset="0"/>
              </a:rPr>
              <a:t>where I</a:t>
            </a:r>
            <a:r>
              <a:rPr lang="en-GB" b="1" dirty="0" smtClean="0">
                <a:latin typeface="Tempus Sans ITC" panose="04020404030D07020202" pitchFamily="82" charset="0"/>
              </a:rPr>
              <a:t> </a:t>
            </a:r>
            <a:r>
              <a:rPr lang="en-GB" b="1" dirty="0">
                <a:latin typeface="Tempus Sans ITC" panose="04020404030D07020202" pitchFamily="82" charset="0"/>
              </a:rPr>
              <a:t>did the trapeze. Y</a:t>
            </a:r>
            <a:r>
              <a:rPr lang="en-GB" b="1" dirty="0" smtClean="0">
                <a:latin typeface="Tempus Sans ITC" panose="04020404030D07020202" pitchFamily="82" charset="0"/>
              </a:rPr>
              <a:t>ou </a:t>
            </a:r>
            <a:r>
              <a:rPr lang="en-GB" b="1" dirty="0">
                <a:latin typeface="Tempus Sans ITC" panose="04020404030D07020202" pitchFamily="82" charset="0"/>
              </a:rPr>
              <a:t>have to climb a </a:t>
            </a:r>
            <a:r>
              <a:rPr lang="en-GB" b="1" dirty="0" smtClean="0">
                <a:latin typeface="Tempus Sans ITC" panose="04020404030D07020202" pitchFamily="82" charset="0"/>
              </a:rPr>
              <a:t>long thin pole then, </a:t>
            </a:r>
            <a:r>
              <a:rPr lang="en-GB" b="1" dirty="0">
                <a:latin typeface="Tempus Sans ITC" panose="04020404030D07020202" pitchFamily="82" charset="0"/>
              </a:rPr>
              <a:t>w</a:t>
            </a:r>
            <a:r>
              <a:rPr lang="en-GB" b="1" dirty="0" smtClean="0">
                <a:latin typeface="Tempus Sans ITC" panose="04020404030D07020202" pitchFamily="82" charset="0"/>
              </a:rPr>
              <a:t>hen </a:t>
            </a:r>
            <a:r>
              <a:rPr lang="en-GB" b="1" dirty="0">
                <a:latin typeface="Tempus Sans ITC" panose="04020404030D07020202" pitchFamily="82" charset="0"/>
              </a:rPr>
              <a:t>you finally reach the </a:t>
            </a:r>
            <a:r>
              <a:rPr lang="en-GB" b="1" dirty="0" smtClean="0">
                <a:latin typeface="Tempus Sans ITC" panose="04020404030D07020202" pitchFamily="82" charset="0"/>
              </a:rPr>
              <a:t>top, </a:t>
            </a:r>
            <a:r>
              <a:rPr lang="en-GB" b="1" dirty="0">
                <a:latin typeface="Tempus Sans ITC" panose="04020404030D07020202" pitchFamily="82" charset="0"/>
              </a:rPr>
              <a:t>you have to </a:t>
            </a:r>
            <a:r>
              <a:rPr lang="en-GB" b="1" dirty="0" smtClean="0">
                <a:latin typeface="Tempus Sans ITC" panose="04020404030D07020202" pitchFamily="82" charset="0"/>
              </a:rPr>
              <a:t>jump, </a:t>
            </a:r>
            <a:r>
              <a:rPr lang="en-GB" b="1" dirty="0">
                <a:latin typeface="Tempus Sans ITC" panose="04020404030D07020202" pitchFamily="82" charset="0"/>
              </a:rPr>
              <a:t>grab a bar and hang on.</a:t>
            </a:r>
          </a:p>
          <a:p>
            <a:pPr marL="0" indent="0">
              <a:buNone/>
            </a:pPr>
            <a:r>
              <a:rPr lang="en-GB" b="1" dirty="0" smtClean="0">
                <a:latin typeface="Tempus Sans ITC" panose="04020404030D07020202" pitchFamily="82" charset="0"/>
              </a:rPr>
              <a:t>I will </a:t>
            </a:r>
            <a:r>
              <a:rPr lang="en-GB" b="1" dirty="0">
                <a:latin typeface="Tempus Sans ITC" panose="04020404030D07020202" pitchFamily="82" charset="0"/>
              </a:rPr>
              <a:t>miss A</a:t>
            </a:r>
            <a:r>
              <a:rPr lang="en-GB" b="1" dirty="0" smtClean="0">
                <a:latin typeface="Tempus Sans ITC" panose="04020404030D07020202" pitchFamily="82" charset="0"/>
              </a:rPr>
              <a:t>pplecroft </a:t>
            </a:r>
            <a:r>
              <a:rPr lang="en-GB" b="1" dirty="0">
                <a:latin typeface="Tempus Sans ITC" panose="04020404030D07020202" pitchFamily="82" charset="0"/>
              </a:rPr>
              <a:t>a lot but most of all I</a:t>
            </a:r>
            <a:r>
              <a:rPr lang="en-GB" b="1" dirty="0" smtClean="0">
                <a:latin typeface="Tempus Sans ITC" panose="04020404030D07020202" pitchFamily="82" charset="0"/>
              </a:rPr>
              <a:t>’ll </a:t>
            </a:r>
            <a:r>
              <a:rPr lang="en-GB" b="1" dirty="0">
                <a:latin typeface="Tempus Sans ITC" panose="04020404030D07020202" pitchFamily="82" charset="0"/>
              </a:rPr>
              <a:t>miss my friends - I</a:t>
            </a:r>
            <a:r>
              <a:rPr lang="en-GB" b="1" dirty="0" smtClean="0">
                <a:latin typeface="Tempus Sans ITC" panose="04020404030D07020202" pitchFamily="82" charset="0"/>
              </a:rPr>
              <a:t>'ll </a:t>
            </a:r>
            <a:r>
              <a:rPr lang="en-GB" b="1" dirty="0">
                <a:latin typeface="Tempus Sans ITC" panose="04020404030D07020202" pitchFamily="82" charset="0"/>
              </a:rPr>
              <a:t>be sad to leave, but I</a:t>
            </a:r>
            <a:r>
              <a:rPr lang="en-GB" b="1" dirty="0" smtClean="0">
                <a:latin typeface="Tempus Sans ITC" panose="04020404030D07020202" pitchFamily="82" charset="0"/>
              </a:rPr>
              <a:t>’m </a:t>
            </a:r>
            <a:r>
              <a:rPr lang="en-GB" b="1" dirty="0">
                <a:latin typeface="Tempus Sans ITC" panose="04020404030D07020202" pitchFamily="82" charset="0"/>
              </a:rPr>
              <a:t>off to a new school to make more memories (and some more friends</a:t>
            </a:r>
            <a:r>
              <a:rPr lang="en-GB" b="1" dirty="0" smtClean="0">
                <a:latin typeface="Tempus Sans ITC" panose="04020404030D07020202" pitchFamily="82" charset="0"/>
              </a:rPr>
              <a:t>).</a:t>
            </a:r>
            <a:endParaRPr lang="en-GB" b="1" dirty="0">
              <a:latin typeface="Tempus Sans ITC" panose="04020404030D07020202" pitchFamily="82" charset="0"/>
            </a:endParaRPr>
          </a:p>
          <a:p>
            <a:pPr marL="0" indent="0" algn="r">
              <a:buNone/>
            </a:pPr>
            <a:r>
              <a:rPr lang="en-GB" b="1" dirty="0">
                <a:latin typeface="Tempus Sans ITC" panose="04020404030D07020202" pitchFamily="82" charset="0"/>
              </a:rPr>
              <a:t>Oliver Model-Shepherd</a:t>
            </a:r>
          </a:p>
          <a:p>
            <a:pPr marL="0" indent="0">
              <a:buNone/>
            </a:pPr>
            <a:endParaRPr lang="en-GB" dirty="0"/>
          </a:p>
        </p:txBody>
      </p:sp>
    </p:spTree>
    <p:extLst>
      <p:ext uri="{BB962C8B-B14F-4D97-AF65-F5344CB8AC3E}">
        <p14:creationId xmlns:p14="http://schemas.microsoft.com/office/powerpoint/2010/main" val="3783265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99000">
              <a:srgbClr val="00B050"/>
            </a:gs>
            <a:gs pos="52000">
              <a:schemeClr val="accent6">
                <a:lumMod val="40000"/>
                <a:lumOff val="60000"/>
              </a:schemeClr>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fontScale="85000" lnSpcReduction="20000"/>
          </a:bodyPr>
          <a:lstStyle/>
          <a:p>
            <a:pPr marL="0" indent="0">
              <a:buNone/>
            </a:pPr>
            <a:r>
              <a:rPr lang="en-GB" dirty="0">
                <a:latin typeface="Tempus Sans ITC" panose="04020404030D07020202" pitchFamily="82" charset="0"/>
              </a:rPr>
              <a:t>My time at Applecroft was very memorable. I have had various experiences and have made many friends. In Year 6 I have taken part in an abundance of activities and made loads of memories.</a:t>
            </a:r>
          </a:p>
          <a:p>
            <a:pPr marL="0" indent="0">
              <a:buNone/>
            </a:pPr>
            <a:r>
              <a:rPr lang="en-GB" dirty="0">
                <a:latin typeface="Tempus Sans ITC" panose="04020404030D07020202" pitchFamily="82" charset="0"/>
              </a:rPr>
              <a:t>One of the most memorable things I have participated in was PLG. In October, filled with excitement, we boarded the coach and headed off to Wales. Then we spent a week in Wales where we </a:t>
            </a:r>
            <a:r>
              <a:rPr lang="en-GB" dirty="0" smtClean="0">
                <a:latin typeface="Tempus Sans ITC" panose="04020404030D07020202" pitchFamily="82" charset="0"/>
              </a:rPr>
              <a:t>were able to try </a:t>
            </a:r>
            <a:r>
              <a:rPr lang="en-GB" dirty="0">
                <a:latin typeface="Tempus Sans ITC" panose="04020404030D07020202" pitchFamily="82" charset="0"/>
              </a:rPr>
              <a:t>loads of activities, some of which were a bit scary though, for example </a:t>
            </a:r>
            <a:r>
              <a:rPr lang="en-GB" dirty="0" smtClean="0">
                <a:latin typeface="Tempus Sans ITC" panose="04020404030D07020202" pitchFamily="82" charset="0"/>
              </a:rPr>
              <a:t>abseiling…</a:t>
            </a:r>
            <a:endParaRPr lang="en-GB" dirty="0">
              <a:latin typeface="Tempus Sans ITC" panose="04020404030D07020202" pitchFamily="82" charset="0"/>
            </a:endParaRPr>
          </a:p>
          <a:p>
            <a:pPr marL="0" indent="0">
              <a:buNone/>
            </a:pPr>
            <a:r>
              <a:rPr lang="en-GB" dirty="0">
                <a:latin typeface="Tempus Sans ITC" panose="04020404030D07020202" pitchFamily="82" charset="0"/>
              </a:rPr>
              <a:t>One of the more creative things I did this year was making quilled butterflies. I really enjoyed these as they were quite fiddly. They turned out well and looked delightful.</a:t>
            </a:r>
          </a:p>
          <a:p>
            <a:pPr marL="0" indent="0">
              <a:buNone/>
            </a:pPr>
            <a:r>
              <a:rPr lang="en-GB" dirty="0">
                <a:latin typeface="Tempus Sans ITC" panose="04020404030D07020202" pitchFamily="82" charset="0"/>
              </a:rPr>
              <a:t>My </a:t>
            </a:r>
            <a:r>
              <a:rPr lang="en-GB" dirty="0" smtClean="0">
                <a:latin typeface="Tempus Sans ITC" panose="04020404030D07020202" pitchFamily="82" charset="0"/>
              </a:rPr>
              <a:t>favourite </a:t>
            </a:r>
            <a:r>
              <a:rPr lang="en-GB" dirty="0">
                <a:latin typeface="Tempus Sans ITC" panose="04020404030D07020202" pitchFamily="82" charset="0"/>
              </a:rPr>
              <a:t>piece of artwork I did this year was my Pop Art pug. I had to draw a pug and then add sections of colour all over it. This looked tremendous and I’m really proud of it.</a:t>
            </a:r>
          </a:p>
          <a:p>
            <a:pPr marL="0" indent="0">
              <a:buNone/>
            </a:pPr>
            <a:r>
              <a:rPr lang="en-GB" dirty="0">
                <a:latin typeface="Tempus Sans ITC" panose="04020404030D07020202" pitchFamily="82" charset="0"/>
              </a:rPr>
              <a:t>So overall Year 6 has been an amazing year. We have done </a:t>
            </a:r>
            <a:r>
              <a:rPr lang="en-GB" dirty="0" smtClean="0">
                <a:latin typeface="Tempus Sans ITC" panose="04020404030D07020202" pitchFamily="82" charset="0"/>
              </a:rPr>
              <a:t>so </a:t>
            </a:r>
            <a:r>
              <a:rPr lang="en-GB" dirty="0">
                <a:latin typeface="Tempus Sans ITC" panose="04020404030D07020202" pitchFamily="82" charset="0"/>
              </a:rPr>
              <a:t>much and I’m sad it’s already over. I have loved my time at Applecroft and it's sad to go, but I’m going to make even more memories at secondary school.</a:t>
            </a:r>
          </a:p>
          <a:p>
            <a:pPr marL="0" indent="0" algn="r">
              <a:buNone/>
            </a:pPr>
            <a:r>
              <a:rPr lang="en-GB" dirty="0">
                <a:latin typeface="Tempus Sans ITC" panose="04020404030D07020202" pitchFamily="82" charset="0"/>
              </a:rPr>
              <a:t>Alfie </a:t>
            </a:r>
            <a:r>
              <a:rPr lang="en-GB" dirty="0" smtClean="0">
                <a:latin typeface="Tempus Sans ITC" panose="04020404030D07020202" pitchFamily="82" charset="0"/>
              </a:rPr>
              <a:t>George</a:t>
            </a:r>
            <a:endParaRPr lang="en-GB" dirty="0">
              <a:latin typeface="Tempus Sans ITC" panose="04020404030D07020202" pitchFamily="82" charset="0"/>
            </a:endParaRPr>
          </a:p>
          <a:p>
            <a:pPr marL="0" indent="0">
              <a:buNone/>
            </a:pPr>
            <a:endParaRPr lang="en-GB" dirty="0">
              <a:latin typeface="Twinkl Cursive Unlooped" panose="02000000000000000000" pitchFamily="2" charset="0"/>
            </a:endParaRPr>
          </a:p>
        </p:txBody>
      </p:sp>
    </p:spTree>
    <p:extLst>
      <p:ext uri="{BB962C8B-B14F-4D97-AF65-F5344CB8AC3E}">
        <p14:creationId xmlns:p14="http://schemas.microsoft.com/office/powerpoint/2010/main" val="21892074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49000">
              <a:srgbClr val="009868">
                <a:alpha val="63000"/>
              </a:srgbClr>
            </a:gs>
            <a:gs pos="19000">
              <a:srgbClr val="00B050">
                <a:alpha val="77000"/>
              </a:srgbClr>
            </a:gs>
            <a:gs pos="98000">
              <a:srgbClr val="008080"/>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2000" b="1" dirty="0" smtClean="0">
              <a:latin typeface="Tempus Sans ITC" panose="04020404030D07020202" pitchFamily="82" charset="0"/>
            </a:endParaRPr>
          </a:p>
          <a:p>
            <a:pPr marL="0" indent="0">
              <a:buNone/>
            </a:pPr>
            <a:r>
              <a:rPr lang="en-GB" sz="2000" b="1" dirty="0" smtClean="0">
                <a:latin typeface="Tempus Sans ITC" panose="04020404030D07020202" pitchFamily="82" charset="0"/>
              </a:rPr>
              <a:t>My </a:t>
            </a:r>
            <a:r>
              <a:rPr lang="en-GB" sz="2000" b="1" dirty="0">
                <a:latin typeface="Tempus Sans ITC" panose="04020404030D07020202" pitchFamily="82" charset="0"/>
              </a:rPr>
              <a:t>memories of my final year at Applecroft are extraordinary. It is going to be hard to pick my favourite one because every one of them is excellent.</a:t>
            </a:r>
          </a:p>
          <a:p>
            <a:pPr marL="0" indent="0">
              <a:buNone/>
            </a:pPr>
            <a:r>
              <a:rPr lang="en-GB" sz="2000" b="1" dirty="0">
                <a:latin typeface="Tempus Sans ITC" panose="04020404030D07020202" pitchFamily="82" charset="0"/>
              </a:rPr>
              <a:t>My best memory of Year 6 will have to </a:t>
            </a:r>
            <a:r>
              <a:rPr lang="en-GB" sz="2000" b="1" dirty="0" smtClean="0">
                <a:latin typeface="Tempus Sans ITC" panose="04020404030D07020202" pitchFamily="82" charset="0"/>
              </a:rPr>
              <a:t>be </a:t>
            </a:r>
            <a:r>
              <a:rPr lang="en-GB" sz="2000" b="1" dirty="0">
                <a:latin typeface="Tempus Sans ITC" panose="04020404030D07020202" pitchFamily="82" charset="0"/>
              </a:rPr>
              <a:t>PGL, because I conquered my fear of heights and of being away from home.</a:t>
            </a:r>
          </a:p>
          <a:p>
            <a:pPr marL="0" indent="0">
              <a:buNone/>
            </a:pPr>
            <a:r>
              <a:rPr lang="en-GB" sz="2000" b="1" dirty="0">
                <a:latin typeface="Tempus Sans ITC" panose="04020404030D07020202" pitchFamily="82" charset="0"/>
              </a:rPr>
              <a:t>My most embarrassing moment was when I sang as a fish in the Christmas Show. On the first performance, I forgot my line and I froze.</a:t>
            </a:r>
          </a:p>
          <a:p>
            <a:pPr marL="0" indent="0">
              <a:buNone/>
            </a:pPr>
            <a:r>
              <a:rPr lang="en-GB" sz="2000" b="1" dirty="0">
                <a:latin typeface="Tempus Sans ITC" panose="04020404030D07020202" pitchFamily="82" charset="0"/>
              </a:rPr>
              <a:t>My most enjoyable moment was when I learnt to play rugby because it was the first time that I </a:t>
            </a:r>
            <a:r>
              <a:rPr lang="en-GB" sz="2000" b="1" dirty="0" smtClean="0">
                <a:latin typeface="Tempus Sans ITC" panose="04020404030D07020202" pitchFamily="82" charset="0"/>
              </a:rPr>
              <a:t>had joined </a:t>
            </a:r>
            <a:r>
              <a:rPr lang="en-GB" sz="2000" b="1" dirty="0">
                <a:latin typeface="Tempus Sans ITC" panose="04020404030D07020202" pitchFamily="82" charset="0"/>
              </a:rPr>
              <a:t>a team (this made </a:t>
            </a:r>
            <a:r>
              <a:rPr lang="en-GB" sz="2000" b="1" dirty="0" smtClean="0">
                <a:latin typeface="Tempus Sans ITC" panose="04020404030D07020202" pitchFamily="82" charset="0"/>
              </a:rPr>
              <a:t>me both </a:t>
            </a:r>
            <a:r>
              <a:rPr lang="en-GB" sz="2000" b="1" dirty="0">
                <a:latin typeface="Tempus Sans ITC" panose="04020404030D07020202" pitchFamily="82" charset="0"/>
              </a:rPr>
              <a:t>proud and excited).</a:t>
            </a:r>
          </a:p>
          <a:p>
            <a:pPr marL="0" indent="0">
              <a:buNone/>
            </a:pPr>
            <a:r>
              <a:rPr lang="en-GB" sz="2000" b="1" dirty="0">
                <a:latin typeface="Tempus Sans ITC" panose="04020404030D07020202" pitchFamily="82" charset="0"/>
              </a:rPr>
              <a:t>In conclusion, this is my best year at Applecroft, full of funny </a:t>
            </a:r>
            <a:r>
              <a:rPr lang="en-GB" sz="2000" b="1" dirty="0" smtClean="0">
                <a:latin typeface="Tempus Sans ITC" panose="04020404030D07020202" pitchFamily="82" charset="0"/>
              </a:rPr>
              <a:t>moments. </a:t>
            </a:r>
            <a:r>
              <a:rPr lang="en-GB" sz="2000" b="1" dirty="0">
                <a:latin typeface="Tempus Sans ITC" panose="04020404030D07020202" pitchFamily="82" charset="0"/>
              </a:rPr>
              <a:t>I am very much going to miss being at Applecroft.</a:t>
            </a:r>
          </a:p>
          <a:p>
            <a:pPr marL="0" indent="0" algn="r">
              <a:buNone/>
            </a:pPr>
            <a:r>
              <a:rPr lang="en-GB" sz="2000" b="1" dirty="0" smtClean="0">
                <a:latin typeface="Tempus Sans ITC" panose="04020404030D07020202" pitchFamily="82" charset="0"/>
              </a:rPr>
              <a:t>Francis Lovett</a:t>
            </a:r>
            <a:endParaRPr lang="en-GB" sz="2000" b="1" dirty="0">
              <a:latin typeface="Tempus Sans ITC" panose="04020404030D07020202" pitchFamily="82" charset="0"/>
            </a:endParaRPr>
          </a:p>
        </p:txBody>
      </p:sp>
    </p:spTree>
    <p:extLst>
      <p:ext uri="{BB962C8B-B14F-4D97-AF65-F5344CB8AC3E}">
        <p14:creationId xmlns:p14="http://schemas.microsoft.com/office/powerpoint/2010/main" val="6071314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47000">
              <a:srgbClr val="009868">
                <a:alpha val="65000"/>
              </a:srgbClr>
            </a:gs>
            <a:gs pos="6000">
              <a:srgbClr val="00B050">
                <a:alpha val="50000"/>
              </a:srgbClr>
            </a:gs>
            <a:gs pos="80000">
              <a:srgbClr val="008080">
                <a:alpha val="43000"/>
              </a:srgbClr>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490451"/>
            <a:ext cx="10666445" cy="5686512"/>
          </a:xfrm>
        </p:spPr>
        <p:txBody>
          <a:bodyPr>
            <a:normAutofit/>
          </a:bodyPr>
          <a:lstStyle/>
          <a:p>
            <a:pPr marL="0" indent="0">
              <a:buNone/>
            </a:pPr>
            <a:r>
              <a:rPr lang="en-GB" sz="1800" dirty="0">
                <a:latin typeface="Segoe Print" panose="02000600000000000000" pitchFamily="2" charset="0"/>
              </a:rPr>
              <a:t>At Applecroft in Year Six I have gained memories that I will hold </a:t>
            </a:r>
            <a:r>
              <a:rPr lang="en-GB" sz="1800" dirty="0" smtClean="0">
                <a:latin typeface="Segoe Print" panose="02000600000000000000" pitchFamily="2" charset="0"/>
              </a:rPr>
              <a:t>onto </a:t>
            </a:r>
            <a:r>
              <a:rPr lang="en-GB" sz="1800" dirty="0">
                <a:latin typeface="Segoe Print" panose="02000600000000000000" pitchFamily="2" charset="0"/>
              </a:rPr>
              <a:t>forever.</a:t>
            </a:r>
          </a:p>
          <a:p>
            <a:pPr marL="0" indent="0">
              <a:buNone/>
            </a:pPr>
            <a:r>
              <a:rPr lang="en-GB" sz="1800" dirty="0">
                <a:latin typeface="Segoe Print" panose="02000600000000000000" pitchFamily="2" charset="0"/>
              </a:rPr>
              <a:t>When I went to PGL there were a huge amount of what seemed like impossible challenges, and I fought hard to conquer them. I found it extraordinary that I was sharing my dorm with all my friends. My favourite part was spending all that amazing time with my friends.</a:t>
            </a:r>
          </a:p>
          <a:p>
            <a:pPr marL="0" indent="0">
              <a:buNone/>
            </a:pPr>
            <a:r>
              <a:rPr lang="en-GB" sz="1800" dirty="0">
                <a:latin typeface="Segoe Print" panose="02000600000000000000" pitchFamily="2" charset="0"/>
              </a:rPr>
              <a:t>One of my favourite moments of the year was getting picked for the school football team. That lovely day we played two matches. The first game both teams were equally level and it reflected in the result, it ended up 0-0. The second game </a:t>
            </a:r>
            <a:r>
              <a:rPr lang="en-GB" sz="1800" dirty="0" smtClean="0">
                <a:latin typeface="Segoe Print" panose="02000600000000000000" pitchFamily="2" charset="0"/>
              </a:rPr>
              <a:t>was </a:t>
            </a:r>
            <a:r>
              <a:rPr lang="en-GB" sz="1800" dirty="0">
                <a:latin typeface="Segoe Print" panose="02000600000000000000" pitchFamily="2" charset="0"/>
              </a:rPr>
              <a:t>incredibly tense compared to the </a:t>
            </a:r>
            <a:r>
              <a:rPr lang="en-GB" sz="1800" dirty="0" smtClean="0">
                <a:latin typeface="Segoe Print" panose="02000600000000000000" pitchFamily="2" charset="0"/>
              </a:rPr>
              <a:t>first </a:t>
            </a:r>
            <a:r>
              <a:rPr lang="en-GB" sz="1800" dirty="0">
                <a:latin typeface="Segoe Print" panose="02000600000000000000" pitchFamily="2" charset="0"/>
              </a:rPr>
              <a:t>one </a:t>
            </a:r>
            <a:r>
              <a:rPr lang="en-GB" sz="1800" dirty="0" smtClean="0">
                <a:latin typeface="Segoe Print" panose="02000600000000000000" pitchFamily="2" charset="0"/>
              </a:rPr>
              <a:t> but we won</a:t>
            </a:r>
          </a:p>
          <a:p>
            <a:pPr marL="0" indent="0">
              <a:buNone/>
            </a:pPr>
            <a:r>
              <a:rPr lang="en-GB" sz="1800" dirty="0" smtClean="0">
                <a:latin typeface="Segoe Print" panose="02000600000000000000" pitchFamily="2" charset="0"/>
              </a:rPr>
              <a:t>10-0</a:t>
            </a:r>
            <a:r>
              <a:rPr lang="en-GB" sz="1800" dirty="0">
                <a:latin typeface="Segoe Print" panose="02000600000000000000" pitchFamily="2" charset="0"/>
              </a:rPr>
              <a:t>. What a day!</a:t>
            </a:r>
          </a:p>
          <a:p>
            <a:pPr marL="0" indent="0">
              <a:buNone/>
            </a:pPr>
            <a:r>
              <a:rPr lang="en-GB" sz="1800" dirty="0">
                <a:latin typeface="Segoe Print" panose="02000600000000000000" pitchFamily="2" charset="0"/>
              </a:rPr>
              <a:t>A great powerful memory of mine is World War II Day. My favourite part was when everyone hid under the tables after we started to hear the menacing siren. I </a:t>
            </a:r>
            <a:r>
              <a:rPr lang="en-GB" sz="1800" dirty="0" smtClean="0">
                <a:latin typeface="Segoe Print" panose="02000600000000000000" pitchFamily="2" charset="0"/>
              </a:rPr>
              <a:t>loved </a:t>
            </a:r>
            <a:r>
              <a:rPr lang="en-GB" sz="1800" dirty="0">
                <a:latin typeface="Segoe Print" panose="02000600000000000000" pitchFamily="2" charset="0"/>
              </a:rPr>
              <a:t>dressing up like an evacuee from back then. It was really fun mimicking the life of an evacuee.</a:t>
            </a:r>
          </a:p>
          <a:p>
            <a:pPr marL="0" indent="0">
              <a:buNone/>
            </a:pPr>
            <a:r>
              <a:rPr lang="en-GB" sz="1800" dirty="0">
                <a:latin typeface="Segoe Print" panose="02000600000000000000" pitchFamily="2" charset="0"/>
              </a:rPr>
              <a:t>I will be sad leaving Applecroft but I can’t wait to see what I will experience at secondary school. All those memories will be in my heart forever.</a:t>
            </a:r>
          </a:p>
          <a:p>
            <a:pPr marL="0" indent="0" algn="r">
              <a:buNone/>
            </a:pPr>
            <a:r>
              <a:rPr lang="en-GB" sz="1800" dirty="0">
                <a:latin typeface="Segoe Print" panose="02000600000000000000" pitchFamily="2" charset="0"/>
              </a:rPr>
              <a:t>Innes Davidson</a:t>
            </a:r>
          </a:p>
        </p:txBody>
      </p:sp>
    </p:spTree>
    <p:extLst>
      <p:ext uri="{BB962C8B-B14F-4D97-AF65-F5344CB8AC3E}">
        <p14:creationId xmlns:p14="http://schemas.microsoft.com/office/powerpoint/2010/main" val="3565652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67000">
              <a:srgbClr val="CC46CC">
                <a:alpha val="11000"/>
              </a:srgbClr>
            </a:gs>
            <a:gs pos="13000">
              <a:srgbClr val="5C005C">
                <a:alpha val="84000"/>
              </a:srgbClr>
            </a:gs>
            <a:gs pos="100000">
              <a:srgbClr val="5C005C"/>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900" dirty="0" smtClean="0">
              <a:latin typeface="Twinkl Cursive Unlooped" panose="02000000000000000000" pitchFamily="2" charset="0"/>
            </a:endParaRPr>
          </a:p>
          <a:p>
            <a:pPr marL="0" indent="0">
              <a:buNone/>
            </a:pPr>
            <a:r>
              <a:rPr lang="en-GB" sz="1900" dirty="0" smtClean="0">
                <a:latin typeface="Segoe Print" panose="02000600000000000000" pitchFamily="2" charset="0"/>
              </a:rPr>
              <a:t>My </a:t>
            </a:r>
            <a:r>
              <a:rPr lang="en-GB" sz="1900" dirty="0">
                <a:latin typeface="Segoe Print" panose="02000600000000000000" pitchFamily="2" charset="0"/>
              </a:rPr>
              <a:t>final year at Applecroft School has been full of happy and joyful memories but a few are especially memorable.</a:t>
            </a:r>
          </a:p>
          <a:p>
            <a:pPr marL="0" indent="0">
              <a:buNone/>
            </a:pPr>
            <a:r>
              <a:rPr lang="en-GB" sz="1900" dirty="0">
                <a:latin typeface="Segoe Print" panose="02000600000000000000" pitchFamily="2" charset="0"/>
              </a:rPr>
              <a:t>My biggest challenge throughout the year was the football tournament. This is because I felt anxious playing against powerful teams, but it was very fun to play for a football team and to represent my school.</a:t>
            </a:r>
          </a:p>
          <a:p>
            <a:pPr marL="0" indent="0">
              <a:buNone/>
            </a:pPr>
            <a:r>
              <a:rPr lang="en-GB" sz="1900" dirty="0">
                <a:latin typeface="Segoe Print" panose="02000600000000000000" pitchFamily="2" charset="0"/>
              </a:rPr>
              <a:t>My most exciting moment of the year was the Christmas Show because we got to wear funky clothes. We also got to paint decorative fish that were props in the play. I felt a little bit emotional doing my final show but I also felt happiness.</a:t>
            </a:r>
          </a:p>
          <a:p>
            <a:pPr marL="0" indent="0">
              <a:buNone/>
            </a:pPr>
            <a:r>
              <a:rPr lang="en-GB" sz="1900" dirty="0">
                <a:latin typeface="Segoe Print" panose="02000600000000000000" pitchFamily="2" charset="0"/>
              </a:rPr>
              <a:t>The memory that I will cherish the longest is PGL, this is because it had very enjoyable activities which included archery, the blind folded obstacle course and more extraordinary activities. It felt amazing being there.</a:t>
            </a:r>
          </a:p>
          <a:p>
            <a:pPr marL="0" indent="0">
              <a:buNone/>
            </a:pPr>
            <a:r>
              <a:rPr lang="en-GB" sz="1800" dirty="0">
                <a:latin typeface="Segoe Print" panose="02000600000000000000" pitchFamily="2" charset="0"/>
              </a:rPr>
              <a:t>There are numerous memories that made my final year special like World War Two Day, Young Shakespeare show, Egyptian art and the list is endless. Although I will be leaving school and I will be starting a new chapter in my </a:t>
            </a:r>
            <a:r>
              <a:rPr lang="en-GB" sz="1800" dirty="0" smtClean="0">
                <a:latin typeface="Segoe Print" panose="02000600000000000000" pitchFamily="2" charset="0"/>
              </a:rPr>
              <a:t>life</a:t>
            </a:r>
            <a:r>
              <a:rPr lang="en-GB" sz="1800" dirty="0">
                <a:latin typeface="Segoe Print" panose="02000600000000000000" pitchFamily="2" charset="0"/>
              </a:rPr>
              <a:t>, I will always cherish Applecroft in my heart</a:t>
            </a:r>
            <a:r>
              <a:rPr lang="en-GB" sz="1800" dirty="0" smtClean="0">
                <a:latin typeface="Segoe Print" panose="02000600000000000000" pitchFamily="2" charset="0"/>
              </a:rPr>
              <a:t>.</a:t>
            </a:r>
          </a:p>
          <a:p>
            <a:pPr marL="0" indent="0" algn="r">
              <a:buNone/>
            </a:pPr>
            <a:r>
              <a:rPr lang="en-GB" sz="1800" dirty="0" smtClean="0">
                <a:latin typeface="Segoe Print" panose="02000600000000000000" pitchFamily="2" charset="0"/>
              </a:rPr>
              <a:t>Jamie Henebury</a:t>
            </a:r>
            <a:endParaRPr lang="en-GB" sz="1800" dirty="0">
              <a:latin typeface="Segoe Print" panose="02000600000000000000" pitchFamily="2" charset="0"/>
            </a:endParaRPr>
          </a:p>
        </p:txBody>
      </p:sp>
    </p:spTree>
    <p:extLst>
      <p:ext uri="{BB962C8B-B14F-4D97-AF65-F5344CB8AC3E}">
        <p14:creationId xmlns:p14="http://schemas.microsoft.com/office/powerpoint/2010/main" val="39260327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32000">
              <a:srgbClr val="6666FF"/>
            </a:gs>
            <a:gs pos="92000">
              <a:srgbClr val="FF8BFF"/>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900" b="1" dirty="0" smtClean="0">
              <a:latin typeface="Tempus Sans ITC" panose="04020404030D07020202" pitchFamily="82" charset="0"/>
            </a:endParaRPr>
          </a:p>
          <a:p>
            <a:pPr marL="0" indent="0">
              <a:buNone/>
            </a:pPr>
            <a:r>
              <a:rPr lang="en-GB" sz="1900" b="1" dirty="0" smtClean="0">
                <a:latin typeface="Tempus Sans ITC" panose="04020404030D07020202" pitchFamily="82" charset="0"/>
              </a:rPr>
              <a:t>I </a:t>
            </a:r>
            <a:r>
              <a:rPr lang="en-GB" sz="1900" b="1" dirty="0">
                <a:latin typeface="Tempus Sans ITC" panose="04020404030D07020202" pitchFamily="82" charset="0"/>
              </a:rPr>
              <a:t>have really enjoyed my final year at Applecroft. It was a very pleasurable year with lots of lovely memories. Here are some of my favourites.</a:t>
            </a:r>
          </a:p>
          <a:p>
            <a:pPr marL="0" indent="0">
              <a:buNone/>
            </a:pPr>
            <a:r>
              <a:rPr lang="en-GB" sz="1900" b="1" dirty="0">
                <a:latin typeface="Tempus Sans ITC" panose="04020404030D07020202" pitchFamily="82" charset="0"/>
              </a:rPr>
              <a:t>One of my most treasured memories is when we were at PGL. It was about 11 o’clock at night and we were awake sniggering and laughing at the events of that day. They were hilarious!</a:t>
            </a:r>
          </a:p>
          <a:p>
            <a:pPr marL="0" indent="0">
              <a:buNone/>
            </a:pPr>
            <a:r>
              <a:rPr lang="en-GB" sz="1900" b="1" dirty="0">
                <a:latin typeface="Tempus Sans ITC" panose="04020404030D07020202" pitchFamily="82" charset="0"/>
              </a:rPr>
              <a:t>I still remember the days when we would rush out of class as fast as we possibly could to play as much football as our legs would allow.</a:t>
            </a:r>
          </a:p>
          <a:p>
            <a:pPr marL="0" indent="0">
              <a:buNone/>
            </a:pPr>
            <a:r>
              <a:rPr lang="en-GB" sz="1900" b="1" dirty="0">
                <a:latin typeface="Tempus Sans ITC" panose="04020404030D07020202" pitchFamily="82" charset="0"/>
              </a:rPr>
              <a:t>The evenings of the Christmas shows were just too good. We brought blankets and countless amounts of chocolate and crisps. We put this all together into one big stash and ate every single bit during a film.</a:t>
            </a:r>
          </a:p>
          <a:p>
            <a:pPr marL="0" indent="0">
              <a:buNone/>
            </a:pPr>
            <a:r>
              <a:rPr lang="en-GB" sz="1900" b="1" dirty="0">
                <a:latin typeface="Tempus Sans ITC" panose="04020404030D07020202" pitchFamily="82" charset="0"/>
              </a:rPr>
              <a:t>I have really loved this last year here. It could not have gone any better. WWII Day, Young</a:t>
            </a:r>
          </a:p>
          <a:p>
            <a:pPr marL="0" indent="0">
              <a:buNone/>
            </a:pPr>
            <a:r>
              <a:rPr lang="en-GB" sz="1900" b="1" dirty="0">
                <a:latin typeface="Tempus Sans ITC" panose="04020404030D07020202" pitchFamily="82" charset="0"/>
              </a:rPr>
              <a:t>Shakespeare, and our many different topics. All of these build up my favourite year at Applecroft.</a:t>
            </a:r>
          </a:p>
          <a:p>
            <a:pPr marL="0" indent="0">
              <a:buNone/>
            </a:pPr>
            <a:r>
              <a:rPr lang="en-GB" sz="1900" b="1" dirty="0">
                <a:latin typeface="Tempus Sans ITC" panose="04020404030D07020202" pitchFamily="82" charset="0"/>
              </a:rPr>
              <a:t>YEAR 6</a:t>
            </a:r>
            <a:r>
              <a:rPr lang="en-GB" sz="1900" b="1" dirty="0" smtClean="0">
                <a:latin typeface="Tempus Sans ITC" panose="04020404030D07020202" pitchFamily="82" charset="0"/>
              </a:rPr>
              <a:t>!!!!!</a:t>
            </a:r>
          </a:p>
          <a:p>
            <a:pPr marL="0" indent="0" algn="r">
              <a:buNone/>
            </a:pPr>
            <a:r>
              <a:rPr lang="en-GB" sz="1900" b="1" dirty="0" smtClean="0">
                <a:latin typeface="Tempus Sans ITC" panose="04020404030D07020202" pitchFamily="82" charset="0"/>
              </a:rPr>
              <a:t>Joshua Day</a:t>
            </a:r>
          </a:p>
          <a:p>
            <a:pPr marL="0" indent="0">
              <a:buNone/>
            </a:pPr>
            <a:endParaRPr lang="en-GB" dirty="0"/>
          </a:p>
        </p:txBody>
      </p:sp>
    </p:spTree>
    <p:extLst>
      <p:ext uri="{BB962C8B-B14F-4D97-AF65-F5344CB8AC3E}">
        <p14:creationId xmlns:p14="http://schemas.microsoft.com/office/powerpoint/2010/main" val="26560736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15000">
              <a:srgbClr val="009999"/>
            </a:gs>
            <a:gs pos="54000">
              <a:srgbClr val="35CCCC">
                <a:alpha val="30000"/>
              </a:srgbClr>
            </a:gs>
            <a:gs pos="97000">
              <a:srgbClr val="69FFFF"/>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r>
              <a:rPr lang="en-GB" sz="2000" b="1" dirty="0">
                <a:latin typeface="Tempus Sans ITC" panose="04020404030D07020202" pitchFamily="82" charset="0"/>
              </a:rPr>
              <a:t>During my extraordinary time in Year 6 there have been a lot of really fun activities that I will never forget.</a:t>
            </a:r>
          </a:p>
          <a:p>
            <a:pPr marL="0" indent="0">
              <a:buNone/>
            </a:pPr>
            <a:r>
              <a:rPr lang="en-GB" sz="2000" b="1" dirty="0">
                <a:latin typeface="Tempus Sans ITC" panose="04020404030D07020202" pitchFamily="82" charset="0"/>
              </a:rPr>
              <a:t>My favourite activity has to be the football tournament. We played 3 games. The first one we played, I was extremely nervous but as we got into the next game I scored two goals and we won 6-0. I was generating a lot more confidence as we went proudly into the next game unbeaten.</a:t>
            </a:r>
          </a:p>
          <a:p>
            <a:pPr marL="0" indent="0">
              <a:buNone/>
            </a:pPr>
            <a:r>
              <a:rPr lang="en-GB" sz="2000" b="1" dirty="0">
                <a:latin typeface="Tempus Sans ITC" panose="04020404030D07020202" pitchFamily="82" charset="0"/>
              </a:rPr>
              <a:t>The biggest challenge I faced was when I was at PGL, I attempted to climb down a humongous tower. When I got to the top of the tower, I wanted to come back down straight away, but I was determined to try every activity, so I got over my fears and abseiled down the tower. When I got to the bottom of the tower I thought to myself that it was not so bad and I wanted to do it all over again.</a:t>
            </a:r>
          </a:p>
          <a:p>
            <a:pPr marL="0" indent="0">
              <a:buNone/>
            </a:pPr>
            <a:r>
              <a:rPr lang="en-GB" sz="2000" b="1" dirty="0">
                <a:latin typeface="Tempus Sans ITC" panose="04020404030D07020202" pitchFamily="82" charset="0"/>
              </a:rPr>
              <a:t>Choosing the best memory of this school year is a tricky one, but it has to be the Christmas Show. While we were waiting to be called, we were watching funny films and eating food. When it got to the big time I forgot my line but luckily I remembered it just in time.</a:t>
            </a:r>
          </a:p>
          <a:p>
            <a:pPr marL="0" indent="0">
              <a:buNone/>
            </a:pPr>
            <a:r>
              <a:rPr lang="en-GB" sz="2000" b="1" dirty="0">
                <a:latin typeface="Tempus Sans ITC" panose="04020404030D07020202" pitchFamily="82" charset="0"/>
              </a:rPr>
              <a:t>In conclusion, I am excited to go to secondary school but I am sad to leave this amazing school. I have had an extraordinary time in Year 6.</a:t>
            </a:r>
          </a:p>
          <a:p>
            <a:pPr marL="0" indent="0" algn="r">
              <a:buNone/>
            </a:pPr>
            <a:r>
              <a:rPr lang="en-GB" sz="2000" b="1" dirty="0" smtClean="0">
                <a:latin typeface="Tempus Sans ITC" panose="04020404030D07020202" pitchFamily="82" charset="0"/>
              </a:rPr>
              <a:t>Oscar Delaney</a:t>
            </a:r>
            <a:endParaRPr lang="en-GB" sz="2000" b="1" dirty="0">
              <a:latin typeface="Tempus Sans ITC" panose="04020404030D07020202" pitchFamily="82" charset="0"/>
            </a:endParaRPr>
          </a:p>
        </p:txBody>
      </p:sp>
    </p:spTree>
    <p:extLst>
      <p:ext uri="{BB962C8B-B14F-4D97-AF65-F5344CB8AC3E}">
        <p14:creationId xmlns:p14="http://schemas.microsoft.com/office/powerpoint/2010/main" val="21994108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33000">
              <a:srgbClr val="C47500"/>
            </a:gs>
            <a:gs pos="62000">
              <a:srgbClr val="FFB648">
                <a:alpha val="56000"/>
              </a:srgbClr>
            </a:gs>
            <a:gs pos="92000">
              <a:srgbClr val="FFD28F"/>
            </a:gs>
          </a:gsLst>
          <a:lin ang="2700000" scaled="1"/>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800" dirty="0" smtClean="0">
              <a:latin typeface="Segoe Print" panose="02000600000000000000" pitchFamily="2" charset="0"/>
            </a:endParaRPr>
          </a:p>
          <a:p>
            <a:pPr marL="0" indent="0">
              <a:buNone/>
            </a:pPr>
            <a:r>
              <a:rPr lang="en-GB" sz="1800" dirty="0" smtClean="0">
                <a:latin typeface="Segoe Print" panose="02000600000000000000" pitchFamily="2" charset="0"/>
              </a:rPr>
              <a:t>My </a:t>
            </a:r>
            <a:r>
              <a:rPr lang="en-GB" sz="1800" dirty="0">
                <a:latin typeface="Segoe Print" panose="02000600000000000000" pitchFamily="2" charset="0"/>
              </a:rPr>
              <a:t>memories of Applecroft will never leave me. From PGL, to pop art and the new things I have learnt, which are now a part of me, engraved within me.</a:t>
            </a:r>
          </a:p>
          <a:p>
            <a:pPr marL="0" indent="0">
              <a:buNone/>
            </a:pPr>
            <a:r>
              <a:rPr lang="en-GB" sz="1800" dirty="0">
                <a:latin typeface="Segoe Print" panose="02000600000000000000" pitchFamily="2" charset="0"/>
              </a:rPr>
              <a:t>PGL was my most memorable and exhilarating memory because it was a great experience for me and had many awesome activities like: archery abseiling and trapeze and many more, which helped conquer my fears.</a:t>
            </a:r>
          </a:p>
          <a:p>
            <a:pPr marL="0" indent="0">
              <a:buNone/>
            </a:pPr>
            <a:r>
              <a:rPr lang="en-GB" sz="1800" dirty="0">
                <a:latin typeface="Segoe Print" panose="02000600000000000000" pitchFamily="2" charset="0"/>
              </a:rPr>
              <a:t>WWII Day was a really exciting experience. We dressed up as refugees and spent the day </a:t>
            </a:r>
            <a:r>
              <a:rPr lang="en-GB" sz="1800" dirty="0" smtClean="0">
                <a:latin typeface="Segoe Print" panose="02000600000000000000" pitchFamily="2" charset="0"/>
              </a:rPr>
              <a:t>as </a:t>
            </a:r>
            <a:r>
              <a:rPr lang="en-GB" sz="1800" dirty="0">
                <a:latin typeface="Segoe Print" panose="02000600000000000000" pitchFamily="2" charset="0"/>
              </a:rPr>
              <a:t>children during the war would have. It was as if we went back in time.</a:t>
            </a:r>
          </a:p>
          <a:p>
            <a:pPr marL="0" indent="0">
              <a:buNone/>
            </a:pPr>
            <a:r>
              <a:rPr lang="en-GB" sz="1800" dirty="0">
                <a:latin typeface="Segoe Print" panose="02000600000000000000" pitchFamily="2" charset="0"/>
              </a:rPr>
              <a:t>Pop Art was one of my biggest challenges because I don’t enjoy art as much as some other people do. However, after completing the project, it turned out that it wasn’t that bad and I actually enjoyed making the artwork and made good progress with my art skills.</a:t>
            </a:r>
          </a:p>
          <a:p>
            <a:pPr marL="0" indent="0">
              <a:buNone/>
            </a:pPr>
            <a:r>
              <a:rPr lang="en-GB" sz="1800" dirty="0">
                <a:latin typeface="Segoe Print" panose="02000600000000000000" pitchFamily="2" charset="0"/>
              </a:rPr>
              <a:t>I can’t say which memory is my all-round favourite, because I have done a lot of amazing things throughout my time </a:t>
            </a:r>
            <a:r>
              <a:rPr lang="en-GB" sz="1800" dirty="0" smtClean="0">
                <a:latin typeface="Segoe Print" panose="02000600000000000000" pitchFamily="2" charset="0"/>
              </a:rPr>
              <a:t>at </a:t>
            </a:r>
            <a:r>
              <a:rPr lang="en-GB" sz="1800" dirty="0">
                <a:latin typeface="Segoe Print" panose="02000600000000000000" pitchFamily="2" charset="0"/>
              </a:rPr>
              <a:t>Applecroft. Although I am excited for secondary school, I will be sad to leave this incredible school</a:t>
            </a:r>
            <a:r>
              <a:rPr lang="en-GB" sz="1800" dirty="0" smtClean="0">
                <a:latin typeface="Segoe Print" panose="02000600000000000000" pitchFamily="2" charset="0"/>
              </a:rPr>
              <a:t>.</a:t>
            </a:r>
          </a:p>
          <a:p>
            <a:pPr marL="0" indent="0" algn="r">
              <a:buNone/>
            </a:pPr>
            <a:r>
              <a:rPr lang="en-GB" sz="1800" dirty="0" smtClean="0">
                <a:latin typeface="Segoe Print" panose="02000600000000000000" pitchFamily="2" charset="0"/>
              </a:rPr>
              <a:t>Sasha Wesener</a:t>
            </a:r>
            <a:endParaRPr lang="en-GB" sz="1800" dirty="0">
              <a:latin typeface="Segoe Print" panose="02000600000000000000" pitchFamily="2" charset="0"/>
            </a:endParaRPr>
          </a:p>
        </p:txBody>
      </p:sp>
    </p:spTree>
    <p:extLst>
      <p:ext uri="{BB962C8B-B14F-4D97-AF65-F5344CB8AC3E}">
        <p14:creationId xmlns:p14="http://schemas.microsoft.com/office/powerpoint/2010/main" val="9912397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7000">
              <a:srgbClr val="FF9900">
                <a:alpha val="56000"/>
              </a:srgbClr>
            </a:gs>
            <a:gs pos="92000">
              <a:srgbClr val="FF3101"/>
            </a:gs>
            <a:gs pos="45000">
              <a:srgbClr val="FF3101">
                <a:alpha val="48000"/>
              </a:srgbClr>
            </a:gs>
          </a:gsLst>
          <a:lin ang="2700000" scaled="1"/>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800" dirty="0" smtClean="0">
              <a:latin typeface="Twinkl Cursive Looped" panose="02000000000000000000" pitchFamily="2" charset="0"/>
            </a:endParaRPr>
          </a:p>
          <a:p>
            <a:pPr marL="0" indent="0">
              <a:buNone/>
            </a:pPr>
            <a:r>
              <a:rPr lang="en-GB" sz="2000" b="1" dirty="0" smtClean="0">
                <a:latin typeface="Bradley Hand ITC" panose="03070402050302030203" pitchFamily="66" charset="0"/>
              </a:rPr>
              <a:t>Year </a:t>
            </a:r>
            <a:r>
              <a:rPr lang="en-GB" sz="2000" b="1" dirty="0">
                <a:latin typeface="Bradley Hand ITC" panose="03070402050302030203" pitchFamily="66" charset="0"/>
              </a:rPr>
              <a:t>6 has been extraordinary, mainly because of the lockdown, but it has also been my final year at Applecroft, so I shall remember it forever.</a:t>
            </a:r>
          </a:p>
          <a:p>
            <a:pPr marL="0" indent="0">
              <a:buNone/>
            </a:pPr>
            <a:r>
              <a:rPr lang="en-GB" sz="2000" b="1" dirty="0">
                <a:latin typeface="Bradley Hand ITC" panose="03070402050302030203" pitchFamily="66" charset="0"/>
              </a:rPr>
              <a:t>At the start of the year, we went to PGL and it was amazing. I had a great dorm with lots of my friends and there were many exciting activities that we partook in.</a:t>
            </a:r>
          </a:p>
          <a:p>
            <a:pPr marL="0" indent="0">
              <a:buNone/>
            </a:pPr>
            <a:r>
              <a:rPr lang="en-GB" sz="2000" b="1" dirty="0">
                <a:latin typeface="Bradley Hand ITC" panose="03070402050302030203" pitchFamily="66" charset="0"/>
              </a:rPr>
              <a:t>Our class artist this year was Andy Warhol, so we made Pop Art. I made a panda, which looked really good.</a:t>
            </a:r>
          </a:p>
          <a:p>
            <a:pPr marL="0" indent="0">
              <a:buNone/>
            </a:pPr>
            <a:r>
              <a:rPr lang="en-GB" sz="2000" b="1" dirty="0">
                <a:latin typeface="Bradley Hand ITC" panose="03070402050302030203" pitchFamily="66" charset="0"/>
              </a:rPr>
              <a:t>The Christmas Show, as always, was fabulous. I loved my part (a scout) and although I was extremely nervous beforehand, after the first performance my nerves had disappeared.</a:t>
            </a:r>
          </a:p>
          <a:p>
            <a:pPr marL="0" indent="0">
              <a:buNone/>
            </a:pPr>
            <a:r>
              <a:rPr lang="en-GB" sz="2000" b="1" dirty="0">
                <a:latin typeface="Bradley Hand ITC" panose="03070402050302030203" pitchFamily="66" charset="0"/>
              </a:rPr>
              <a:t>Overall, I do not have a favourite part or bit of this school year, as there would be too much to choose from. However, I will cherish these memories for </a:t>
            </a:r>
            <a:r>
              <a:rPr lang="en-GB" sz="2000" b="1" dirty="0" smtClean="0">
                <a:latin typeface="Bradley Hand ITC" panose="03070402050302030203" pitchFamily="66" charset="0"/>
              </a:rPr>
              <a:t>the </a:t>
            </a:r>
            <a:r>
              <a:rPr lang="en-GB" sz="2000" b="1" dirty="0">
                <a:latin typeface="Bradley Hand ITC" panose="03070402050302030203" pitchFamily="66" charset="0"/>
              </a:rPr>
              <a:t>rest of my life</a:t>
            </a:r>
            <a:r>
              <a:rPr lang="en-GB" sz="2000" b="1" dirty="0" smtClean="0">
                <a:latin typeface="Bradley Hand ITC" panose="03070402050302030203" pitchFamily="66" charset="0"/>
              </a:rPr>
              <a:t>.</a:t>
            </a:r>
          </a:p>
          <a:p>
            <a:pPr marL="0" indent="0" algn="r">
              <a:buNone/>
            </a:pPr>
            <a:r>
              <a:rPr lang="en-GB" sz="2000" b="1" dirty="0" smtClean="0">
                <a:latin typeface="Bradley Hand ITC" panose="03070402050302030203" pitchFamily="66" charset="0"/>
              </a:rPr>
              <a:t>Zac Lewis</a:t>
            </a:r>
            <a:endParaRPr lang="en-GB" sz="2000" b="1" dirty="0">
              <a:latin typeface="Bradley Hand ITC" panose="03070402050302030203" pitchFamily="66" charset="0"/>
            </a:endParaRPr>
          </a:p>
        </p:txBody>
      </p:sp>
    </p:spTree>
    <p:extLst>
      <p:ext uri="{BB962C8B-B14F-4D97-AF65-F5344CB8AC3E}">
        <p14:creationId xmlns:p14="http://schemas.microsoft.com/office/powerpoint/2010/main" val="12270533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86000">
              <a:srgbClr val="F92E09">
                <a:alpha val="61000"/>
              </a:srgbClr>
            </a:gs>
            <a:gs pos="17000">
              <a:srgbClr val="990099">
                <a:alpha val="78000"/>
              </a:srgbClr>
            </a:gs>
          </a:gsLst>
          <a:lin ang="13500000" scaled="1"/>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r>
              <a:rPr lang="en-GB" sz="1900" b="1" dirty="0" smtClean="0">
                <a:latin typeface="Tempus Sans ITC" panose="04020404030D07020202" pitchFamily="82" charset="0"/>
              </a:rPr>
              <a:t>PGL </a:t>
            </a:r>
            <a:r>
              <a:rPr lang="en-GB" sz="1900" b="1" dirty="0">
                <a:latin typeface="Tempus Sans ITC" panose="04020404030D07020202" pitchFamily="82" charset="0"/>
              </a:rPr>
              <a:t>was the best because there were lots of different opportunities and activities to complete. </a:t>
            </a:r>
            <a:r>
              <a:rPr lang="en-GB" sz="1900" b="1" dirty="0" smtClean="0">
                <a:latin typeface="Tempus Sans ITC" panose="04020404030D07020202" pitchFamily="82" charset="0"/>
              </a:rPr>
              <a:t>Kayaking was fun; we got so wet and we were </a:t>
            </a:r>
            <a:r>
              <a:rPr lang="en-GB" sz="1900" b="1" dirty="0">
                <a:latin typeface="Tempus Sans ITC" panose="04020404030D07020202" pitchFamily="82" charset="0"/>
              </a:rPr>
              <a:t>thrown into the water if we got a question wrong!</a:t>
            </a:r>
          </a:p>
          <a:p>
            <a:pPr marL="0" indent="0">
              <a:buNone/>
            </a:pPr>
            <a:r>
              <a:rPr lang="en-GB" sz="1900" b="1" dirty="0">
                <a:latin typeface="Tempus Sans ITC" panose="04020404030D07020202" pitchFamily="82" charset="0"/>
              </a:rPr>
              <a:t> </a:t>
            </a:r>
          </a:p>
          <a:p>
            <a:pPr marL="0" indent="0">
              <a:buNone/>
            </a:pPr>
            <a:r>
              <a:rPr lang="en-GB" sz="1900" b="1" dirty="0">
                <a:latin typeface="Tempus Sans ITC" panose="04020404030D07020202" pitchFamily="82" charset="0"/>
              </a:rPr>
              <a:t>I also enjoyed getting to go </a:t>
            </a:r>
            <a:r>
              <a:rPr lang="en-GB" sz="1900" b="1" dirty="0" smtClean="0">
                <a:latin typeface="Tempus Sans ITC" panose="04020404030D07020202" pitchFamily="82" charset="0"/>
              </a:rPr>
              <a:t>into </a:t>
            </a:r>
            <a:r>
              <a:rPr lang="en-GB" sz="1900" b="1" dirty="0">
                <a:latin typeface="Tempus Sans ITC" panose="04020404030D07020202" pitchFamily="82" charset="0"/>
              </a:rPr>
              <a:t>school during the corona virus outbreak. I </a:t>
            </a:r>
            <a:r>
              <a:rPr lang="en-GB" sz="1900" b="1" dirty="0" smtClean="0">
                <a:latin typeface="Tempus Sans ITC" panose="04020404030D07020202" pitchFamily="82" charset="0"/>
              </a:rPr>
              <a:t>was </a:t>
            </a:r>
            <a:r>
              <a:rPr lang="en-GB" sz="1900" b="1" dirty="0">
                <a:latin typeface="Tempus Sans ITC" panose="04020404030D07020202" pitchFamily="82" charset="0"/>
              </a:rPr>
              <a:t>home schooled and we all had google classroom every morning.</a:t>
            </a:r>
          </a:p>
          <a:p>
            <a:pPr marL="0" indent="0">
              <a:buNone/>
            </a:pPr>
            <a:r>
              <a:rPr lang="en-GB" sz="1900" b="1" dirty="0">
                <a:latin typeface="Tempus Sans ITC" panose="04020404030D07020202" pitchFamily="82" charset="0"/>
              </a:rPr>
              <a:t> </a:t>
            </a:r>
          </a:p>
          <a:p>
            <a:pPr marL="0" indent="0">
              <a:buNone/>
            </a:pPr>
            <a:r>
              <a:rPr lang="en-GB" sz="1900" b="1" dirty="0">
                <a:latin typeface="Tempus Sans ITC" panose="04020404030D07020202" pitchFamily="82" charset="0"/>
              </a:rPr>
              <a:t>Another lovely memory for me was Paul </a:t>
            </a:r>
            <a:r>
              <a:rPr lang="en-GB" sz="1900" b="1" dirty="0" smtClean="0">
                <a:latin typeface="Tempus Sans ITC" panose="04020404030D07020202" pitchFamily="82" charset="0"/>
              </a:rPr>
              <a:t>Sturgess’ visit.  He is a basketball player and is really tall - 7ft 7.26! </a:t>
            </a:r>
            <a:r>
              <a:rPr lang="en-GB" sz="1900" b="1" dirty="0">
                <a:latin typeface="Tempus Sans ITC" panose="04020404030D07020202" pitchFamily="82" charset="0"/>
              </a:rPr>
              <a:t>Paul </a:t>
            </a:r>
            <a:r>
              <a:rPr lang="en-GB" sz="1900" b="1" dirty="0" smtClean="0">
                <a:latin typeface="Tempus Sans ITC" panose="04020404030D07020202" pitchFamily="82" charset="0"/>
              </a:rPr>
              <a:t>held a basketball </a:t>
            </a:r>
            <a:r>
              <a:rPr lang="en-GB" sz="1900" b="1" dirty="0">
                <a:latin typeface="Tempus Sans ITC" panose="04020404030D07020202" pitchFamily="82" charset="0"/>
              </a:rPr>
              <a:t>assembly </a:t>
            </a:r>
            <a:r>
              <a:rPr lang="en-GB" sz="1900" b="1" dirty="0" smtClean="0">
                <a:latin typeface="Tempus Sans ITC" panose="04020404030D07020202" pitchFamily="82" charset="0"/>
              </a:rPr>
              <a:t>and workshop for us and </a:t>
            </a:r>
            <a:r>
              <a:rPr lang="en-GB" sz="1900" b="1" dirty="0">
                <a:latin typeface="Tempus Sans ITC" panose="04020404030D07020202" pitchFamily="82" charset="0"/>
              </a:rPr>
              <a:t>my friend balanced a basketball on her finger.</a:t>
            </a:r>
          </a:p>
          <a:p>
            <a:pPr marL="0" indent="0">
              <a:buNone/>
            </a:pPr>
            <a:r>
              <a:rPr lang="en-GB" sz="1900" b="1" dirty="0">
                <a:latin typeface="Tempus Sans ITC" panose="04020404030D07020202" pitchFamily="82" charset="0"/>
              </a:rPr>
              <a:t> </a:t>
            </a:r>
          </a:p>
          <a:p>
            <a:pPr marL="0" indent="0">
              <a:buNone/>
            </a:pPr>
            <a:r>
              <a:rPr lang="en-GB" sz="1900" b="1" dirty="0">
                <a:latin typeface="Tempus Sans ITC" panose="04020404030D07020202" pitchFamily="82" charset="0"/>
              </a:rPr>
              <a:t>I have really enjoyed my years growing up at Applecroft. I will always remember Applecroft as my family. I will miss being a part of this wonderful family. Thanks for all the support you have given me. Thanks to everyone </a:t>
            </a:r>
            <a:r>
              <a:rPr lang="en-GB" sz="1900" b="1" dirty="0" smtClean="0">
                <a:latin typeface="Tempus Sans ITC" panose="04020404030D07020202" pitchFamily="82" charset="0"/>
              </a:rPr>
              <a:t>who </a:t>
            </a:r>
            <a:r>
              <a:rPr lang="en-GB" sz="1900" b="1" dirty="0">
                <a:latin typeface="Tempus Sans ITC" panose="04020404030D07020202" pitchFamily="82" charset="0"/>
              </a:rPr>
              <a:t>has taught me throughout the years. </a:t>
            </a:r>
            <a:endParaRPr lang="en-GB" sz="1900" b="1" dirty="0" smtClean="0">
              <a:latin typeface="Tempus Sans ITC" panose="04020404030D07020202" pitchFamily="82" charset="0"/>
            </a:endParaRPr>
          </a:p>
          <a:p>
            <a:pPr marL="0" indent="0" algn="r">
              <a:buNone/>
            </a:pPr>
            <a:r>
              <a:rPr lang="en-GB" sz="1900" b="1" dirty="0" smtClean="0">
                <a:latin typeface="Tempus Sans ITC" panose="04020404030D07020202" pitchFamily="82" charset="0"/>
              </a:rPr>
              <a:t>Lily Jackson </a:t>
            </a:r>
            <a:endParaRPr lang="en-GB" sz="1900" b="1" dirty="0">
              <a:latin typeface="Tempus Sans ITC" panose="04020404030D07020202" pitchFamily="82" charset="0"/>
            </a:endParaRPr>
          </a:p>
        </p:txBody>
      </p:sp>
    </p:spTree>
    <p:extLst>
      <p:ext uri="{BB962C8B-B14F-4D97-AF65-F5344CB8AC3E}">
        <p14:creationId xmlns:p14="http://schemas.microsoft.com/office/powerpoint/2010/main" val="25587886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rgbClr val="990099">
                <a:alpha val="54000"/>
              </a:srgbClr>
            </a:gs>
            <a:gs pos="47000">
              <a:schemeClr val="accent1">
                <a:lumMod val="45000"/>
                <a:lumOff val="55000"/>
              </a:schemeClr>
            </a:gs>
            <a:gs pos="80000">
              <a:schemeClr val="accent1">
                <a:lumMod val="45000"/>
                <a:lumOff val="55000"/>
              </a:schemeClr>
            </a:gs>
            <a:gs pos="100000">
              <a:schemeClr val="accent1">
                <a:lumMod val="30000"/>
                <a:lumOff val="70000"/>
              </a:schemeClr>
            </a:gs>
          </a:gsLst>
          <a:lin ang="2700000" scaled="1"/>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800" dirty="0" smtClean="0">
              <a:latin typeface="Segoe Print" panose="02000600000000000000" pitchFamily="2" charset="0"/>
            </a:endParaRPr>
          </a:p>
          <a:p>
            <a:pPr marL="0" indent="0">
              <a:buNone/>
            </a:pPr>
            <a:r>
              <a:rPr lang="en-GB" sz="1800" dirty="0" smtClean="0">
                <a:latin typeface="Segoe Print" panose="02000600000000000000" pitchFamily="2" charset="0"/>
              </a:rPr>
              <a:t>This </a:t>
            </a:r>
            <a:r>
              <a:rPr lang="en-GB" sz="1800" dirty="0">
                <a:latin typeface="Segoe Print" panose="02000600000000000000" pitchFamily="2" charset="0"/>
              </a:rPr>
              <a:t>year I have had lots of memorable moments in Year Six, too many to count. All the memories were particularly different to one another, but all were extremely fun. However, I have three really special memories.</a:t>
            </a:r>
          </a:p>
          <a:p>
            <a:pPr marL="0" indent="0">
              <a:buNone/>
            </a:pPr>
            <a:r>
              <a:rPr lang="en-GB" sz="1800" dirty="0">
                <a:latin typeface="Segoe Print" panose="02000600000000000000" pitchFamily="2" charset="0"/>
              </a:rPr>
              <a:t>Firstly, my favourite memory of all and I will always cherish forever, is going to be taking part in the football tournament. I remember my first kick and it was amazing. We won six to zero - it was brilliant.</a:t>
            </a:r>
          </a:p>
          <a:p>
            <a:pPr marL="0" indent="0">
              <a:buNone/>
            </a:pPr>
            <a:r>
              <a:rPr lang="en-GB" sz="1800" dirty="0">
                <a:latin typeface="Segoe Print" panose="02000600000000000000" pitchFamily="2" charset="0"/>
              </a:rPr>
              <a:t>Secondly, I loved going to PGL. I was put into a dorm with my friends and I did lots of enjoyable activities. Although it was tricky, my favourite was den building.</a:t>
            </a:r>
          </a:p>
          <a:p>
            <a:pPr marL="0" indent="0">
              <a:buNone/>
            </a:pPr>
            <a:r>
              <a:rPr lang="en-GB" sz="1800" dirty="0">
                <a:latin typeface="Segoe Print" panose="02000600000000000000" pitchFamily="2" charset="0"/>
              </a:rPr>
              <a:t>Lastly, I enjoyed taking part in a performance with The Young Shakespeare Company and this year we took part Macbeth. This is one of my favourite Shakespeare plays. We all chanted words out like, “All hail Macbeth, King of Scotland.” It was extremely fun.</a:t>
            </a:r>
          </a:p>
          <a:p>
            <a:pPr marL="0" indent="0">
              <a:buNone/>
            </a:pPr>
            <a:r>
              <a:rPr lang="en-GB" sz="1800" dirty="0">
                <a:latin typeface="Segoe Print" panose="02000600000000000000" pitchFamily="2" charset="0"/>
              </a:rPr>
              <a:t>My overall most exciting memory is going to be PGL. I am very sad to be leaving my school, teachers and friends but I’m excited for the future.</a:t>
            </a:r>
          </a:p>
          <a:p>
            <a:pPr marL="0" indent="0" algn="r">
              <a:buNone/>
            </a:pPr>
            <a:r>
              <a:rPr lang="en-GB" sz="1800" dirty="0">
                <a:latin typeface="Segoe Print" panose="02000600000000000000" pitchFamily="2" charset="0"/>
              </a:rPr>
              <a:t>Zak </a:t>
            </a:r>
            <a:r>
              <a:rPr lang="en-GB" sz="1800" dirty="0" smtClean="0">
                <a:latin typeface="Segoe Print" panose="02000600000000000000" pitchFamily="2" charset="0"/>
              </a:rPr>
              <a:t>Vilka</a:t>
            </a:r>
            <a:endParaRPr lang="en-GB" sz="1800" dirty="0">
              <a:latin typeface="Segoe Print" panose="02000600000000000000" pitchFamily="2" charset="0"/>
            </a:endParaRPr>
          </a:p>
        </p:txBody>
      </p:sp>
    </p:spTree>
    <p:extLst>
      <p:ext uri="{BB962C8B-B14F-4D97-AF65-F5344CB8AC3E}">
        <p14:creationId xmlns:p14="http://schemas.microsoft.com/office/powerpoint/2010/main" val="16738966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12000">
              <a:schemeClr val="accent1">
                <a:lumMod val="45000"/>
                <a:lumOff val="55000"/>
              </a:schemeClr>
            </a:gs>
            <a:gs pos="60000">
              <a:schemeClr val="accent1">
                <a:lumMod val="75000"/>
              </a:schemeClr>
            </a:gs>
            <a:gs pos="100000">
              <a:schemeClr val="accent1">
                <a:lumMod val="30000"/>
                <a:lumOff val="70000"/>
              </a:schemeClr>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800" dirty="0" smtClean="0">
              <a:latin typeface="Twinkl Cursive Unlooped" panose="02000000000000000000" pitchFamily="2" charset="0"/>
            </a:endParaRPr>
          </a:p>
          <a:p>
            <a:pPr marL="0" indent="0">
              <a:buNone/>
            </a:pPr>
            <a:r>
              <a:rPr lang="en-GB" sz="2000" b="1" dirty="0" smtClean="0">
                <a:latin typeface="Ink Free" panose="03080402000500000000" pitchFamily="66" charset="0"/>
              </a:rPr>
              <a:t>The </a:t>
            </a:r>
            <a:r>
              <a:rPr lang="en-GB" sz="2000" b="1" dirty="0">
                <a:latin typeface="Ink Free" panose="03080402000500000000" pitchFamily="66" charset="0"/>
              </a:rPr>
              <a:t>most fun activity was </a:t>
            </a:r>
            <a:r>
              <a:rPr lang="en-GB" sz="2000" b="1" dirty="0" smtClean="0">
                <a:latin typeface="Ink Free" panose="03080402000500000000" pitchFamily="66" charset="0"/>
              </a:rPr>
              <a:t>PGL; the </a:t>
            </a:r>
            <a:r>
              <a:rPr lang="en-GB" sz="2000" b="1" dirty="0">
                <a:latin typeface="Ink Free" panose="03080402000500000000" pitchFamily="66" charset="0"/>
              </a:rPr>
              <a:t>kayaking </a:t>
            </a:r>
            <a:r>
              <a:rPr lang="en-GB" sz="2000" b="1" dirty="0" smtClean="0">
                <a:latin typeface="Ink Free" panose="03080402000500000000" pitchFamily="66" charset="0"/>
              </a:rPr>
              <a:t>was </a:t>
            </a:r>
            <a:r>
              <a:rPr lang="en-GB" sz="2000" b="1" dirty="0">
                <a:latin typeface="Ink Free" panose="03080402000500000000" pitchFamily="66" charset="0"/>
              </a:rPr>
              <a:t>the best part </a:t>
            </a:r>
            <a:r>
              <a:rPr lang="en-GB" sz="2000" b="1" dirty="0" smtClean="0">
                <a:latin typeface="Ink Free" panose="03080402000500000000" pitchFamily="66" charset="0"/>
              </a:rPr>
              <a:t>- it </a:t>
            </a:r>
            <a:r>
              <a:rPr lang="en-GB" sz="2000" b="1" dirty="0">
                <a:latin typeface="Ink Free" panose="03080402000500000000" pitchFamily="66" charset="0"/>
              </a:rPr>
              <a:t>was funny because people fell </a:t>
            </a:r>
            <a:r>
              <a:rPr lang="en-GB" sz="2000" b="1" dirty="0" smtClean="0">
                <a:latin typeface="Ink Free" panose="03080402000500000000" pitchFamily="66" charset="0"/>
              </a:rPr>
              <a:t>into </a:t>
            </a:r>
            <a:r>
              <a:rPr lang="en-GB" sz="2000" b="1" dirty="0">
                <a:latin typeface="Ink Free" panose="03080402000500000000" pitchFamily="66" charset="0"/>
              </a:rPr>
              <a:t>the water</a:t>
            </a:r>
            <a:r>
              <a:rPr lang="en-GB" sz="2000" b="1" dirty="0" smtClean="0">
                <a:latin typeface="Ink Free" panose="03080402000500000000" pitchFamily="66" charset="0"/>
              </a:rPr>
              <a:t>.</a:t>
            </a:r>
          </a:p>
          <a:p>
            <a:pPr marL="0" indent="0">
              <a:buNone/>
            </a:pPr>
            <a:r>
              <a:rPr lang="en-GB" sz="2000" b="1" dirty="0" smtClean="0">
                <a:latin typeface="Ink Free" panose="03080402000500000000" pitchFamily="66" charset="0"/>
              </a:rPr>
              <a:t> </a:t>
            </a:r>
          </a:p>
          <a:p>
            <a:pPr marL="0" indent="0">
              <a:buNone/>
            </a:pPr>
            <a:r>
              <a:rPr lang="en-GB" sz="2000" b="1" dirty="0" smtClean="0">
                <a:latin typeface="Ink Free" panose="03080402000500000000" pitchFamily="66" charset="0"/>
              </a:rPr>
              <a:t>The </a:t>
            </a:r>
            <a:r>
              <a:rPr lang="en-GB" sz="2000" b="1" dirty="0">
                <a:latin typeface="Ink Free" panose="03080402000500000000" pitchFamily="66" charset="0"/>
              </a:rPr>
              <a:t>cushion making was very </a:t>
            </a:r>
            <a:r>
              <a:rPr lang="en-GB" sz="2000" b="1" dirty="0" smtClean="0">
                <a:latin typeface="Ink Free" panose="03080402000500000000" pitchFamily="66" charset="0"/>
              </a:rPr>
              <a:t>exciting and fun. </a:t>
            </a:r>
            <a:r>
              <a:rPr lang="en-GB" sz="2000" b="1" dirty="0">
                <a:latin typeface="Ink Free" panose="03080402000500000000" pitchFamily="66" charset="0"/>
              </a:rPr>
              <a:t>I made a packman cushion </a:t>
            </a:r>
            <a:r>
              <a:rPr lang="en-GB" sz="2000" b="1" dirty="0" smtClean="0">
                <a:latin typeface="Ink Free" panose="03080402000500000000" pitchFamily="66" charset="0"/>
              </a:rPr>
              <a:t>and </a:t>
            </a:r>
            <a:r>
              <a:rPr lang="en-GB" sz="2000" b="1" dirty="0">
                <a:latin typeface="Ink Free" panose="03080402000500000000" pitchFamily="66" charset="0"/>
              </a:rPr>
              <a:t>was the first </a:t>
            </a:r>
            <a:r>
              <a:rPr lang="en-GB" sz="2000" b="1" dirty="0" smtClean="0">
                <a:latin typeface="Ink Free" panose="03080402000500000000" pitchFamily="66" charset="0"/>
              </a:rPr>
              <a:t>person </a:t>
            </a:r>
            <a:r>
              <a:rPr lang="en-GB" sz="2000" b="1" dirty="0">
                <a:latin typeface="Ink Free" panose="03080402000500000000" pitchFamily="66" charset="0"/>
              </a:rPr>
              <a:t>to </a:t>
            </a:r>
            <a:r>
              <a:rPr lang="en-GB" sz="2000" b="1" dirty="0" smtClean="0">
                <a:latin typeface="Ink Free" panose="03080402000500000000" pitchFamily="66" charset="0"/>
              </a:rPr>
              <a:t>complete it. </a:t>
            </a:r>
          </a:p>
          <a:p>
            <a:pPr marL="0" indent="0">
              <a:buNone/>
            </a:pPr>
            <a:endParaRPr lang="en-GB" sz="2000" b="1" dirty="0" smtClean="0">
              <a:latin typeface="Ink Free" panose="03080402000500000000" pitchFamily="66" charset="0"/>
            </a:endParaRPr>
          </a:p>
          <a:p>
            <a:pPr marL="0" indent="0">
              <a:buNone/>
            </a:pPr>
            <a:r>
              <a:rPr lang="en-GB" sz="2000" b="1" dirty="0" smtClean="0">
                <a:latin typeface="Ink Free" panose="03080402000500000000" pitchFamily="66" charset="0"/>
              </a:rPr>
              <a:t>The </a:t>
            </a:r>
            <a:r>
              <a:rPr lang="en-GB" sz="2000" b="1" dirty="0">
                <a:latin typeface="Ink Free" panose="03080402000500000000" pitchFamily="66" charset="0"/>
              </a:rPr>
              <a:t>Christmas play was </a:t>
            </a:r>
            <a:r>
              <a:rPr lang="en-GB" sz="2000" b="1" dirty="0" smtClean="0">
                <a:latin typeface="Ink Free" panose="03080402000500000000" pitchFamily="66" charset="0"/>
              </a:rPr>
              <a:t>epic! I was a piece of seaweed </a:t>
            </a:r>
            <a:r>
              <a:rPr lang="en-GB" sz="2000" b="1" dirty="0">
                <a:latin typeface="Ink Free" panose="03080402000500000000" pitchFamily="66" charset="0"/>
              </a:rPr>
              <a:t>and it was the best part of the year. </a:t>
            </a:r>
            <a:endParaRPr lang="en-GB" sz="2000" b="1" dirty="0" smtClean="0">
              <a:latin typeface="Ink Free" panose="03080402000500000000" pitchFamily="66" charset="0"/>
            </a:endParaRPr>
          </a:p>
          <a:p>
            <a:pPr marL="0" indent="0">
              <a:buNone/>
            </a:pPr>
            <a:endParaRPr lang="en-GB" sz="2000" b="1" dirty="0" smtClean="0">
              <a:latin typeface="Ink Free" panose="03080402000500000000" pitchFamily="66" charset="0"/>
            </a:endParaRPr>
          </a:p>
          <a:p>
            <a:pPr marL="0" indent="0">
              <a:buNone/>
            </a:pPr>
            <a:r>
              <a:rPr lang="en-GB" sz="2000" b="1" dirty="0" smtClean="0">
                <a:latin typeface="Ink Free" panose="03080402000500000000" pitchFamily="66" charset="0"/>
              </a:rPr>
              <a:t>I also loved the pop </a:t>
            </a:r>
            <a:r>
              <a:rPr lang="en-GB" sz="2000" b="1" dirty="0">
                <a:latin typeface="Ink Free" panose="03080402000500000000" pitchFamily="66" charset="0"/>
              </a:rPr>
              <a:t>art </a:t>
            </a:r>
            <a:r>
              <a:rPr lang="en-GB" sz="2000" b="1" dirty="0" smtClean="0">
                <a:latin typeface="Ink Free" panose="03080402000500000000" pitchFamily="66" charset="0"/>
              </a:rPr>
              <a:t>topic. </a:t>
            </a:r>
            <a:r>
              <a:rPr lang="en-GB" sz="2000" b="1" dirty="0">
                <a:latin typeface="Ink Free" panose="03080402000500000000" pitchFamily="66" charset="0"/>
              </a:rPr>
              <a:t>I</a:t>
            </a:r>
            <a:r>
              <a:rPr lang="en-GB" sz="2000" b="1" dirty="0" smtClean="0">
                <a:latin typeface="Ink Free" panose="03080402000500000000" pitchFamily="66" charset="0"/>
              </a:rPr>
              <a:t>t </a:t>
            </a:r>
            <a:r>
              <a:rPr lang="en-GB" sz="2000" b="1" dirty="0">
                <a:latin typeface="Ink Free" panose="03080402000500000000" pitchFamily="66" charset="0"/>
              </a:rPr>
              <a:t>was so </a:t>
            </a:r>
            <a:r>
              <a:rPr lang="en-GB" sz="2000" b="1" dirty="0" smtClean="0">
                <a:latin typeface="Ink Free" panose="03080402000500000000" pitchFamily="66" charset="0"/>
              </a:rPr>
              <a:t>much fun and </a:t>
            </a:r>
            <a:r>
              <a:rPr lang="en-GB" sz="2000" b="1" dirty="0">
                <a:latin typeface="Ink Free" panose="03080402000500000000" pitchFamily="66" charset="0"/>
              </a:rPr>
              <a:t>the ultimate subject. Year six </a:t>
            </a:r>
            <a:r>
              <a:rPr lang="en-GB" sz="2000" b="1" dirty="0" smtClean="0">
                <a:latin typeface="Ink Free" panose="03080402000500000000" pitchFamily="66" charset="0"/>
              </a:rPr>
              <a:t>was </a:t>
            </a:r>
            <a:r>
              <a:rPr lang="en-GB" sz="2000" b="1" dirty="0">
                <a:latin typeface="Ink Free" panose="03080402000500000000" pitchFamily="66" charset="0"/>
              </a:rPr>
              <a:t>the best year </a:t>
            </a:r>
            <a:r>
              <a:rPr lang="en-GB" sz="2000" b="1" dirty="0" smtClean="0">
                <a:latin typeface="Ink Free" panose="03080402000500000000" pitchFamily="66" charset="0"/>
              </a:rPr>
              <a:t>ever.</a:t>
            </a:r>
            <a:endParaRPr lang="en-GB" sz="2000" b="1" dirty="0">
              <a:latin typeface="Ink Free" panose="03080402000500000000" pitchFamily="66" charset="0"/>
            </a:endParaRPr>
          </a:p>
          <a:p>
            <a:pPr marL="0" indent="0" algn="r">
              <a:buNone/>
            </a:pPr>
            <a:r>
              <a:rPr lang="en-GB" sz="2000" b="1" dirty="0" smtClean="0">
                <a:latin typeface="Ink Free" panose="03080402000500000000" pitchFamily="66" charset="0"/>
              </a:rPr>
              <a:t>Ben Langshaw</a:t>
            </a:r>
            <a:endParaRPr lang="en-GB" sz="2000" b="1" dirty="0">
              <a:latin typeface="Ink Free" panose="03080402000500000000" pitchFamily="66" charset="0"/>
            </a:endParaRPr>
          </a:p>
        </p:txBody>
      </p:sp>
    </p:spTree>
    <p:extLst>
      <p:ext uri="{BB962C8B-B14F-4D97-AF65-F5344CB8AC3E}">
        <p14:creationId xmlns:p14="http://schemas.microsoft.com/office/powerpoint/2010/main" val="9673362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12000">
              <a:schemeClr val="accent1">
                <a:lumMod val="45000"/>
                <a:lumOff val="55000"/>
              </a:schemeClr>
            </a:gs>
            <a:gs pos="60000">
              <a:srgbClr val="FF8BFF"/>
            </a:gs>
            <a:gs pos="100000">
              <a:schemeClr val="accent1">
                <a:lumMod val="30000"/>
                <a:lumOff val="70000"/>
              </a:schemeClr>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2000" dirty="0" smtClean="0">
              <a:latin typeface="Twinkl Cursive Unlooped" panose="02000000000000000000" pitchFamily="2" charset="0"/>
            </a:endParaRPr>
          </a:p>
          <a:p>
            <a:pPr marL="0" indent="0">
              <a:buNone/>
            </a:pPr>
            <a:r>
              <a:rPr lang="en-GB" sz="2000" b="1" dirty="0" smtClean="0">
                <a:latin typeface="Ink Free" panose="03080402000500000000" pitchFamily="66" charset="0"/>
              </a:rPr>
              <a:t>Year </a:t>
            </a:r>
            <a:r>
              <a:rPr lang="en-GB" sz="2000" b="1" dirty="0">
                <a:latin typeface="Ink Free" panose="03080402000500000000" pitchFamily="66" charset="0"/>
              </a:rPr>
              <a:t>6 was one of the </a:t>
            </a:r>
            <a:r>
              <a:rPr lang="en-GB" sz="2000" b="1" dirty="0" smtClean="0">
                <a:latin typeface="Ink Free" panose="03080402000500000000" pitchFamily="66" charset="0"/>
              </a:rPr>
              <a:t>most fun </a:t>
            </a:r>
            <a:r>
              <a:rPr lang="en-GB" sz="2000" b="1" dirty="0">
                <a:latin typeface="Ink Free" panose="03080402000500000000" pitchFamily="66" charset="0"/>
              </a:rPr>
              <a:t>years with Young Voices, Shakespeare and many sporting events.</a:t>
            </a:r>
          </a:p>
          <a:p>
            <a:pPr marL="0" indent="0">
              <a:buNone/>
            </a:pPr>
            <a:r>
              <a:rPr lang="en-GB" sz="2000" b="1" dirty="0">
                <a:latin typeface="Ink Free" panose="03080402000500000000" pitchFamily="66" charset="0"/>
              </a:rPr>
              <a:t>I started off the year being elected for Eco </a:t>
            </a:r>
            <a:r>
              <a:rPr lang="en-GB" sz="2000" b="1" dirty="0" smtClean="0">
                <a:latin typeface="Ink Free" panose="03080402000500000000" pitchFamily="66" charset="0"/>
              </a:rPr>
              <a:t>Council, going </a:t>
            </a:r>
            <a:r>
              <a:rPr lang="en-GB" sz="2000" b="1" dirty="0">
                <a:latin typeface="Ink Free" panose="03080402000500000000" pitchFamily="66" charset="0"/>
              </a:rPr>
              <a:t>to many meetings and </a:t>
            </a:r>
            <a:r>
              <a:rPr lang="en-GB" sz="2000" b="1" dirty="0" smtClean="0">
                <a:latin typeface="Ink Free" panose="03080402000500000000" pitchFamily="66" charset="0"/>
              </a:rPr>
              <a:t>being given jobs </a:t>
            </a:r>
            <a:r>
              <a:rPr lang="en-GB" sz="2000" b="1" dirty="0">
                <a:latin typeface="Ink Free" panose="03080402000500000000" pitchFamily="66" charset="0"/>
              </a:rPr>
              <a:t>to do. </a:t>
            </a:r>
            <a:endParaRPr lang="en-GB" sz="2000" b="1" dirty="0" smtClean="0">
              <a:latin typeface="Ink Free" panose="03080402000500000000" pitchFamily="66" charset="0"/>
            </a:endParaRPr>
          </a:p>
          <a:p>
            <a:pPr marL="0" indent="0">
              <a:buNone/>
            </a:pPr>
            <a:r>
              <a:rPr lang="en-GB" sz="2000" b="1" dirty="0" smtClean="0">
                <a:latin typeface="Ink Free" panose="03080402000500000000" pitchFamily="66" charset="0"/>
              </a:rPr>
              <a:t>Indoor Athletics was great – laughing, </a:t>
            </a:r>
            <a:r>
              <a:rPr lang="en-GB" sz="2000" b="1" dirty="0">
                <a:latin typeface="Ink Free" panose="03080402000500000000" pitchFamily="66" charset="0"/>
              </a:rPr>
              <a:t>having fun and just missing out on first place. </a:t>
            </a:r>
          </a:p>
          <a:p>
            <a:pPr marL="0" indent="0">
              <a:buNone/>
            </a:pPr>
            <a:r>
              <a:rPr lang="en-GB" sz="2000" b="1" dirty="0">
                <a:latin typeface="Ink Free" panose="03080402000500000000" pitchFamily="66" charset="0"/>
              </a:rPr>
              <a:t>The highlight of Year six has to be </a:t>
            </a:r>
            <a:r>
              <a:rPr lang="en-GB" sz="2000" b="1" dirty="0" smtClean="0">
                <a:latin typeface="Ink Free" panose="03080402000500000000" pitchFamily="66" charset="0"/>
              </a:rPr>
              <a:t>PGL</a:t>
            </a:r>
            <a:r>
              <a:rPr lang="en-GB" sz="2000" b="1" dirty="0">
                <a:latin typeface="Ink Free" panose="03080402000500000000" pitchFamily="66" charset="0"/>
              </a:rPr>
              <a:t>:</a:t>
            </a:r>
            <a:r>
              <a:rPr lang="en-GB" sz="2000" b="1" dirty="0" smtClean="0">
                <a:latin typeface="Ink Free" panose="03080402000500000000" pitchFamily="66" charset="0"/>
              </a:rPr>
              <a:t> </a:t>
            </a:r>
            <a:r>
              <a:rPr lang="en-GB" sz="2000" b="1" dirty="0">
                <a:latin typeface="Ink Free" panose="03080402000500000000" pitchFamily="66" charset="0"/>
              </a:rPr>
              <a:t>zip line, kayaking, quad biking, sitting round the camp fire, raft building, the disco and pouring water on my class mates while </a:t>
            </a:r>
            <a:r>
              <a:rPr lang="en-GB" sz="2000" b="1" dirty="0" smtClean="0">
                <a:latin typeface="Ink Free" panose="03080402000500000000" pitchFamily="66" charset="0"/>
              </a:rPr>
              <a:t>completing </a:t>
            </a:r>
            <a:r>
              <a:rPr lang="en-GB" sz="2000" b="1" dirty="0">
                <a:latin typeface="Ink Free" panose="03080402000500000000" pitchFamily="66" charset="0"/>
              </a:rPr>
              <a:t>the muddy challenge. </a:t>
            </a:r>
          </a:p>
          <a:p>
            <a:pPr marL="0" indent="0">
              <a:buNone/>
            </a:pPr>
            <a:r>
              <a:rPr lang="en-GB" sz="2000" b="1" dirty="0">
                <a:latin typeface="Ink Free" panose="03080402000500000000" pitchFamily="66" charset="0"/>
              </a:rPr>
              <a:t>I loved Young Voices, singing with all the other schools and dancing and having the time of my life. Seeing the Urban Strides dance and staying up till eleven o’clock!</a:t>
            </a:r>
          </a:p>
          <a:p>
            <a:pPr marL="0" indent="0">
              <a:buNone/>
            </a:pPr>
            <a:r>
              <a:rPr lang="en-GB" sz="2000" b="1" dirty="0">
                <a:latin typeface="Ink Free" panose="03080402000500000000" pitchFamily="66" charset="0"/>
              </a:rPr>
              <a:t>Over the years Applecroft has become my home and I shall be upset when I have to </a:t>
            </a:r>
            <a:r>
              <a:rPr lang="en-GB" sz="2000" b="1" dirty="0" smtClean="0">
                <a:latin typeface="Ink Free" panose="03080402000500000000" pitchFamily="66" charset="0"/>
              </a:rPr>
              <a:t>part, </a:t>
            </a:r>
            <a:r>
              <a:rPr lang="en-GB" sz="2000" b="1" dirty="0">
                <a:latin typeface="Ink Free" panose="03080402000500000000" pitchFamily="66" charset="0"/>
              </a:rPr>
              <a:t>but all the memories shall stay with me forever, thank you.  </a:t>
            </a:r>
          </a:p>
          <a:p>
            <a:pPr marL="0" indent="0">
              <a:buNone/>
            </a:pPr>
            <a:r>
              <a:rPr lang="en-GB" sz="2000" b="1" dirty="0">
                <a:latin typeface="Ink Free" panose="03080402000500000000" pitchFamily="66" charset="0"/>
              </a:rPr>
              <a:t>       </a:t>
            </a:r>
          </a:p>
          <a:p>
            <a:pPr marL="0" indent="0" algn="r">
              <a:buNone/>
            </a:pPr>
            <a:r>
              <a:rPr lang="en-GB" sz="2000" b="1" dirty="0">
                <a:latin typeface="Ink Free" panose="03080402000500000000" pitchFamily="66" charset="0"/>
              </a:rPr>
              <a:t>  </a:t>
            </a:r>
            <a:r>
              <a:rPr lang="en-GB" sz="2000" b="1" dirty="0" smtClean="0">
                <a:latin typeface="Ink Free" panose="03080402000500000000" pitchFamily="66" charset="0"/>
              </a:rPr>
              <a:t>Yasemen </a:t>
            </a:r>
            <a:r>
              <a:rPr lang="en-GB" sz="2000" b="1" dirty="0">
                <a:latin typeface="Ink Free" panose="03080402000500000000" pitchFamily="66" charset="0"/>
              </a:rPr>
              <a:t>Savasci </a:t>
            </a:r>
          </a:p>
        </p:txBody>
      </p:sp>
    </p:spTree>
    <p:extLst>
      <p:ext uri="{BB962C8B-B14F-4D97-AF65-F5344CB8AC3E}">
        <p14:creationId xmlns:p14="http://schemas.microsoft.com/office/powerpoint/2010/main" val="2776438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94000">
              <a:srgbClr val="FF61AC"/>
            </a:gs>
            <a:gs pos="16000">
              <a:srgbClr val="FF8BFF"/>
            </a:gs>
            <a:gs pos="63000">
              <a:srgbClr val="FFAB97"/>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Autofit/>
          </a:bodyPr>
          <a:lstStyle/>
          <a:p>
            <a:pPr marL="0" indent="0">
              <a:buNone/>
            </a:pPr>
            <a:r>
              <a:rPr lang="en-GB" sz="1800" b="1" dirty="0" smtClean="0">
                <a:latin typeface="Bradley Hand ITC" panose="03070402050302030203" pitchFamily="66" charset="0"/>
              </a:rPr>
              <a:t>This year I have made a lot of memories. I have certainly has an amazing time and taken part in a variety of activities.  The most fun activity this year has to be the Christmas Show. Even though I forgot my line sometimes my friends still encouraged me and overall the blue and green ocean backgrounds were beautiful and the music was spectacular – I still listen to it today!</a:t>
            </a:r>
          </a:p>
          <a:p>
            <a:pPr marL="0" indent="0">
              <a:buNone/>
            </a:pPr>
            <a:endParaRPr lang="en-GB" sz="1800" b="1" dirty="0">
              <a:latin typeface="Bradley Hand ITC" panose="03070402050302030203" pitchFamily="66" charset="0"/>
            </a:endParaRPr>
          </a:p>
          <a:p>
            <a:pPr marL="0" indent="0">
              <a:buNone/>
            </a:pPr>
            <a:r>
              <a:rPr lang="en-GB" sz="1800" b="1" dirty="0" smtClean="0">
                <a:latin typeface="Bradley Hand ITC" panose="03070402050302030203" pitchFamily="66" charset="0"/>
              </a:rPr>
              <a:t>My most exciting moment was when my friends and I got to take care of the nursery children – it was very interesting learning all their names and hobbies. We also received lots of hugs and the teachers were lovely. We even received a Headteacher’s Award at the end of the week! Mrs Mead bought us all notebooks which were pink (one of my favourite colours) </a:t>
            </a:r>
            <a:r>
              <a:rPr lang="en-GB" sz="1800" b="1" dirty="0">
                <a:latin typeface="Bradley Hand ITC" panose="03070402050302030203" pitchFamily="66" charset="0"/>
              </a:rPr>
              <a:t> </a:t>
            </a:r>
            <a:r>
              <a:rPr lang="en-GB" sz="1800" b="1" dirty="0" smtClean="0">
                <a:latin typeface="Bradley Hand ITC" panose="03070402050302030203" pitchFamily="66" charset="0"/>
              </a:rPr>
              <a:t>and it has butterflies on it too.</a:t>
            </a:r>
          </a:p>
          <a:p>
            <a:pPr marL="0" indent="0">
              <a:buNone/>
            </a:pPr>
            <a:endParaRPr lang="en-GB" sz="1800" b="1" dirty="0">
              <a:latin typeface="Bradley Hand ITC" panose="03070402050302030203" pitchFamily="66" charset="0"/>
            </a:endParaRPr>
          </a:p>
          <a:p>
            <a:pPr marL="0" indent="0">
              <a:buNone/>
            </a:pPr>
            <a:r>
              <a:rPr lang="en-GB" sz="1800" b="1" dirty="0" smtClean="0">
                <a:latin typeface="Bradley Hand ITC" panose="03070402050302030203" pitchFamily="66" charset="0"/>
              </a:rPr>
              <a:t>One thing I will never forget are my friends because they helped me get through the toughest times and we always made each other laugh. This year I made some new friends and it was good to find out more about them.</a:t>
            </a:r>
          </a:p>
          <a:p>
            <a:pPr marL="0" indent="0">
              <a:buNone/>
            </a:pPr>
            <a:endParaRPr lang="en-GB" sz="1800" b="1" dirty="0">
              <a:latin typeface="Bradley Hand ITC" panose="03070402050302030203" pitchFamily="66" charset="0"/>
            </a:endParaRPr>
          </a:p>
          <a:p>
            <a:pPr marL="0" indent="0">
              <a:buNone/>
            </a:pPr>
            <a:r>
              <a:rPr lang="en-GB" sz="1800" b="1" dirty="0" smtClean="0">
                <a:latin typeface="Bradley Hand ITC" panose="03070402050302030203" pitchFamily="66" charset="0"/>
              </a:rPr>
              <a:t>These are not all of my best moments – this year I have loved every single second. Although I am excited to move to secondary school and make new friends, I will be very sad to leave Applecroft.</a:t>
            </a:r>
          </a:p>
          <a:p>
            <a:pPr marL="0" indent="0">
              <a:buNone/>
            </a:pPr>
            <a:endParaRPr lang="en-GB" sz="1800" b="1" dirty="0">
              <a:latin typeface="Bradley Hand ITC" panose="03070402050302030203" pitchFamily="66" charset="0"/>
            </a:endParaRPr>
          </a:p>
          <a:p>
            <a:pPr marL="0" indent="0" algn="r">
              <a:buNone/>
            </a:pPr>
            <a:r>
              <a:rPr lang="en-GB" sz="1800" b="1" dirty="0" smtClean="0">
                <a:latin typeface="Bradley Hand ITC" panose="03070402050302030203" pitchFamily="66" charset="0"/>
              </a:rPr>
              <a:t>Salma El Harcha</a:t>
            </a:r>
            <a:endParaRPr lang="en-GB" sz="1800" b="1" dirty="0">
              <a:latin typeface="Bradley Hand ITC" panose="03070402050302030203" pitchFamily="66" charset="0"/>
            </a:endParaRPr>
          </a:p>
        </p:txBody>
      </p:sp>
    </p:spTree>
    <p:extLst>
      <p:ext uri="{BB962C8B-B14F-4D97-AF65-F5344CB8AC3E}">
        <p14:creationId xmlns:p14="http://schemas.microsoft.com/office/powerpoint/2010/main" val="11804811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94000">
              <a:srgbClr val="414020">
                <a:alpha val="96000"/>
              </a:srgbClr>
            </a:gs>
            <a:gs pos="61000">
              <a:srgbClr val="666633">
                <a:alpha val="16000"/>
              </a:srgbClr>
            </a:gs>
            <a:gs pos="29000">
              <a:srgbClr val="FF643F"/>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800" dirty="0" smtClean="0">
              <a:latin typeface="Twinkl Cursive Unlooped" panose="02000000000000000000" pitchFamily="2" charset="0"/>
            </a:endParaRPr>
          </a:p>
          <a:p>
            <a:pPr marL="0" indent="0">
              <a:buNone/>
            </a:pPr>
            <a:r>
              <a:rPr lang="en-GB" sz="2000" b="1" dirty="0" smtClean="0">
                <a:latin typeface="Tempus Sans ITC" panose="04020404030D07020202" pitchFamily="82" charset="0"/>
              </a:rPr>
              <a:t>I </a:t>
            </a:r>
            <a:r>
              <a:rPr lang="en-GB" sz="2000" b="1" dirty="0">
                <a:latin typeface="Tempus Sans ITC" panose="04020404030D07020202" pitchFamily="82" charset="0"/>
              </a:rPr>
              <a:t>have had </a:t>
            </a:r>
            <a:r>
              <a:rPr lang="en-GB" sz="2000" b="1" dirty="0" smtClean="0">
                <a:latin typeface="Tempus Sans ITC" panose="04020404030D07020202" pitchFamily="82" charset="0"/>
              </a:rPr>
              <a:t>many </a:t>
            </a:r>
            <a:r>
              <a:rPr lang="en-GB" sz="2000" b="1" dirty="0">
                <a:latin typeface="Tempus Sans ITC" panose="04020404030D07020202" pitchFamily="82" charset="0"/>
              </a:rPr>
              <a:t>fun moments this year. I have to say I </a:t>
            </a:r>
            <a:r>
              <a:rPr lang="en-GB" sz="2000" b="1" dirty="0" smtClean="0">
                <a:latin typeface="Tempus Sans ITC" panose="04020404030D07020202" pitchFamily="82" charset="0"/>
              </a:rPr>
              <a:t>particularly enjoyed </a:t>
            </a:r>
            <a:r>
              <a:rPr lang="en-GB" sz="2000" b="1" dirty="0">
                <a:latin typeface="Tempus Sans ITC" panose="04020404030D07020202" pitchFamily="82" charset="0"/>
              </a:rPr>
              <a:t>the quad biking and rifle shooting at PGL. I liked them because I love driving go-carts and that was </a:t>
            </a:r>
            <a:r>
              <a:rPr lang="en-GB" sz="2000" b="1" dirty="0" smtClean="0">
                <a:latin typeface="Tempus Sans ITC" panose="04020404030D07020202" pitchFamily="82" charset="0"/>
              </a:rPr>
              <a:t>similar and as </a:t>
            </a:r>
            <a:r>
              <a:rPr lang="en-GB" sz="2000" b="1" dirty="0">
                <a:latin typeface="Tempus Sans ITC" panose="04020404030D07020202" pitchFamily="82" charset="0"/>
              </a:rPr>
              <a:t>for rifle shooting I got a high score and </a:t>
            </a:r>
            <a:r>
              <a:rPr lang="en-GB" sz="2000" b="1" dirty="0" smtClean="0">
                <a:latin typeface="Tempus Sans ITC" panose="04020404030D07020202" pitchFamily="82" charset="0"/>
              </a:rPr>
              <a:t>loved the </a:t>
            </a:r>
            <a:r>
              <a:rPr lang="en-GB" sz="2000" b="1" dirty="0">
                <a:latin typeface="Tempus Sans ITC" panose="04020404030D07020202" pitchFamily="82" charset="0"/>
              </a:rPr>
              <a:t>thrill of it!</a:t>
            </a:r>
          </a:p>
          <a:p>
            <a:pPr marL="0" indent="0">
              <a:buNone/>
            </a:pPr>
            <a:r>
              <a:rPr lang="en-GB" sz="2000" b="1" dirty="0">
                <a:latin typeface="Tempus Sans ITC" panose="04020404030D07020202" pitchFamily="82" charset="0"/>
              </a:rPr>
              <a:t>During Y6 I have had many challenges. The biggest challenge was The Zip Wire because you had to climb up a tree (I am scared of heights) then jump off </a:t>
            </a:r>
            <a:r>
              <a:rPr lang="en-GB" sz="2000" b="1" dirty="0" smtClean="0">
                <a:latin typeface="Tempus Sans ITC" panose="04020404030D07020202" pitchFamily="82" charset="0"/>
              </a:rPr>
              <a:t>it with only </a:t>
            </a:r>
            <a:r>
              <a:rPr lang="en-GB" sz="2000" b="1" dirty="0">
                <a:latin typeface="Tempus Sans ITC" panose="04020404030D07020202" pitchFamily="82" charset="0"/>
              </a:rPr>
              <a:t>a thin rope </a:t>
            </a:r>
            <a:r>
              <a:rPr lang="en-GB" sz="2000" b="1" dirty="0" smtClean="0">
                <a:latin typeface="Tempus Sans ITC" panose="04020404030D07020202" pitchFamily="82" charset="0"/>
              </a:rPr>
              <a:t>and </a:t>
            </a:r>
            <a:r>
              <a:rPr lang="en-GB" sz="2000" b="1" dirty="0">
                <a:latin typeface="Tempus Sans ITC" panose="04020404030D07020202" pitchFamily="82" charset="0"/>
              </a:rPr>
              <a:t>a harness saving you from hitting the ground. My friends encouraged me and helped me more. I could not have done it without them. </a:t>
            </a:r>
          </a:p>
          <a:p>
            <a:pPr marL="0" indent="0">
              <a:buNone/>
            </a:pPr>
            <a:r>
              <a:rPr lang="en-GB" sz="2000" b="1" dirty="0">
                <a:latin typeface="Tempus Sans ITC" panose="04020404030D07020202" pitchFamily="82" charset="0"/>
              </a:rPr>
              <a:t>My favourite thing to do in the whole year </a:t>
            </a:r>
            <a:r>
              <a:rPr lang="en-GB" sz="2000" b="1" dirty="0" smtClean="0">
                <a:latin typeface="Tempus Sans ITC" panose="04020404030D07020202" pitchFamily="82" charset="0"/>
              </a:rPr>
              <a:t>was </a:t>
            </a:r>
            <a:r>
              <a:rPr lang="en-GB" sz="2000" b="1" dirty="0">
                <a:latin typeface="Tempus Sans ITC" panose="04020404030D07020202" pitchFamily="82" charset="0"/>
              </a:rPr>
              <a:t>P.E. and </a:t>
            </a:r>
            <a:r>
              <a:rPr lang="en-GB" sz="2000" b="1" dirty="0" smtClean="0">
                <a:latin typeface="Tempus Sans ITC" panose="04020404030D07020202" pitchFamily="82" charset="0"/>
              </a:rPr>
              <a:t>playing </a:t>
            </a:r>
            <a:r>
              <a:rPr lang="en-GB" sz="2000" b="1" dirty="0">
                <a:latin typeface="Tempus Sans ITC" panose="04020404030D07020202" pitchFamily="82" charset="0"/>
              </a:rPr>
              <a:t>football with my friends. I enjoy this because I like sport and being active. It was </a:t>
            </a:r>
            <a:r>
              <a:rPr lang="en-GB" sz="2000" b="1" dirty="0" smtClean="0">
                <a:latin typeface="Tempus Sans ITC" panose="04020404030D07020202" pitchFamily="82" charset="0"/>
              </a:rPr>
              <a:t>great </a:t>
            </a:r>
            <a:r>
              <a:rPr lang="en-GB" sz="2000" b="1" dirty="0">
                <a:latin typeface="Tempus Sans ITC" panose="04020404030D07020202" pitchFamily="82" charset="0"/>
              </a:rPr>
              <a:t>fun!</a:t>
            </a:r>
          </a:p>
          <a:p>
            <a:pPr marL="0" indent="0">
              <a:buNone/>
            </a:pPr>
            <a:r>
              <a:rPr lang="en-GB" sz="2000" b="1" dirty="0">
                <a:latin typeface="Tempus Sans ITC" panose="04020404030D07020202" pitchFamily="82" charset="0"/>
              </a:rPr>
              <a:t>As much as I am excited to start a new chapter in my life I will miss the memories this school creates and holds! From learning nursery </a:t>
            </a:r>
            <a:r>
              <a:rPr lang="en-GB" sz="2000" b="1" dirty="0" smtClean="0">
                <a:latin typeface="Tempus Sans ITC" panose="04020404030D07020202" pitchFamily="82" charset="0"/>
              </a:rPr>
              <a:t>rhymes </a:t>
            </a:r>
            <a:r>
              <a:rPr lang="en-GB" sz="2000" b="1" dirty="0">
                <a:latin typeface="Tempus Sans ITC" panose="04020404030D07020202" pitchFamily="82" charset="0"/>
              </a:rPr>
              <a:t>4 years ago to writing long stories in year 5 and 6. THANK YOU SO </a:t>
            </a:r>
            <a:r>
              <a:rPr lang="en-GB" sz="2000" b="1" dirty="0" smtClean="0">
                <a:latin typeface="Tempus Sans ITC" panose="04020404030D07020202" pitchFamily="82" charset="0"/>
              </a:rPr>
              <a:t>MUCH!</a:t>
            </a:r>
          </a:p>
          <a:p>
            <a:pPr marL="0" indent="0" algn="r">
              <a:buNone/>
            </a:pPr>
            <a:r>
              <a:rPr lang="en-GB" sz="2000" b="1" dirty="0" smtClean="0">
                <a:latin typeface="Tempus Sans ITC" panose="04020404030D07020202" pitchFamily="82" charset="0"/>
              </a:rPr>
              <a:t>Nicholas Svensson - Vass</a:t>
            </a:r>
            <a:endParaRPr lang="en-GB" sz="2000" b="1" dirty="0">
              <a:latin typeface="Tempus Sans ITC" panose="04020404030D07020202" pitchFamily="82" charset="0"/>
            </a:endParaRPr>
          </a:p>
        </p:txBody>
      </p:sp>
    </p:spTree>
    <p:extLst>
      <p:ext uri="{BB962C8B-B14F-4D97-AF65-F5344CB8AC3E}">
        <p14:creationId xmlns:p14="http://schemas.microsoft.com/office/powerpoint/2010/main" val="14883087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32000">
              <a:srgbClr val="FF0000">
                <a:alpha val="57000"/>
              </a:srgbClr>
            </a:gs>
            <a:gs pos="100000">
              <a:srgbClr val="FF0000"/>
            </a:gs>
            <a:gs pos="15036">
              <a:srgbClr val="FF1D1D"/>
            </a:gs>
            <a:gs pos="62000">
              <a:srgbClr val="FF8F8F">
                <a:alpha val="79000"/>
              </a:srgbClr>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r>
              <a:rPr lang="en-GB" sz="1800" b="1" dirty="0">
                <a:latin typeface="Tempus Sans ITC" panose="04020404030D07020202" pitchFamily="82" charset="0"/>
              </a:rPr>
              <a:t>Year 6 has been such a </a:t>
            </a:r>
            <a:r>
              <a:rPr lang="en-GB" sz="1800" b="1" dirty="0" smtClean="0">
                <a:latin typeface="Tempus Sans ITC" panose="04020404030D07020202" pitchFamily="82" charset="0"/>
              </a:rPr>
              <a:t>memorable </a:t>
            </a:r>
            <a:r>
              <a:rPr lang="en-GB" sz="1800" b="1" dirty="0">
                <a:latin typeface="Tempus Sans ITC" panose="04020404030D07020202" pitchFamily="82" charset="0"/>
              </a:rPr>
              <a:t>year for </a:t>
            </a:r>
            <a:r>
              <a:rPr lang="en-GB" sz="1800" b="1" dirty="0" smtClean="0">
                <a:latin typeface="Tempus Sans ITC" panose="04020404030D07020202" pitchFamily="82" charset="0"/>
              </a:rPr>
              <a:t>me. Here </a:t>
            </a:r>
            <a:r>
              <a:rPr lang="en-GB" sz="1800" b="1" dirty="0">
                <a:latin typeface="Tempus Sans ITC" panose="04020404030D07020202" pitchFamily="82" charset="0"/>
              </a:rPr>
              <a:t>are my three best </a:t>
            </a:r>
            <a:r>
              <a:rPr lang="en-GB" sz="1800" b="1" dirty="0" smtClean="0">
                <a:latin typeface="Tempus Sans ITC" panose="04020404030D07020202" pitchFamily="82" charset="0"/>
              </a:rPr>
              <a:t>memories:</a:t>
            </a:r>
            <a:endParaRPr lang="en-GB" sz="1800" b="1" dirty="0">
              <a:latin typeface="Tempus Sans ITC" panose="04020404030D07020202" pitchFamily="82" charset="0"/>
            </a:endParaRPr>
          </a:p>
          <a:p>
            <a:pPr marL="0" indent="0">
              <a:buNone/>
            </a:pPr>
            <a:r>
              <a:rPr lang="en-GB" sz="1800" b="1" dirty="0">
                <a:latin typeface="Tempus Sans ITC" panose="04020404030D07020202" pitchFamily="82" charset="0"/>
              </a:rPr>
              <a:t> </a:t>
            </a:r>
          </a:p>
          <a:p>
            <a:pPr marL="0" indent="0">
              <a:buNone/>
            </a:pPr>
            <a:r>
              <a:rPr lang="en-GB" sz="1800" b="1" dirty="0">
                <a:latin typeface="Tempus Sans ITC" panose="04020404030D07020202" pitchFamily="82" charset="0"/>
              </a:rPr>
              <a:t>My most terrifying moment was in PGL when we did raft building on the last day. It was very cold, rainy and dark. Once we made the raft it was time to go </a:t>
            </a:r>
            <a:r>
              <a:rPr lang="en-GB" sz="1800" b="1" dirty="0" smtClean="0">
                <a:latin typeface="Tempus Sans ITC" panose="04020404030D07020202" pitchFamily="82" charset="0"/>
              </a:rPr>
              <a:t>into </a:t>
            </a:r>
            <a:r>
              <a:rPr lang="en-GB" sz="1800" b="1" dirty="0">
                <a:latin typeface="Tempus Sans ITC" panose="04020404030D07020202" pitchFamily="82" charset="0"/>
              </a:rPr>
              <a:t>the ice cold </a:t>
            </a:r>
            <a:r>
              <a:rPr lang="en-GB" sz="1800" b="1" dirty="0" smtClean="0">
                <a:latin typeface="Tempus Sans ITC" panose="04020404030D07020202" pitchFamily="82" charset="0"/>
              </a:rPr>
              <a:t>water; </a:t>
            </a:r>
            <a:r>
              <a:rPr lang="en-GB" sz="1800" b="1" dirty="0">
                <a:latin typeface="Tempus Sans ITC" panose="04020404030D07020202" pitchFamily="82" charset="0"/>
              </a:rPr>
              <a:t>no one wanted to fall in. We had to move around on the </a:t>
            </a:r>
            <a:r>
              <a:rPr lang="en-GB" sz="1800" b="1" dirty="0" smtClean="0">
                <a:latin typeface="Tempus Sans ITC" panose="04020404030D07020202" pitchFamily="82" charset="0"/>
              </a:rPr>
              <a:t>raft. Suddenly </a:t>
            </a:r>
            <a:r>
              <a:rPr lang="en-GB" sz="1800" b="1" dirty="0">
                <a:latin typeface="Tempus Sans ITC" panose="04020404030D07020202" pitchFamily="82" charset="0"/>
              </a:rPr>
              <a:t>half the people on the raft fell </a:t>
            </a:r>
            <a:r>
              <a:rPr lang="en-GB" sz="1800" b="1" dirty="0" smtClean="0">
                <a:latin typeface="Tempus Sans ITC" panose="04020404030D07020202" pitchFamily="82" charset="0"/>
              </a:rPr>
              <a:t>off - </a:t>
            </a:r>
            <a:r>
              <a:rPr lang="en-GB" sz="1800" b="1" dirty="0">
                <a:latin typeface="Tempus Sans ITC" panose="04020404030D07020202" pitchFamily="82" charset="0"/>
              </a:rPr>
              <a:t>luckily Tom and I didn’t.</a:t>
            </a:r>
          </a:p>
          <a:p>
            <a:pPr marL="0" indent="0">
              <a:buNone/>
            </a:pPr>
            <a:endParaRPr lang="en-GB" sz="1800" b="1" dirty="0" smtClean="0">
              <a:latin typeface="Tempus Sans ITC" panose="04020404030D07020202" pitchFamily="82" charset="0"/>
            </a:endParaRPr>
          </a:p>
          <a:p>
            <a:pPr marL="0" indent="0">
              <a:buNone/>
            </a:pPr>
            <a:r>
              <a:rPr lang="en-GB" sz="1800" b="1" dirty="0" smtClean="0">
                <a:latin typeface="Tempus Sans ITC" panose="04020404030D07020202" pitchFamily="82" charset="0"/>
              </a:rPr>
              <a:t>My </a:t>
            </a:r>
            <a:r>
              <a:rPr lang="en-GB" sz="1800" b="1" dirty="0">
                <a:latin typeface="Tempus Sans ITC" panose="04020404030D07020202" pitchFamily="82" charset="0"/>
              </a:rPr>
              <a:t>most exciting moment was the </a:t>
            </a:r>
            <a:r>
              <a:rPr lang="en-GB" sz="1800" b="1" dirty="0" smtClean="0">
                <a:latin typeface="Tempus Sans ITC" panose="04020404030D07020202" pitchFamily="82" charset="0"/>
              </a:rPr>
              <a:t>Funky Friday fundraiser</a:t>
            </a:r>
            <a:r>
              <a:rPr lang="en-GB" sz="1800" b="1" dirty="0">
                <a:latin typeface="Tempus Sans ITC" panose="04020404030D07020202" pitchFamily="82" charset="0"/>
              </a:rPr>
              <a:t>. We raised over </a:t>
            </a:r>
            <a:r>
              <a:rPr lang="en-GB" sz="1800" b="1" dirty="0" smtClean="0">
                <a:latin typeface="Tempus Sans ITC" panose="04020404030D07020202" pitchFamily="82" charset="0"/>
              </a:rPr>
              <a:t>£1500 </a:t>
            </a:r>
            <a:r>
              <a:rPr lang="en-GB" sz="1800" b="1" dirty="0">
                <a:latin typeface="Tempus Sans ITC" panose="04020404030D07020202" pitchFamily="82" charset="0"/>
              </a:rPr>
              <a:t>from an obstacle course made by a</a:t>
            </a:r>
            <a:r>
              <a:rPr lang="en-GB" sz="1800" b="1" dirty="0" smtClean="0">
                <a:latin typeface="Tempus Sans ITC" panose="04020404030D07020202" pitchFamily="82" charset="0"/>
              </a:rPr>
              <a:t> committee of year 6 pupils. </a:t>
            </a:r>
            <a:r>
              <a:rPr lang="en-GB" sz="1800" b="1" dirty="0">
                <a:latin typeface="Tempus Sans ITC" panose="04020404030D07020202" pitchFamily="82" charset="0"/>
              </a:rPr>
              <a:t>It was around the outside area of the school and we got really muddy.</a:t>
            </a:r>
          </a:p>
          <a:p>
            <a:pPr marL="0" indent="0">
              <a:buNone/>
            </a:pPr>
            <a:r>
              <a:rPr lang="en-GB" sz="1800" b="1" dirty="0">
                <a:latin typeface="Tempus Sans ITC" panose="04020404030D07020202" pitchFamily="82" charset="0"/>
              </a:rPr>
              <a:t> </a:t>
            </a:r>
          </a:p>
          <a:p>
            <a:pPr marL="0" indent="0">
              <a:buNone/>
            </a:pPr>
            <a:r>
              <a:rPr lang="en-GB" sz="1800" b="1" dirty="0">
                <a:latin typeface="Tempus Sans ITC" panose="04020404030D07020202" pitchFamily="82" charset="0"/>
              </a:rPr>
              <a:t>My biggest challenge was cushion covers. We had to make a whole cover from </a:t>
            </a:r>
            <a:r>
              <a:rPr lang="en-GB" sz="1800" b="1" dirty="0" smtClean="0">
                <a:latin typeface="Tempus Sans ITC" panose="04020404030D07020202" pitchFamily="82" charset="0"/>
              </a:rPr>
              <a:t>scratch inspired </a:t>
            </a:r>
            <a:r>
              <a:rPr lang="en-GB" sz="1800" b="1" dirty="0">
                <a:latin typeface="Tempus Sans ITC" panose="04020404030D07020202" pitchFamily="82" charset="0"/>
              </a:rPr>
              <a:t>by a famous artist </a:t>
            </a:r>
            <a:r>
              <a:rPr lang="en-GB" sz="1800" b="1" dirty="0" smtClean="0">
                <a:latin typeface="Tempus Sans ITC" panose="04020404030D07020202" pitchFamily="82" charset="0"/>
              </a:rPr>
              <a:t>from </a:t>
            </a:r>
            <a:r>
              <a:rPr lang="en-GB" sz="1800" b="1" dirty="0">
                <a:latin typeface="Tempus Sans ITC" panose="04020404030D07020202" pitchFamily="82" charset="0"/>
              </a:rPr>
              <a:t>the </a:t>
            </a:r>
            <a:r>
              <a:rPr lang="en-GB" sz="1800" b="1" dirty="0" smtClean="0">
                <a:latin typeface="Tempus Sans ITC" panose="04020404030D07020202" pitchFamily="82" charset="0"/>
              </a:rPr>
              <a:t>20</a:t>
            </a:r>
            <a:r>
              <a:rPr lang="en-GB" sz="1800" b="1" baseline="30000" dirty="0" smtClean="0">
                <a:latin typeface="Tempus Sans ITC" panose="04020404030D07020202" pitchFamily="82" charset="0"/>
              </a:rPr>
              <a:t>th</a:t>
            </a:r>
            <a:r>
              <a:rPr lang="en-GB" sz="1800" b="1" dirty="0" smtClean="0">
                <a:latin typeface="Tempus Sans ITC" panose="04020404030D07020202" pitchFamily="82" charset="0"/>
              </a:rPr>
              <a:t> century. I chose Paul Klee.</a:t>
            </a:r>
            <a:r>
              <a:rPr lang="en-GB" sz="1800" b="1" dirty="0">
                <a:latin typeface="Tempus Sans ITC" panose="04020404030D07020202" pitchFamily="82" charset="0"/>
              </a:rPr>
              <a:t> </a:t>
            </a:r>
            <a:endParaRPr lang="en-GB" sz="1800" b="1" dirty="0" smtClean="0">
              <a:latin typeface="Tempus Sans ITC" panose="04020404030D07020202" pitchFamily="82" charset="0"/>
            </a:endParaRPr>
          </a:p>
          <a:p>
            <a:pPr marL="0" indent="0">
              <a:buNone/>
            </a:pPr>
            <a:endParaRPr lang="en-GB" sz="1800" b="1" dirty="0">
              <a:latin typeface="Tempus Sans ITC" panose="04020404030D07020202" pitchFamily="82" charset="0"/>
            </a:endParaRPr>
          </a:p>
          <a:p>
            <a:pPr marL="0" indent="0">
              <a:buNone/>
            </a:pPr>
            <a:r>
              <a:rPr lang="en-GB" sz="1800" b="1" dirty="0" smtClean="0">
                <a:latin typeface="Tempus Sans ITC" panose="04020404030D07020202" pitchFamily="82" charset="0"/>
              </a:rPr>
              <a:t>In conclusion, </a:t>
            </a:r>
            <a:r>
              <a:rPr lang="en-GB" sz="1800" b="1" dirty="0">
                <a:latin typeface="Tempus Sans ITC" panose="04020404030D07020202" pitchFamily="82" charset="0"/>
              </a:rPr>
              <a:t>year six has been </a:t>
            </a:r>
            <a:r>
              <a:rPr lang="en-GB" sz="1800" b="1" dirty="0" smtClean="0">
                <a:latin typeface="Tempus Sans ITC" panose="04020404030D07020202" pitchFamily="82" charset="0"/>
              </a:rPr>
              <a:t>amazing, </a:t>
            </a:r>
            <a:r>
              <a:rPr lang="en-GB" sz="1800" b="1" dirty="0">
                <a:latin typeface="Tempus Sans ITC" panose="04020404030D07020202" pitchFamily="82" charset="0"/>
              </a:rPr>
              <a:t>adventurous and </a:t>
            </a:r>
            <a:r>
              <a:rPr lang="en-GB" sz="1800" b="1" dirty="0" smtClean="0">
                <a:latin typeface="Tempus Sans ITC" panose="04020404030D07020202" pitchFamily="82" charset="0"/>
              </a:rPr>
              <a:t>so much </a:t>
            </a:r>
            <a:r>
              <a:rPr lang="en-GB" sz="1800" b="1" dirty="0">
                <a:latin typeface="Tempus Sans ITC" panose="04020404030D07020202" pitchFamily="82" charset="0"/>
              </a:rPr>
              <a:t>fun</a:t>
            </a:r>
            <a:r>
              <a:rPr lang="en-GB" sz="1800" b="1" dirty="0" smtClean="0">
                <a:latin typeface="Tempus Sans ITC" panose="04020404030D07020202" pitchFamily="82" charset="0"/>
              </a:rPr>
              <a:t>! </a:t>
            </a:r>
            <a:r>
              <a:rPr lang="en-GB" sz="1800" b="1" dirty="0">
                <a:latin typeface="Tempus Sans ITC" panose="04020404030D07020202" pitchFamily="82" charset="0"/>
              </a:rPr>
              <a:t>Thank you to all my teachers in year six for teaching me.   </a:t>
            </a:r>
          </a:p>
          <a:p>
            <a:pPr marL="0" indent="0" algn="r">
              <a:buNone/>
            </a:pPr>
            <a:r>
              <a:rPr lang="en-GB" sz="1800" b="1" dirty="0">
                <a:latin typeface="Tempus Sans ITC" panose="04020404030D07020202" pitchFamily="82" charset="0"/>
              </a:rPr>
              <a:t>Clara S</a:t>
            </a:r>
            <a:r>
              <a:rPr lang="en-GB" sz="1800" b="1" dirty="0" smtClean="0">
                <a:latin typeface="Tempus Sans ITC" panose="04020404030D07020202" pitchFamily="82" charset="0"/>
              </a:rPr>
              <a:t>lee</a:t>
            </a:r>
            <a:endParaRPr lang="en-GB" sz="1800" b="1" dirty="0">
              <a:latin typeface="Tempus Sans ITC" panose="04020404030D07020202" pitchFamily="82" charset="0"/>
            </a:endParaRPr>
          </a:p>
          <a:p>
            <a:pPr marL="0" indent="0">
              <a:buNone/>
            </a:pPr>
            <a:endParaRPr lang="en-GB" sz="1800" dirty="0" smtClean="0">
              <a:solidFill>
                <a:srgbClr val="FF0000"/>
              </a:solidFill>
            </a:endParaRPr>
          </a:p>
        </p:txBody>
      </p:sp>
    </p:spTree>
    <p:extLst>
      <p:ext uri="{BB962C8B-B14F-4D97-AF65-F5344CB8AC3E}">
        <p14:creationId xmlns:p14="http://schemas.microsoft.com/office/powerpoint/2010/main" val="10364855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100000">
              <a:srgbClr val="FFC000">
                <a:alpha val="38000"/>
              </a:srgbClr>
            </a:gs>
            <a:gs pos="0">
              <a:srgbClr val="92D050">
                <a:alpha val="82000"/>
              </a:srgbClr>
            </a:gs>
            <a:gs pos="55000">
              <a:srgbClr val="FF9900">
                <a:alpha val="72000"/>
              </a:srgbClr>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r>
              <a:rPr lang="en-GB" sz="1800" dirty="0"/>
              <a:t> </a:t>
            </a:r>
          </a:p>
          <a:p>
            <a:pPr marL="0" indent="0">
              <a:buNone/>
            </a:pPr>
            <a:r>
              <a:rPr lang="en-GB" sz="1800" dirty="0">
                <a:latin typeface="Segoe Script" panose="030B0504020000000003" pitchFamily="66" charset="0"/>
              </a:rPr>
              <a:t>PGL: PGL is my best memory in </a:t>
            </a:r>
            <a:r>
              <a:rPr lang="en-GB" sz="1800" dirty="0" smtClean="0">
                <a:latin typeface="Segoe Script" panose="030B0504020000000003" pitchFamily="66" charset="0"/>
              </a:rPr>
              <a:t>year 6 </a:t>
            </a:r>
            <a:r>
              <a:rPr lang="en-GB" sz="1800" dirty="0">
                <a:latin typeface="Segoe Script" panose="030B0504020000000003" pitchFamily="66" charset="0"/>
              </a:rPr>
              <a:t>because everyone got to </a:t>
            </a:r>
            <a:r>
              <a:rPr lang="en-GB" sz="1800" dirty="0" smtClean="0">
                <a:latin typeface="Segoe Script" panose="030B0504020000000003" pitchFamily="66" charset="0"/>
              </a:rPr>
              <a:t>try quad biking, kayaking </a:t>
            </a:r>
            <a:r>
              <a:rPr lang="en-GB" sz="1800" dirty="0">
                <a:latin typeface="Segoe Script" panose="030B0504020000000003" pitchFamily="66" charset="0"/>
              </a:rPr>
              <a:t>and rifle shooting. It was </a:t>
            </a:r>
            <a:r>
              <a:rPr lang="en-GB" sz="1800" dirty="0" smtClean="0">
                <a:latin typeface="Segoe Script" panose="030B0504020000000003" pitchFamily="66" charset="0"/>
              </a:rPr>
              <a:t>also Seoirse’s </a:t>
            </a:r>
            <a:r>
              <a:rPr lang="en-GB" sz="1800" dirty="0">
                <a:latin typeface="Segoe Script" panose="030B0504020000000003" pitchFamily="66" charset="0"/>
              </a:rPr>
              <a:t>birthday </a:t>
            </a:r>
            <a:r>
              <a:rPr lang="en-GB" sz="1800" dirty="0" smtClean="0">
                <a:latin typeface="Segoe Script" panose="030B0504020000000003" pitchFamily="66" charset="0"/>
              </a:rPr>
              <a:t>whilst we were there and we </a:t>
            </a:r>
            <a:r>
              <a:rPr lang="en-GB" sz="1800" dirty="0">
                <a:latin typeface="Segoe Script" panose="030B0504020000000003" pitchFamily="66" charset="0"/>
              </a:rPr>
              <a:t>got cake and sweets.</a:t>
            </a:r>
          </a:p>
          <a:p>
            <a:pPr marL="0" indent="0">
              <a:buNone/>
            </a:pPr>
            <a:r>
              <a:rPr lang="en-GB" sz="1800" dirty="0">
                <a:latin typeface="Segoe Script" panose="030B0504020000000003" pitchFamily="66" charset="0"/>
              </a:rPr>
              <a:t> </a:t>
            </a:r>
          </a:p>
          <a:p>
            <a:pPr marL="0" indent="0">
              <a:buNone/>
            </a:pPr>
            <a:r>
              <a:rPr lang="en-GB" sz="1800" dirty="0">
                <a:latin typeface="Segoe Script" panose="030B0504020000000003" pitchFamily="66" charset="0"/>
              </a:rPr>
              <a:t>Christmas </a:t>
            </a:r>
            <a:r>
              <a:rPr lang="en-GB" sz="1800" dirty="0" smtClean="0">
                <a:latin typeface="Segoe Script" panose="030B0504020000000003" pitchFamily="66" charset="0"/>
              </a:rPr>
              <a:t>Show</a:t>
            </a:r>
            <a:r>
              <a:rPr lang="en-GB" sz="1800" dirty="0">
                <a:latin typeface="Segoe Script" panose="030B0504020000000003" pitchFamily="66" charset="0"/>
              </a:rPr>
              <a:t>: the Christmas </a:t>
            </a:r>
            <a:r>
              <a:rPr lang="en-GB" sz="1800" dirty="0" smtClean="0">
                <a:latin typeface="Segoe Script" panose="030B0504020000000003" pitchFamily="66" charset="0"/>
              </a:rPr>
              <a:t>Show </a:t>
            </a:r>
            <a:r>
              <a:rPr lang="en-GB" sz="1800" dirty="0">
                <a:latin typeface="Segoe Script" panose="030B0504020000000003" pitchFamily="66" charset="0"/>
              </a:rPr>
              <a:t>was the best year </a:t>
            </a:r>
            <a:r>
              <a:rPr lang="en-GB" sz="1800" dirty="0" smtClean="0">
                <a:latin typeface="Segoe Script" panose="030B0504020000000003" pitchFamily="66" charset="0"/>
              </a:rPr>
              <a:t>yet.  </a:t>
            </a:r>
            <a:r>
              <a:rPr lang="en-GB" sz="1800" dirty="0">
                <a:latin typeface="Segoe Script" panose="030B0504020000000003" pitchFamily="66" charset="0"/>
              </a:rPr>
              <a:t>W</a:t>
            </a:r>
            <a:r>
              <a:rPr lang="en-GB" sz="1800" dirty="0" smtClean="0">
                <a:latin typeface="Segoe Script" panose="030B0504020000000003" pitchFamily="66" charset="0"/>
              </a:rPr>
              <a:t>e </a:t>
            </a:r>
            <a:r>
              <a:rPr lang="en-GB" sz="1800" dirty="0">
                <a:latin typeface="Segoe Script" panose="030B0504020000000003" pitchFamily="66" charset="0"/>
              </a:rPr>
              <a:t>had longer </a:t>
            </a:r>
            <a:r>
              <a:rPr lang="en-GB" sz="1800" dirty="0" smtClean="0">
                <a:latin typeface="Segoe Script" panose="030B0504020000000003" pitchFamily="66" charset="0"/>
              </a:rPr>
              <a:t>time on stage, I had more lines </a:t>
            </a:r>
            <a:r>
              <a:rPr lang="en-GB" sz="1800" dirty="0">
                <a:latin typeface="Segoe Script" panose="030B0504020000000003" pitchFamily="66" charset="0"/>
              </a:rPr>
              <a:t>and </a:t>
            </a:r>
            <a:r>
              <a:rPr lang="en-GB" sz="1800" dirty="0" smtClean="0">
                <a:latin typeface="Segoe Script" panose="030B0504020000000003" pitchFamily="66" charset="0"/>
              </a:rPr>
              <a:t>everyone could </a:t>
            </a:r>
            <a:r>
              <a:rPr lang="en-GB" sz="1800" dirty="0">
                <a:latin typeface="Segoe Script" panose="030B0504020000000003" pitchFamily="66" charset="0"/>
              </a:rPr>
              <a:t>see me! </a:t>
            </a:r>
            <a:endParaRPr lang="en-GB" sz="1800" dirty="0" smtClean="0">
              <a:latin typeface="Segoe Script" panose="030B0504020000000003" pitchFamily="66" charset="0"/>
            </a:endParaRPr>
          </a:p>
          <a:p>
            <a:pPr marL="0" indent="0">
              <a:buNone/>
            </a:pPr>
            <a:r>
              <a:rPr lang="en-GB" sz="1800" dirty="0">
                <a:latin typeface="Segoe Script" panose="030B0504020000000003" pitchFamily="66" charset="0"/>
              </a:rPr>
              <a:t> </a:t>
            </a:r>
          </a:p>
          <a:p>
            <a:pPr marL="0" indent="0">
              <a:buNone/>
            </a:pPr>
            <a:r>
              <a:rPr lang="en-GB" sz="1800" dirty="0">
                <a:latin typeface="Segoe Script" panose="030B0504020000000003" pitchFamily="66" charset="0"/>
              </a:rPr>
              <a:t>WW2 </a:t>
            </a:r>
            <a:r>
              <a:rPr lang="en-GB" sz="1800" dirty="0" smtClean="0">
                <a:latin typeface="Segoe Script" panose="030B0504020000000003" pitchFamily="66" charset="0"/>
              </a:rPr>
              <a:t>Day</a:t>
            </a:r>
            <a:r>
              <a:rPr lang="en-GB" sz="1800" dirty="0">
                <a:latin typeface="Segoe Script" panose="030B0504020000000003" pitchFamily="66" charset="0"/>
              </a:rPr>
              <a:t>: </a:t>
            </a:r>
            <a:r>
              <a:rPr lang="en-GB" sz="1800" dirty="0" smtClean="0">
                <a:latin typeface="Segoe Script" panose="030B0504020000000003" pitchFamily="66" charset="0"/>
              </a:rPr>
              <a:t>On WW2 </a:t>
            </a:r>
            <a:r>
              <a:rPr lang="en-GB" sz="1800" dirty="0">
                <a:latin typeface="Segoe Script" panose="030B0504020000000003" pitchFamily="66" charset="0"/>
              </a:rPr>
              <a:t>D</a:t>
            </a:r>
            <a:r>
              <a:rPr lang="en-GB" sz="1800" dirty="0" smtClean="0">
                <a:latin typeface="Segoe Script" panose="030B0504020000000003" pitchFamily="66" charset="0"/>
              </a:rPr>
              <a:t>ay </a:t>
            </a:r>
            <a:r>
              <a:rPr lang="en-GB" sz="1800" dirty="0">
                <a:latin typeface="Segoe Script" panose="030B0504020000000003" pitchFamily="66" charset="0"/>
              </a:rPr>
              <a:t>I made bread </a:t>
            </a:r>
            <a:r>
              <a:rPr lang="en-GB" sz="1800" dirty="0" smtClean="0">
                <a:latin typeface="Segoe Script" panose="030B0504020000000003" pitchFamily="66" charset="0"/>
              </a:rPr>
              <a:t>to share with my classmates. I </a:t>
            </a:r>
            <a:r>
              <a:rPr lang="en-GB" sz="1800" dirty="0">
                <a:latin typeface="Segoe Script" panose="030B0504020000000003" pitchFamily="66" charset="0"/>
              </a:rPr>
              <a:t>hid under the desk </a:t>
            </a:r>
            <a:r>
              <a:rPr lang="en-GB" sz="1800" dirty="0" smtClean="0">
                <a:latin typeface="Segoe Script" panose="030B0504020000000003" pitchFamily="66" charset="0"/>
              </a:rPr>
              <a:t>when the air raid siren went off and we did PE just </a:t>
            </a:r>
            <a:r>
              <a:rPr lang="en-GB" sz="1800" dirty="0">
                <a:latin typeface="Segoe Script" panose="030B0504020000000003" pitchFamily="66" charset="0"/>
              </a:rPr>
              <a:t>like </a:t>
            </a:r>
            <a:r>
              <a:rPr lang="en-GB" sz="1800" dirty="0" smtClean="0">
                <a:latin typeface="Segoe Script" panose="030B0504020000000003" pitchFamily="66" charset="0"/>
              </a:rPr>
              <a:t>an </a:t>
            </a:r>
            <a:r>
              <a:rPr lang="en-GB" sz="1800" dirty="0">
                <a:latin typeface="Segoe Script" panose="030B0504020000000003" pitchFamily="66" charset="0"/>
              </a:rPr>
              <a:t>evacuee. </a:t>
            </a:r>
          </a:p>
          <a:p>
            <a:pPr marL="0" indent="0">
              <a:buNone/>
            </a:pPr>
            <a:r>
              <a:rPr lang="en-GB" sz="1800" dirty="0">
                <a:latin typeface="Segoe Script" panose="030B0504020000000003" pitchFamily="66" charset="0"/>
              </a:rPr>
              <a:t> </a:t>
            </a:r>
          </a:p>
          <a:p>
            <a:pPr marL="0" indent="0">
              <a:buNone/>
            </a:pPr>
            <a:r>
              <a:rPr lang="en-GB" sz="1800" dirty="0">
                <a:latin typeface="Segoe Script" panose="030B0504020000000003" pitchFamily="66" charset="0"/>
              </a:rPr>
              <a:t>Year 6 is the best year out </a:t>
            </a:r>
            <a:r>
              <a:rPr lang="en-GB" sz="1800" dirty="0" smtClean="0">
                <a:latin typeface="Segoe Script" panose="030B0504020000000003" pitchFamily="66" charset="0"/>
              </a:rPr>
              <a:t>of eight </a:t>
            </a:r>
            <a:r>
              <a:rPr lang="en-GB" sz="1800" dirty="0">
                <a:latin typeface="Segoe Script" panose="030B0504020000000003" pitchFamily="66" charset="0"/>
              </a:rPr>
              <a:t>years </a:t>
            </a:r>
            <a:r>
              <a:rPr lang="en-GB" sz="1800" dirty="0" smtClean="0">
                <a:latin typeface="Segoe Script" panose="030B0504020000000003" pitchFamily="66" charset="0"/>
              </a:rPr>
              <a:t>at Applecroft. I </a:t>
            </a:r>
            <a:r>
              <a:rPr lang="en-GB" sz="1800" dirty="0">
                <a:latin typeface="Segoe Script" panose="030B0504020000000003" pitchFamily="66" charset="0"/>
              </a:rPr>
              <a:t>love this school </a:t>
            </a:r>
            <a:r>
              <a:rPr lang="en-GB" sz="1800" dirty="0" smtClean="0">
                <a:latin typeface="Segoe Script" panose="030B0504020000000003" pitchFamily="66" charset="0"/>
              </a:rPr>
              <a:t>and I </a:t>
            </a:r>
            <a:r>
              <a:rPr lang="en-GB" sz="1800" dirty="0">
                <a:latin typeface="Segoe Script" panose="030B0504020000000003" pitchFamily="66" charset="0"/>
              </a:rPr>
              <a:t>never want to </a:t>
            </a:r>
            <a:r>
              <a:rPr lang="en-GB" sz="1800" dirty="0" smtClean="0">
                <a:latin typeface="Segoe Script" panose="030B0504020000000003" pitchFamily="66" charset="0"/>
              </a:rPr>
              <a:t>leave. </a:t>
            </a:r>
            <a:r>
              <a:rPr lang="en-GB" sz="1800" dirty="0">
                <a:latin typeface="Segoe Script" panose="030B0504020000000003" pitchFamily="66" charset="0"/>
              </a:rPr>
              <a:t>I will miss all the </a:t>
            </a:r>
            <a:r>
              <a:rPr lang="en-GB" sz="1800" dirty="0" smtClean="0">
                <a:latin typeface="Segoe Script" panose="030B0504020000000003" pitchFamily="66" charset="0"/>
              </a:rPr>
              <a:t>teachers.</a:t>
            </a:r>
          </a:p>
          <a:p>
            <a:pPr marL="0" indent="0">
              <a:buNone/>
            </a:pPr>
            <a:endParaRPr lang="en-GB" sz="1800" dirty="0">
              <a:latin typeface="Segoe Script" panose="030B0504020000000003" pitchFamily="66" charset="0"/>
            </a:endParaRPr>
          </a:p>
          <a:p>
            <a:pPr marL="0" indent="0" algn="r">
              <a:buNone/>
            </a:pPr>
            <a:r>
              <a:rPr lang="en-GB" sz="1800" dirty="0" smtClean="0">
                <a:latin typeface="Segoe Script" panose="030B0504020000000003" pitchFamily="66" charset="0"/>
              </a:rPr>
              <a:t>Katie Sullivan</a:t>
            </a:r>
            <a:endParaRPr lang="en-GB" sz="1800" dirty="0">
              <a:latin typeface="Segoe Script" panose="030B0504020000000003" pitchFamily="66" charset="0"/>
            </a:endParaRPr>
          </a:p>
        </p:txBody>
      </p:sp>
    </p:spTree>
    <p:extLst>
      <p:ext uri="{BB962C8B-B14F-4D97-AF65-F5344CB8AC3E}">
        <p14:creationId xmlns:p14="http://schemas.microsoft.com/office/powerpoint/2010/main" val="916399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96000">
              <a:srgbClr val="92D050"/>
            </a:gs>
            <a:gs pos="68000">
              <a:srgbClr val="FF3101"/>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800" dirty="0" smtClean="0">
              <a:latin typeface="Segoe Print" panose="02000600000000000000" pitchFamily="2" charset="0"/>
            </a:endParaRPr>
          </a:p>
          <a:p>
            <a:pPr marL="0" indent="0">
              <a:buNone/>
            </a:pPr>
            <a:r>
              <a:rPr lang="en-GB" sz="1800" dirty="0" smtClean="0">
                <a:latin typeface="Segoe Print" panose="02000600000000000000" pitchFamily="2" charset="0"/>
              </a:rPr>
              <a:t>In </a:t>
            </a:r>
            <a:r>
              <a:rPr lang="en-GB" sz="1800" dirty="0">
                <a:latin typeface="Segoe Print" panose="02000600000000000000" pitchFamily="2" charset="0"/>
              </a:rPr>
              <a:t>year 6 I have had so much fun. We have had </a:t>
            </a:r>
            <a:r>
              <a:rPr lang="en-GB" sz="1800" dirty="0" smtClean="0">
                <a:latin typeface="Segoe Print" panose="02000600000000000000" pitchFamily="2" charset="0"/>
              </a:rPr>
              <a:t>funny, exciting </a:t>
            </a:r>
            <a:r>
              <a:rPr lang="en-GB" sz="1800" dirty="0">
                <a:latin typeface="Segoe Print" panose="02000600000000000000" pitchFamily="2" charset="0"/>
              </a:rPr>
              <a:t>and really embarrassing moments together.</a:t>
            </a:r>
          </a:p>
          <a:p>
            <a:pPr marL="0" indent="0">
              <a:buNone/>
            </a:pPr>
            <a:r>
              <a:rPr lang="en-GB" sz="1800" dirty="0">
                <a:latin typeface="Segoe Print" panose="02000600000000000000" pitchFamily="2" charset="0"/>
              </a:rPr>
              <a:t>Biscuits: This was </a:t>
            </a:r>
            <a:r>
              <a:rPr lang="en-GB" sz="1800" dirty="0" smtClean="0">
                <a:latin typeface="Segoe Print" panose="02000600000000000000" pitchFamily="2" charset="0"/>
              </a:rPr>
              <a:t>so much fun - Tom and I laughed </a:t>
            </a:r>
            <a:r>
              <a:rPr lang="en-GB" sz="1800" dirty="0">
                <a:latin typeface="Segoe Print" panose="02000600000000000000" pitchFamily="2" charset="0"/>
              </a:rPr>
              <a:t>until we couldn’t </a:t>
            </a:r>
            <a:r>
              <a:rPr lang="en-GB" sz="1800" dirty="0" smtClean="0">
                <a:latin typeface="Segoe Print" panose="02000600000000000000" pitchFamily="2" charset="0"/>
              </a:rPr>
              <a:t>breathe. </a:t>
            </a:r>
            <a:r>
              <a:rPr lang="en-GB" sz="1800" dirty="0">
                <a:latin typeface="Segoe Print" panose="02000600000000000000" pitchFamily="2" charset="0"/>
              </a:rPr>
              <a:t>We put loads and loads of ginger </a:t>
            </a:r>
            <a:r>
              <a:rPr lang="en-GB" sz="1800" dirty="0" smtClean="0">
                <a:latin typeface="Segoe Print" panose="02000600000000000000" pitchFamily="2" charset="0"/>
              </a:rPr>
              <a:t>into </a:t>
            </a:r>
            <a:r>
              <a:rPr lang="en-GB" sz="1800" dirty="0">
                <a:latin typeface="Segoe Print" panose="02000600000000000000" pitchFamily="2" charset="0"/>
              </a:rPr>
              <a:t>our ginger biscuits but </a:t>
            </a:r>
            <a:r>
              <a:rPr lang="en-GB" sz="1800" dirty="0" smtClean="0">
                <a:latin typeface="Segoe Print" panose="02000600000000000000" pitchFamily="2" charset="0"/>
              </a:rPr>
              <a:t>after they were </a:t>
            </a:r>
            <a:r>
              <a:rPr lang="en-GB" sz="1800" dirty="0">
                <a:latin typeface="Segoe Print" panose="02000600000000000000" pitchFamily="2" charset="0"/>
              </a:rPr>
              <a:t>baked and decorated </a:t>
            </a:r>
            <a:r>
              <a:rPr lang="en-GB" sz="1800" dirty="0" smtClean="0">
                <a:latin typeface="Segoe Print" panose="02000600000000000000" pitchFamily="2" charset="0"/>
              </a:rPr>
              <a:t>I couldn’t </a:t>
            </a:r>
            <a:r>
              <a:rPr lang="en-GB" sz="1800" dirty="0">
                <a:latin typeface="Segoe Print" panose="02000600000000000000" pitchFamily="2" charset="0"/>
              </a:rPr>
              <a:t>taste </a:t>
            </a:r>
            <a:r>
              <a:rPr lang="en-GB" sz="1800" dirty="0" smtClean="0">
                <a:latin typeface="Segoe Print" panose="02000600000000000000" pitchFamily="2" charset="0"/>
              </a:rPr>
              <a:t>the ginger at all. </a:t>
            </a:r>
            <a:r>
              <a:rPr lang="en-GB" sz="1800" dirty="0">
                <a:latin typeface="Segoe Print" panose="02000600000000000000" pitchFamily="2" charset="0"/>
              </a:rPr>
              <a:t>We thought </a:t>
            </a:r>
            <a:r>
              <a:rPr lang="en-GB" sz="1800" dirty="0" smtClean="0">
                <a:latin typeface="Segoe Print" panose="02000600000000000000" pitchFamily="2" charset="0"/>
              </a:rPr>
              <a:t>they were </a:t>
            </a:r>
            <a:r>
              <a:rPr lang="en-GB" sz="1800" dirty="0">
                <a:latin typeface="Segoe Print" panose="02000600000000000000" pitchFamily="2" charset="0"/>
              </a:rPr>
              <a:t>going to taste like gingerbread </a:t>
            </a:r>
            <a:r>
              <a:rPr lang="en-GB" sz="1800" dirty="0" smtClean="0">
                <a:latin typeface="Segoe Print" panose="02000600000000000000" pitchFamily="2" charset="0"/>
              </a:rPr>
              <a:t>men…</a:t>
            </a:r>
            <a:endParaRPr lang="en-GB" sz="1800" dirty="0">
              <a:latin typeface="Segoe Print" panose="02000600000000000000" pitchFamily="2" charset="0"/>
            </a:endParaRPr>
          </a:p>
          <a:p>
            <a:pPr marL="0" indent="0">
              <a:buNone/>
            </a:pPr>
            <a:r>
              <a:rPr lang="en-GB" sz="1800" dirty="0">
                <a:latin typeface="Segoe Print" panose="02000600000000000000" pitchFamily="2" charset="0"/>
              </a:rPr>
              <a:t>S.O.P: This boy band had amazing smiles and amazing </a:t>
            </a:r>
            <a:r>
              <a:rPr lang="en-GB" sz="1800" dirty="0" smtClean="0">
                <a:latin typeface="Segoe Print" panose="02000600000000000000" pitchFamily="2" charset="0"/>
              </a:rPr>
              <a:t>voices. </a:t>
            </a:r>
            <a:r>
              <a:rPr lang="en-GB" sz="1800" dirty="0">
                <a:latin typeface="Segoe Print" panose="02000600000000000000" pitchFamily="2" charset="0"/>
              </a:rPr>
              <a:t>T</a:t>
            </a:r>
            <a:r>
              <a:rPr lang="en-GB" sz="1800" dirty="0" smtClean="0">
                <a:latin typeface="Segoe Print" panose="02000600000000000000" pitchFamily="2" charset="0"/>
              </a:rPr>
              <a:t>hey </a:t>
            </a:r>
            <a:r>
              <a:rPr lang="en-GB" sz="1800" dirty="0">
                <a:latin typeface="Segoe Print" panose="02000600000000000000" pitchFamily="2" charset="0"/>
              </a:rPr>
              <a:t>blew my mind when they sang, beatboxed and made up an amazing song about </a:t>
            </a:r>
            <a:r>
              <a:rPr lang="en-GB" sz="1800" dirty="0" smtClean="0">
                <a:latin typeface="Segoe Print" panose="02000600000000000000" pitchFamily="2" charset="0"/>
              </a:rPr>
              <a:t>Weetabix.</a:t>
            </a:r>
            <a:endParaRPr lang="en-GB" sz="1800" dirty="0">
              <a:latin typeface="Segoe Print" panose="02000600000000000000" pitchFamily="2" charset="0"/>
            </a:endParaRPr>
          </a:p>
          <a:p>
            <a:pPr marL="0" indent="0">
              <a:buNone/>
            </a:pPr>
            <a:r>
              <a:rPr lang="en-GB" sz="1800" dirty="0">
                <a:latin typeface="Segoe Print" panose="02000600000000000000" pitchFamily="2" charset="0"/>
              </a:rPr>
              <a:t>Action Jackson: He had the biggest smile I have ever </a:t>
            </a:r>
            <a:r>
              <a:rPr lang="en-GB" sz="1800" dirty="0" smtClean="0">
                <a:latin typeface="Segoe Print" panose="02000600000000000000" pitchFamily="2" charset="0"/>
              </a:rPr>
              <a:t>seen. He is my favourite person and it </a:t>
            </a:r>
            <a:r>
              <a:rPr lang="en-GB" sz="1800" dirty="0">
                <a:latin typeface="Segoe Print" panose="02000600000000000000" pitchFamily="2" charset="0"/>
              </a:rPr>
              <a:t>makes me really happy when I see </a:t>
            </a:r>
            <a:r>
              <a:rPr lang="en-GB" sz="1800" dirty="0" smtClean="0">
                <a:latin typeface="Segoe Print" panose="02000600000000000000" pitchFamily="2" charset="0"/>
              </a:rPr>
              <a:t>him. During his assembly we sang happy birthday to his young </a:t>
            </a:r>
            <a:r>
              <a:rPr lang="en-GB" sz="1800" dirty="0">
                <a:latin typeface="Segoe Print" panose="02000600000000000000" pitchFamily="2" charset="0"/>
              </a:rPr>
              <a:t>nephew </a:t>
            </a:r>
            <a:r>
              <a:rPr lang="en-GB" sz="1800" dirty="0" smtClean="0">
                <a:latin typeface="Segoe Print" panose="02000600000000000000" pitchFamily="2" charset="0"/>
              </a:rPr>
              <a:t>Elijah. </a:t>
            </a:r>
            <a:endParaRPr lang="en-GB" sz="1800" dirty="0">
              <a:latin typeface="Segoe Print" panose="02000600000000000000" pitchFamily="2" charset="0"/>
            </a:endParaRPr>
          </a:p>
          <a:p>
            <a:pPr marL="0" indent="0" algn="r">
              <a:buNone/>
            </a:pPr>
            <a:r>
              <a:rPr lang="en-GB" sz="1800" dirty="0" smtClean="0">
                <a:latin typeface="Segoe Print" panose="02000600000000000000" pitchFamily="2" charset="0"/>
              </a:rPr>
              <a:t>Mya </a:t>
            </a:r>
            <a:r>
              <a:rPr lang="en-GB" sz="1900" dirty="0" smtClean="0">
                <a:latin typeface="Segoe Print" panose="02000600000000000000" pitchFamily="2" charset="0"/>
              </a:rPr>
              <a:t>Ashby-Cumberbatch</a:t>
            </a:r>
            <a:endParaRPr lang="en-GB" sz="1900" dirty="0">
              <a:latin typeface="Segoe Print" panose="02000600000000000000" pitchFamily="2" charset="0"/>
            </a:endParaRPr>
          </a:p>
        </p:txBody>
      </p:sp>
    </p:spTree>
    <p:extLst>
      <p:ext uri="{BB962C8B-B14F-4D97-AF65-F5344CB8AC3E}">
        <p14:creationId xmlns:p14="http://schemas.microsoft.com/office/powerpoint/2010/main" val="31432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44000">
              <a:srgbClr val="FFC000"/>
            </a:gs>
            <a:gs pos="1000">
              <a:srgbClr val="92D050"/>
            </a:gs>
            <a:gs pos="94000">
              <a:schemeClr val="accent6">
                <a:lumMod val="75000"/>
              </a:schemeClr>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03853" y="223935"/>
            <a:ext cx="11168743" cy="6559250"/>
          </a:xfrm>
        </p:spPr>
        <p:txBody>
          <a:bodyPr>
            <a:normAutofit/>
          </a:bodyPr>
          <a:lstStyle/>
          <a:p>
            <a:pPr marL="0" indent="0">
              <a:buNone/>
            </a:pPr>
            <a:endParaRPr lang="en-GB" sz="1600" b="1" dirty="0" smtClean="0">
              <a:latin typeface="Tempus Sans ITC" panose="04020404030D07020202" pitchFamily="82" charset="0"/>
            </a:endParaRPr>
          </a:p>
          <a:p>
            <a:pPr marL="0" indent="0">
              <a:buNone/>
            </a:pPr>
            <a:r>
              <a:rPr lang="en-GB" sz="1600" b="1" dirty="0" smtClean="0">
                <a:latin typeface="Tempus Sans ITC" panose="04020404030D07020202" pitchFamily="82" charset="0"/>
              </a:rPr>
              <a:t>This </a:t>
            </a:r>
            <a:r>
              <a:rPr lang="en-GB" sz="1600" b="1" dirty="0">
                <a:latin typeface="Tempus Sans ITC" panose="04020404030D07020202" pitchFamily="82" charset="0"/>
              </a:rPr>
              <a:t>year has been unusual but memorable. I have picked out three memories embarrassing, exiting and sad memories.</a:t>
            </a:r>
          </a:p>
          <a:p>
            <a:pPr marL="0" indent="0">
              <a:buNone/>
            </a:pPr>
            <a:r>
              <a:rPr lang="en-GB" sz="1600" b="1" dirty="0">
                <a:latin typeface="Tempus Sans ITC" panose="04020404030D07020202" pitchFamily="82" charset="0"/>
              </a:rPr>
              <a:t>My most exciting and most proud memory is when I went to PGL (</a:t>
            </a:r>
            <a:r>
              <a:rPr lang="en-GB" sz="1600" b="1" dirty="0" smtClean="0">
                <a:latin typeface="Tempus Sans ITC" panose="04020404030D07020202" pitchFamily="82" charset="0"/>
              </a:rPr>
              <a:t>Parents Get </a:t>
            </a:r>
            <a:r>
              <a:rPr lang="en-GB" sz="1600" b="1" dirty="0">
                <a:latin typeface="Tempus Sans ITC" panose="04020404030D07020202" pitchFamily="82" charset="0"/>
              </a:rPr>
              <a:t>L</a:t>
            </a:r>
            <a:r>
              <a:rPr lang="en-GB" sz="1600" b="1" dirty="0" smtClean="0">
                <a:latin typeface="Tempus Sans ITC" panose="04020404030D07020202" pitchFamily="82" charset="0"/>
              </a:rPr>
              <a:t>ost</a:t>
            </a:r>
            <a:r>
              <a:rPr lang="en-GB" sz="1600" b="1" dirty="0">
                <a:latin typeface="Tempus Sans ITC" panose="04020404030D07020202" pitchFamily="82" charset="0"/>
              </a:rPr>
              <a:t>) which is where we do extreme activities. The most extreme activity is </a:t>
            </a:r>
            <a:r>
              <a:rPr lang="en-GB" sz="1600" b="1" dirty="0" smtClean="0">
                <a:latin typeface="Tempus Sans ITC" panose="04020404030D07020202" pitchFamily="82" charset="0"/>
              </a:rPr>
              <a:t>trapeze </a:t>
            </a:r>
            <a:r>
              <a:rPr lang="en-GB" sz="1600" b="1" dirty="0">
                <a:latin typeface="Tempus Sans ITC" panose="04020404030D07020202" pitchFamily="82" charset="0"/>
              </a:rPr>
              <a:t>where we climb up a pole and jump onto a wide line which is hanging down from a tree. I was nervous when the lady called my name. My heart stopped “I cannot do it” I said to myself. I put on the vest that would support me if I fell off. One foot always higher than the other.</a:t>
            </a:r>
          </a:p>
          <a:p>
            <a:pPr marL="0" indent="0">
              <a:buNone/>
            </a:pPr>
            <a:r>
              <a:rPr lang="en-GB" sz="1600" b="1" dirty="0">
                <a:latin typeface="Tempus Sans ITC" panose="04020404030D07020202" pitchFamily="82" charset="0"/>
              </a:rPr>
              <a:t>“You can do it Matúš “The crowd bellowed at me</a:t>
            </a:r>
          </a:p>
          <a:p>
            <a:pPr marL="0" indent="0">
              <a:buNone/>
            </a:pPr>
            <a:r>
              <a:rPr lang="en-GB" sz="1600" b="1" dirty="0">
                <a:latin typeface="Tempus Sans ITC" panose="04020404030D07020202" pitchFamily="82" charset="0"/>
              </a:rPr>
              <a:t>I made it to the top but it was not over. I jumped both feet at time as if I was a lion leaping for its prey. I had beaten the Trapeze. I was so happy it was as if I was racing on a shooting star. From then on I knew I could do anything if I put my mind to it.</a:t>
            </a:r>
          </a:p>
          <a:p>
            <a:pPr marL="0" indent="0">
              <a:buNone/>
            </a:pPr>
            <a:r>
              <a:rPr lang="en-GB" sz="1600" b="1" dirty="0">
                <a:latin typeface="Tempus Sans ITC" panose="04020404030D07020202" pitchFamily="82" charset="0"/>
              </a:rPr>
              <a:t>My sad and excruciating memory was when I worked very hard every day at home leading up towards Sports day. It’s a day when your parents come to school and watch you do many activities. My personal favourite event is cross country. But one of the main reasons is because whoever wins the Sports day the house captain (which is me) would hold a gigantic bronze trophy. I was so confident that I would win this year after many. But ever since the Coronavirus Sports day was cancelled and I was so disappointed that day so I cannot forget that memory.</a:t>
            </a:r>
          </a:p>
          <a:p>
            <a:pPr marL="0" indent="0">
              <a:buNone/>
            </a:pPr>
            <a:r>
              <a:rPr lang="en-GB" sz="1600" b="1" dirty="0">
                <a:latin typeface="Tempus Sans ITC" panose="04020404030D07020202" pitchFamily="82" charset="0"/>
              </a:rPr>
              <a:t>To finish off, my last memory is an embarrassing one. I was selected to read a paragraph for the Harvest Festival. The Harvest Festival is where we bring food from home to school and donate it to homeless people also we sing loads of songs. After the songs the teacher called me up to read </a:t>
            </a:r>
            <a:r>
              <a:rPr lang="en-GB" sz="1600" b="1" dirty="0" smtClean="0">
                <a:latin typeface="Tempus Sans ITC" panose="04020404030D07020202" pitchFamily="82" charset="0"/>
              </a:rPr>
              <a:t>in front </a:t>
            </a:r>
            <a:r>
              <a:rPr lang="en-GB" sz="1600" b="1" dirty="0">
                <a:latin typeface="Tempus Sans ITC" panose="04020404030D07020202" pitchFamily="82" charset="0"/>
              </a:rPr>
              <a:t>of the parents and the pupils. I walked up the stairs and began to speak. When there were only two lines left up came a tricky word I was unsure how to pronounce it. I mispronounced the word and it went downhill from there.</a:t>
            </a:r>
          </a:p>
          <a:p>
            <a:pPr marL="0" indent="0">
              <a:buNone/>
            </a:pPr>
            <a:r>
              <a:rPr lang="en-GB" sz="1600" b="1" dirty="0">
                <a:latin typeface="Tempus Sans ITC" panose="04020404030D07020202" pitchFamily="82" charset="0"/>
              </a:rPr>
              <a:t>This year I have experienced many memories, but these are special ones because I can fix my </a:t>
            </a:r>
            <a:r>
              <a:rPr lang="en-GB" sz="1600" b="1" dirty="0" smtClean="0">
                <a:latin typeface="Tempus Sans ITC" panose="04020404030D07020202" pitchFamily="82" charset="0"/>
              </a:rPr>
              <a:t>mistakes </a:t>
            </a:r>
            <a:r>
              <a:rPr lang="en-GB" sz="1600" b="1" dirty="0">
                <a:latin typeface="Tempus Sans ITC" panose="04020404030D07020202" pitchFamily="82" charset="0"/>
              </a:rPr>
              <a:t>or </a:t>
            </a:r>
            <a:r>
              <a:rPr lang="en-GB" sz="1600" b="1" dirty="0" smtClean="0">
                <a:latin typeface="Tempus Sans ITC" panose="04020404030D07020202" pitchFamily="82" charset="0"/>
              </a:rPr>
              <a:t>if I am </a:t>
            </a:r>
            <a:r>
              <a:rPr lang="en-GB" sz="1600" b="1" dirty="0">
                <a:latin typeface="Tempus Sans ITC" panose="04020404030D07020202" pitchFamily="82" charset="0"/>
              </a:rPr>
              <a:t>successful then how can I improve </a:t>
            </a:r>
            <a:r>
              <a:rPr lang="en-GB" sz="1600" b="1" dirty="0" smtClean="0">
                <a:latin typeface="Tempus Sans ITC" panose="04020404030D07020202" pitchFamily="82" charset="0"/>
              </a:rPr>
              <a:t>?</a:t>
            </a:r>
            <a:endParaRPr lang="en-GB" sz="1600" b="1" dirty="0">
              <a:latin typeface="Tempus Sans ITC" panose="04020404030D07020202" pitchFamily="82" charset="0"/>
            </a:endParaRPr>
          </a:p>
          <a:p>
            <a:pPr marL="0" indent="0" algn="r">
              <a:buNone/>
            </a:pPr>
            <a:r>
              <a:rPr lang="en-GB" sz="1600" b="1" dirty="0" smtClean="0">
                <a:latin typeface="Tempus Sans ITC" panose="04020404030D07020202" pitchFamily="82" charset="0"/>
              </a:rPr>
              <a:t>Matúš Forrester</a:t>
            </a:r>
            <a:endParaRPr lang="en-GB" sz="1600" b="1" dirty="0">
              <a:latin typeface="Tempus Sans ITC" panose="04020404030D07020202" pitchFamily="82" charset="0"/>
            </a:endParaRPr>
          </a:p>
        </p:txBody>
      </p:sp>
    </p:spTree>
    <p:extLst>
      <p:ext uri="{BB962C8B-B14F-4D97-AF65-F5344CB8AC3E}">
        <p14:creationId xmlns:p14="http://schemas.microsoft.com/office/powerpoint/2010/main" val="12566812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32000">
              <a:schemeClr val="accent2">
                <a:lumMod val="75000"/>
                <a:alpha val="73000"/>
              </a:schemeClr>
            </a:gs>
            <a:gs pos="59000">
              <a:srgbClr val="C00000">
                <a:alpha val="76000"/>
              </a:srgbClr>
            </a:gs>
            <a:gs pos="0">
              <a:schemeClr val="accent6">
                <a:lumMod val="75000"/>
                <a:alpha val="89000"/>
              </a:schemeClr>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900" dirty="0" smtClean="0">
              <a:latin typeface="Twinkl Cursive Unlooped" panose="02000000000000000000" pitchFamily="2" charset="0"/>
            </a:endParaRPr>
          </a:p>
          <a:p>
            <a:pPr marL="0" indent="0">
              <a:buNone/>
            </a:pPr>
            <a:r>
              <a:rPr lang="en-GB" sz="1900" dirty="0" smtClean="0">
                <a:latin typeface="Tempus Sans ITC" panose="04020404030D07020202" pitchFamily="82" charset="0"/>
              </a:rPr>
              <a:t>This </a:t>
            </a:r>
            <a:r>
              <a:rPr lang="en-GB" sz="1900" dirty="0">
                <a:latin typeface="Tempus Sans ITC" panose="04020404030D07020202" pitchFamily="82" charset="0"/>
              </a:rPr>
              <a:t>year has certainly been memorable. My favourite part of year 6 has to be the girls football competition. The team had been practicing all year for this competition. At the end we made it to the final match. We had won! I handed out the medals because I was the captain. We all celebrated!</a:t>
            </a:r>
          </a:p>
          <a:p>
            <a:pPr marL="0" indent="0">
              <a:buNone/>
            </a:pPr>
            <a:r>
              <a:rPr lang="en-GB" sz="1900" dirty="0">
                <a:latin typeface="Tempus Sans ITC" panose="04020404030D07020202" pitchFamily="82" charset="0"/>
              </a:rPr>
              <a:t>What has been the most fun experience?</a:t>
            </a:r>
          </a:p>
          <a:p>
            <a:pPr marL="0" indent="0">
              <a:buNone/>
            </a:pPr>
            <a:r>
              <a:rPr lang="en-GB" sz="1900" dirty="0">
                <a:latin typeface="Tempus Sans ITC" panose="04020404030D07020202" pitchFamily="82" charset="0"/>
              </a:rPr>
              <a:t>Definitely the Christmas show. The theme was Pirates of the Caribbean. I was obviously a pirate. It was really fun, we did a pirate dance. I will never forget the experience.</a:t>
            </a:r>
          </a:p>
          <a:p>
            <a:pPr marL="0" indent="0">
              <a:buNone/>
            </a:pPr>
            <a:r>
              <a:rPr lang="en-GB" sz="1900" dirty="0">
                <a:latin typeface="Tempus Sans ITC" panose="04020404030D07020202" pitchFamily="82" charset="0"/>
              </a:rPr>
              <a:t>My most exciting experience has to be PGL! There was drama and happiness. It was great! My favourite activity was abseiling. It was exhilarating.</a:t>
            </a:r>
          </a:p>
          <a:p>
            <a:pPr marL="0" indent="0">
              <a:buNone/>
            </a:pPr>
            <a:r>
              <a:rPr lang="en-GB" sz="1900" dirty="0">
                <a:latin typeface="Tempus Sans ITC" panose="04020404030D07020202" pitchFamily="82" charset="0"/>
              </a:rPr>
              <a:t>This year is a great year to remember. Coronavirus, drama but mostly excitement I have made loads of friends at Applecroft, I will never forget you. My year 6 journey has been: making cushion covers, been to PGL, made biscuits and mostly made a lot of memories. I love my school and although I am ready for secondary school and excited, I'll be sad to leave.</a:t>
            </a:r>
          </a:p>
          <a:p>
            <a:pPr marL="0" indent="0" algn="r">
              <a:buNone/>
            </a:pPr>
            <a:r>
              <a:rPr lang="en-GB" sz="1900" dirty="0" smtClean="0">
                <a:latin typeface="Tempus Sans ITC" panose="04020404030D07020202" pitchFamily="82" charset="0"/>
              </a:rPr>
              <a:t>Mia Jager</a:t>
            </a:r>
            <a:endParaRPr lang="en-GB" sz="1900" dirty="0">
              <a:latin typeface="Tempus Sans ITC" panose="04020404030D07020202" pitchFamily="82" charset="0"/>
            </a:endParaRPr>
          </a:p>
        </p:txBody>
      </p:sp>
    </p:spTree>
    <p:extLst>
      <p:ext uri="{BB962C8B-B14F-4D97-AF65-F5344CB8AC3E}">
        <p14:creationId xmlns:p14="http://schemas.microsoft.com/office/powerpoint/2010/main" val="3232702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38000">
              <a:srgbClr val="F0904E"/>
            </a:gs>
            <a:gs pos="5000">
              <a:srgbClr val="C00000">
                <a:alpha val="65000"/>
              </a:srgbClr>
            </a:gs>
            <a:gs pos="81000">
              <a:schemeClr val="accent1">
                <a:lumMod val="75000"/>
              </a:schemeClr>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r>
              <a:rPr lang="en-GB" sz="1800" dirty="0">
                <a:latin typeface="Segoe Print" panose="02000600000000000000" pitchFamily="2" charset="0"/>
              </a:rPr>
              <a:t>This year has been amazing! I have made lots of new memories and have had lots of fun. The most enjoyable activity that I have completed in class was on world book day when we were doing DT and drawing our biscuit ideas.</a:t>
            </a:r>
          </a:p>
          <a:p>
            <a:pPr marL="0" indent="0">
              <a:buNone/>
            </a:pPr>
            <a:r>
              <a:rPr lang="en-GB" sz="1800" dirty="0">
                <a:latin typeface="Segoe Print" panose="02000600000000000000" pitchFamily="2" charset="0"/>
              </a:rPr>
              <a:t>My happiest moment was when I was at PGL and Serkan was allowed to go down the </a:t>
            </a:r>
            <a:r>
              <a:rPr lang="en-GB" sz="1800" dirty="0" smtClean="0">
                <a:latin typeface="Segoe Print" panose="02000600000000000000" pitchFamily="2" charset="0"/>
              </a:rPr>
              <a:t>zip wire. </a:t>
            </a:r>
            <a:r>
              <a:rPr lang="en-GB" sz="1800" dirty="0">
                <a:latin typeface="Segoe Print" panose="02000600000000000000" pitchFamily="2" charset="0"/>
              </a:rPr>
              <a:t>We had to pull him up to the tree and then he went down it! He looked really happy when he was on the </a:t>
            </a:r>
            <a:r>
              <a:rPr lang="en-GB" sz="1800" dirty="0" smtClean="0">
                <a:latin typeface="Segoe Print" panose="02000600000000000000" pitchFamily="2" charset="0"/>
              </a:rPr>
              <a:t>zip line.</a:t>
            </a:r>
            <a:endParaRPr lang="en-GB" sz="1800" dirty="0">
              <a:latin typeface="Segoe Print" panose="02000600000000000000" pitchFamily="2" charset="0"/>
            </a:endParaRPr>
          </a:p>
          <a:p>
            <a:pPr marL="0" indent="0">
              <a:buNone/>
            </a:pPr>
            <a:r>
              <a:rPr lang="en-GB" sz="1800" dirty="0">
                <a:latin typeface="Segoe Print" panose="02000600000000000000" pitchFamily="2" charset="0"/>
              </a:rPr>
              <a:t>My saddest moment was the most current memory I have, and it is a clear one that is stuck in my head. It was when it was the last proper school day before lockdown. I was sad because I didn’t know if I was going to see my friends ever again.</a:t>
            </a:r>
          </a:p>
          <a:p>
            <a:pPr marL="0" indent="0">
              <a:buNone/>
            </a:pPr>
            <a:r>
              <a:rPr lang="en-GB" sz="1800" dirty="0">
                <a:latin typeface="Segoe Print" panose="02000600000000000000" pitchFamily="2" charset="0"/>
              </a:rPr>
              <a:t>What was my biggest fear? It was when I had to sing in the Christmas play in front of the whole audience! I had so many nerves but when I saw my parents, I remembered the words for the song.</a:t>
            </a:r>
          </a:p>
          <a:p>
            <a:pPr marL="0" indent="0">
              <a:buNone/>
            </a:pPr>
            <a:r>
              <a:rPr lang="en-GB" sz="1800" dirty="0">
                <a:latin typeface="Segoe Print" panose="02000600000000000000" pitchFamily="2" charset="0"/>
              </a:rPr>
              <a:t>I have had great fun over the years, but Year 6 has definitely been the best! Playing Lacrosse and footy with my mates, eating cookies and reading new books. I have been here for so many years and I will be very sad to leave. I’m definitely ready for secondary school and my new teachers and classmates.</a:t>
            </a:r>
          </a:p>
          <a:p>
            <a:pPr marL="0" indent="0">
              <a:buNone/>
            </a:pPr>
            <a:r>
              <a:rPr lang="en-GB" sz="1800" dirty="0">
                <a:latin typeface="Segoe Print" panose="02000600000000000000" pitchFamily="2" charset="0"/>
              </a:rPr>
              <a:t>Goodbye </a:t>
            </a:r>
            <a:r>
              <a:rPr lang="en-GB" sz="1800" dirty="0" smtClean="0">
                <a:latin typeface="Segoe Print" panose="02000600000000000000" pitchFamily="2" charset="0"/>
              </a:rPr>
              <a:t>Applecroft</a:t>
            </a:r>
            <a:r>
              <a:rPr lang="en-GB" sz="1800" dirty="0">
                <a:latin typeface="Segoe Print" panose="02000600000000000000" pitchFamily="2" charset="0"/>
              </a:rPr>
              <a:t>.</a:t>
            </a:r>
          </a:p>
          <a:p>
            <a:pPr marL="0" indent="0" algn="r">
              <a:buNone/>
            </a:pPr>
            <a:r>
              <a:rPr lang="en-GB" sz="1900" dirty="0" smtClean="0">
                <a:latin typeface="Segoe Print" panose="02000600000000000000" pitchFamily="2" charset="0"/>
              </a:rPr>
              <a:t>Millie Gillman</a:t>
            </a:r>
            <a:endParaRPr lang="en-GB" sz="1900" dirty="0">
              <a:latin typeface="Segoe Print" panose="02000600000000000000" pitchFamily="2" charset="0"/>
            </a:endParaRPr>
          </a:p>
        </p:txBody>
      </p:sp>
    </p:spTree>
    <p:extLst>
      <p:ext uri="{BB962C8B-B14F-4D97-AF65-F5344CB8AC3E}">
        <p14:creationId xmlns:p14="http://schemas.microsoft.com/office/powerpoint/2010/main" val="35090875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62000">
              <a:srgbClr val="FF8BFF"/>
            </a:gs>
            <a:gs pos="17000">
              <a:srgbClr val="C00000">
                <a:alpha val="65000"/>
              </a:srgbClr>
            </a:gs>
            <a:gs pos="93000">
              <a:srgbClr val="DD07CE">
                <a:alpha val="67000"/>
              </a:srgbClr>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47869" y="363894"/>
            <a:ext cx="11318033" cy="6139543"/>
          </a:xfrm>
        </p:spPr>
        <p:txBody>
          <a:bodyPr>
            <a:normAutofit fontScale="25000" lnSpcReduction="20000"/>
          </a:bodyPr>
          <a:lstStyle/>
          <a:p>
            <a:pPr marL="0" indent="0">
              <a:buNone/>
            </a:pPr>
            <a:r>
              <a:rPr lang="en-GB" sz="2000" dirty="0"/>
              <a:t/>
            </a:r>
            <a:br>
              <a:rPr lang="en-GB" sz="2000" dirty="0"/>
            </a:br>
            <a:r>
              <a:rPr lang="en-GB" sz="6400" b="1" dirty="0">
                <a:latin typeface="Bradley Hand ITC" panose="03070402050302030203" pitchFamily="66" charset="0"/>
              </a:rPr>
              <a:t>This year has been a fantastic year in year 6 and a year I will never forget.  </a:t>
            </a:r>
          </a:p>
          <a:p>
            <a:pPr marL="0" indent="0">
              <a:buNone/>
            </a:pPr>
            <a:r>
              <a:rPr lang="en-GB" sz="6400" b="1" dirty="0">
                <a:latin typeface="Bradley Hand ITC" panose="03070402050302030203" pitchFamily="66" charset="0"/>
              </a:rPr>
              <a:t/>
            </a:r>
            <a:br>
              <a:rPr lang="en-GB" sz="6400" b="1" dirty="0">
                <a:latin typeface="Bradley Hand ITC" panose="03070402050302030203" pitchFamily="66" charset="0"/>
              </a:rPr>
            </a:br>
            <a:r>
              <a:rPr lang="en-GB" sz="6400" b="1" dirty="0">
                <a:latin typeface="Bradley Hand ITC" panose="03070402050302030203" pitchFamily="66" charset="0"/>
              </a:rPr>
              <a:t>At the beginning of the year I was a little nervous and not so confident, but over the year I have changed dramatically with the help of my teachers and friends. In the year there have been many fun activities such </a:t>
            </a:r>
            <a:r>
              <a:rPr lang="en-GB" sz="6400" b="1" dirty="0" smtClean="0">
                <a:latin typeface="Bradley Hand ITC" panose="03070402050302030203" pitchFamily="66" charset="0"/>
              </a:rPr>
              <a:t>as Young Voices</a:t>
            </a:r>
            <a:r>
              <a:rPr lang="en-GB" sz="6400" b="1" dirty="0">
                <a:latin typeface="Bradley Hand ITC" panose="03070402050302030203" pitchFamily="66" charset="0"/>
              </a:rPr>
              <a:t>, Young S</a:t>
            </a:r>
            <a:r>
              <a:rPr lang="en-GB" sz="6400" b="1" dirty="0" smtClean="0">
                <a:latin typeface="Bradley Hand ITC" panose="03070402050302030203" pitchFamily="66" charset="0"/>
              </a:rPr>
              <a:t>hakespeare's </a:t>
            </a:r>
            <a:r>
              <a:rPr lang="en-GB" sz="6400" b="1" dirty="0">
                <a:latin typeface="Bradley Hand ITC" panose="03070402050302030203" pitchFamily="66" charset="0"/>
              </a:rPr>
              <a:t>day, World </a:t>
            </a:r>
            <a:r>
              <a:rPr lang="en-GB" sz="6400" b="1" dirty="0" smtClean="0">
                <a:latin typeface="Bradley Hand ITC" panose="03070402050302030203" pitchFamily="66" charset="0"/>
              </a:rPr>
              <a:t>War </a:t>
            </a:r>
            <a:r>
              <a:rPr lang="en-GB" sz="6400" b="1" dirty="0">
                <a:latin typeface="Bradley Hand ITC" panose="03070402050302030203" pitchFamily="66" charset="0"/>
              </a:rPr>
              <a:t>2 day , </a:t>
            </a:r>
            <a:r>
              <a:rPr lang="en-GB" sz="6400" b="1" dirty="0" smtClean="0">
                <a:latin typeface="Bradley Hand ITC" panose="03070402050302030203" pitchFamily="66" charset="0"/>
              </a:rPr>
              <a:t>the Christmas </a:t>
            </a:r>
            <a:r>
              <a:rPr lang="en-GB" sz="6400" b="1" dirty="0">
                <a:latin typeface="Bradley Hand ITC" panose="03070402050302030203" pitchFamily="66" charset="0"/>
              </a:rPr>
              <a:t>show and </a:t>
            </a:r>
            <a:r>
              <a:rPr lang="en-GB" sz="6400" b="1" dirty="0" smtClean="0">
                <a:latin typeface="Bradley Hand ITC" panose="03070402050302030203" pitchFamily="66" charset="0"/>
              </a:rPr>
              <a:t>many </a:t>
            </a:r>
            <a:r>
              <a:rPr lang="en-GB" sz="6400" b="1" dirty="0">
                <a:latin typeface="Bradley Hand ITC" panose="03070402050302030203" pitchFamily="66" charset="0"/>
              </a:rPr>
              <a:t>others but the one that I enjoyed the most  and boosted my confidence and bravery the most was PGL.</a:t>
            </a:r>
          </a:p>
          <a:p>
            <a:pPr marL="0" indent="0">
              <a:buNone/>
            </a:pPr>
            <a:r>
              <a:rPr lang="en-GB" sz="6400" b="1" dirty="0">
                <a:latin typeface="Bradley Hand ITC" panose="03070402050302030203" pitchFamily="66" charset="0"/>
              </a:rPr>
              <a:t/>
            </a:r>
            <a:br>
              <a:rPr lang="en-GB" sz="6400" b="1" dirty="0">
                <a:latin typeface="Bradley Hand ITC" panose="03070402050302030203" pitchFamily="66" charset="0"/>
              </a:rPr>
            </a:br>
            <a:r>
              <a:rPr lang="en-GB" sz="6400" b="1" dirty="0">
                <a:latin typeface="Bradley Hand ITC" panose="03070402050302030203" pitchFamily="66" charset="0"/>
              </a:rPr>
              <a:t>PGL was the best part in year 6 because I had a chance to make new friends and to get to work with other people I might not usually work with as a team. Also I had an opportunity to learn new skills and try new things to overcome my fear. PGL was just amazing in everything and helped me in everything. </a:t>
            </a:r>
          </a:p>
          <a:p>
            <a:pPr marL="0" indent="0">
              <a:buNone/>
            </a:pPr>
            <a:r>
              <a:rPr lang="en-GB" sz="6400" b="1" dirty="0">
                <a:latin typeface="Bradley Hand ITC" panose="03070402050302030203" pitchFamily="66" charset="0"/>
              </a:rPr>
              <a:t/>
            </a:r>
            <a:br>
              <a:rPr lang="en-GB" sz="6400" b="1" dirty="0">
                <a:latin typeface="Bradley Hand ITC" panose="03070402050302030203" pitchFamily="66" charset="0"/>
              </a:rPr>
            </a:br>
            <a:r>
              <a:rPr lang="en-GB" sz="6400" b="1" dirty="0">
                <a:latin typeface="Bradley Hand ITC" panose="03070402050302030203" pitchFamily="66" charset="0"/>
              </a:rPr>
              <a:t>In year 6 I had responsibilities, and I really like to have responsibilities because I get a chance to make Applecroft a better </a:t>
            </a:r>
            <a:r>
              <a:rPr lang="en-GB" sz="6400" b="1" dirty="0" smtClean="0">
                <a:latin typeface="Bradley Hand ITC" panose="03070402050302030203" pitchFamily="66" charset="0"/>
              </a:rPr>
              <a:t>place and I </a:t>
            </a:r>
            <a:r>
              <a:rPr lang="en-GB" sz="6400" b="1" dirty="0">
                <a:latin typeface="Bradley Hand ITC" panose="03070402050302030203" pitchFamily="66" charset="0"/>
              </a:rPr>
              <a:t>have something </a:t>
            </a:r>
            <a:r>
              <a:rPr lang="en-GB" sz="6400" b="1" dirty="0" smtClean="0">
                <a:latin typeface="Bradley Hand ITC" panose="03070402050302030203" pitchFamily="66" charset="0"/>
              </a:rPr>
              <a:t>on </a:t>
            </a:r>
            <a:r>
              <a:rPr lang="en-GB" sz="6400" b="1" dirty="0">
                <a:latin typeface="Bradley Hand ITC" panose="03070402050302030203" pitchFamily="66" charset="0"/>
              </a:rPr>
              <a:t>my mind I need to do and be responsible for. The main leadership role or responsibility I had was being part of the Lighthouse </a:t>
            </a:r>
            <a:r>
              <a:rPr lang="en-GB" sz="6400" b="1" dirty="0" smtClean="0">
                <a:latin typeface="Bradley Hand ITC" panose="03070402050302030203" pitchFamily="66" charset="0"/>
              </a:rPr>
              <a:t>Team</a:t>
            </a:r>
            <a:r>
              <a:rPr lang="en-GB" sz="6400" b="1" dirty="0">
                <a:latin typeface="Bradley Hand ITC" panose="03070402050302030203" pitchFamily="66" charset="0"/>
              </a:rPr>
              <a:t>. That morning I was in the </a:t>
            </a:r>
            <a:r>
              <a:rPr lang="en-GB" sz="6400" b="1" dirty="0" smtClean="0">
                <a:latin typeface="Bradley Hand ITC" panose="03070402050302030203" pitchFamily="66" charset="0"/>
              </a:rPr>
              <a:t>classroom </a:t>
            </a:r>
            <a:r>
              <a:rPr lang="en-GB" sz="6400" b="1" dirty="0">
                <a:latin typeface="Bradley Hand ITC" panose="03070402050302030203" pitchFamily="66" charset="0"/>
              </a:rPr>
              <a:t>just getting ready for the first lesson </a:t>
            </a:r>
            <a:r>
              <a:rPr lang="en-GB" sz="6400" b="1" dirty="0" smtClean="0">
                <a:latin typeface="Bradley Hand ITC" panose="03070402050302030203" pitchFamily="66" charset="0"/>
              </a:rPr>
              <a:t>when </a:t>
            </a:r>
            <a:r>
              <a:rPr lang="en-GB" sz="6400" b="1" dirty="0">
                <a:latin typeface="Bradley Hand ITC" panose="03070402050302030203" pitchFamily="66" charset="0"/>
              </a:rPr>
              <a:t>Mrs Withe called me as a surprise. She told me that I got the job of joining the Lighthouse </a:t>
            </a:r>
            <a:r>
              <a:rPr lang="en-GB" sz="6400" b="1" dirty="0" smtClean="0">
                <a:latin typeface="Bradley Hand ITC" panose="03070402050302030203" pitchFamily="66" charset="0"/>
              </a:rPr>
              <a:t>Team</a:t>
            </a:r>
            <a:r>
              <a:rPr lang="en-GB" sz="6400" b="1" dirty="0">
                <a:latin typeface="Bradley Hand ITC" panose="03070402050302030203" pitchFamily="66" charset="0"/>
              </a:rPr>
              <a:t>. As soon as I heard I was filled with joy because I really wanted that job </a:t>
            </a:r>
            <a:r>
              <a:rPr lang="en-GB" sz="6400" b="1" dirty="0" smtClean="0">
                <a:latin typeface="Bradley Hand ITC" panose="03070402050302030203" pitchFamily="66" charset="0"/>
              </a:rPr>
              <a:t>and </a:t>
            </a:r>
            <a:r>
              <a:rPr lang="en-GB" sz="6400" b="1" dirty="0">
                <a:latin typeface="Bradley Hand ITC" panose="03070402050302030203" pitchFamily="66" charset="0"/>
              </a:rPr>
              <a:t>I wanted </a:t>
            </a:r>
            <a:r>
              <a:rPr lang="en-GB" sz="6400" b="1" dirty="0" smtClean="0">
                <a:latin typeface="Bradley Hand ITC" panose="03070402050302030203" pitchFamily="66" charset="0"/>
              </a:rPr>
              <a:t>to </a:t>
            </a:r>
            <a:r>
              <a:rPr lang="en-GB" sz="6400" b="1" dirty="0">
                <a:latin typeface="Bradley Hand ITC" panose="03070402050302030203" pitchFamily="66" charset="0"/>
              </a:rPr>
              <a:t>make Applecroft better. Later in the afternoon everyone was asking what the good news was so I thought I would tell them.  I was brave enough to go in front of my class and tell them all what it was, and when I did I </a:t>
            </a:r>
            <a:r>
              <a:rPr lang="en-GB" sz="6400" b="1" dirty="0" smtClean="0">
                <a:latin typeface="Bradley Hand ITC" panose="03070402050302030203" pitchFamily="66" charset="0"/>
              </a:rPr>
              <a:t>wasn’t </a:t>
            </a:r>
            <a:r>
              <a:rPr lang="en-GB" sz="6400" b="1" dirty="0">
                <a:latin typeface="Bradley Hand ITC" panose="03070402050302030203" pitchFamily="66" charset="0"/>
              </a:rPr>
              <a:t>so shy any more and I was proud of myself and so was Mrs </a:t>
            </a:r>
            <a:r>
              <a:rPr lang="en-GB" sz="6400" b="1" dirty="0" smtClean="0">
                <a:latin typeface="Bradley Hand ITC" panose="03070402050302030203" pitchFamily="66" charset="0"/>
              </a:rPr>
              <a:t>Keefe</a:t>
            </a:r>
            <a:r>
              <a:rPr lang="en-GB" sz="6400" b="1" dirty="0">
                <a:latin typeface="Bradley Hand ITC" panose="03070402050302030203" pitchFamily="66" charset="0"/>
              </a:rPr>
              <a:t>.</a:t>
            </a:r>
          </a:p>
          <a:p>
            <a:pPr marL="0" indent="0">
              <a:buNone/>
            </a:pPr>
            <a:r>
              <a:rPr lang="en-GB" sz="6400" b="1" dirty="0">
                <a:latin typeface="Bradley Hand ITC" panose="03070402050302030203" pitchFamily="66" charset="0"/>
              </a:rPr>
              <a:t/>
            </a:r>
            <a:br>
              <a:rPr lang="en-GB" sz="6400" b="1" dirty="0">
                <a:latin typeface="Bradley Hand ITC" panose="03070402050302030203" pitchFamily="66" charset="0"/>
              </a:rPr>
            </a:br>
            <a:r>
              <a:rPr lang="en-GB" sz="6400" b="1" dirty="0">
                <a:latin typeface="Bradley Hand ITC" panose="03070402050302030203" pitchFamily="66" charset="0"/>
              </a:rPr>
              <a:t>However the most embarrassing part of the year was in the </a:t>
            </a:r>
            <a:r>
              <a:rPr lang="en-GB" sz="6400" b="1" dirty="0" smtClean="0">
                <a:latin typeface="Bradley Hand ITC" panose="03070402050302030203" pitchFamily="66" charset="0"/>
              </a:rPr>
              <a:t>Christmas </a:t>
            </a:r>
            <a:r>
              <a:rPr lang="en-GB" sz="6400" b="1" dirty="0">
                <a:latin typeface="Bradley Hand ITC" panose="03070402050302030203" pitchFamily="66" charset="0"/>
              </a:rPr>
              <a:t>show - even though I practiced my line a lot, when  it was my turn I hesitated a bit when I was saying my line. Overall the </a:t>
            </a:r>
            <a:r>
              <a:rPr lang="en-GB" sz="6400" b="1" dirty="0" smtClean="0">
                <a:latin typeface="Bradley Hand ITC" panose="03070402050302030203" pitchFamily="66" charset="0"/>
              </a:rPr>
              <a:t>Christmas </a:t>
            </a:r>
            <a:r>
              <a:rPr lang="en-GB" sz="6400" b="1" dirty="0">
                <a:latin typeface="Bradley Hand ITC" panose="03070402050302030203" pitchFamily="66" charset="0"/>
              </a:rPr>
              <a:t>show was fun because we got to watch </a:t>
            </a:r>
            <a:r>
              <a:rPr lang="en-GB" sz="6400" b="1" dirty="0" smtClean="0">
                <a:latin typeface="Bradley Hand ITC" panose="03070402050302030203" pitchFamily="66" charset="0"/>
              </a:rPr>
              <a:t>Christmas </a:t>
            </a:r>
            <a:r>
              <a:rPr lang="en-GB" sz="6400" b="1" dirty="0">
                <a:latin typeface="Bradley Hand ITC" panose="03070402050302030203" pitchFamily="66" charset="0"/>
              </a:rPr>
              <a:t>movies as a whole year group and got to dress up in cool costumes.</a:t>
            </a:r>
          </a:p>
          <a:p>
            <a:pPr marL="0" indent="0">
              <a:buNone/>
            </a:pPr>
            <a:r>
              <a:rPr lang="en-GB" sz="6400" b="1" dirty="0">
                <a:latin typeface="Bradley Hand ITC" panose="03070402050302030203" pitchFamily="66" charset="0"/>
              </a:rPr>
              <a:t/>
            </a:r>
            <a:br>
              <a:rPr lang="en-GB" sz="6400" b="1" dirty="0">
                <a:latin typeface="Bradley Hand ITC" panose="03070402050302030203" pitchFamily="66" charset="0"/>
              </a:rPr>
            </a:br>
            <a:r>
              <a:rPr lang="en-GB" sz="6400" b="1" dirty="0">
                <a:latin typeface="Bradley Hand ITC" panose="03070402050302030203" pitchFamily="66" charset="0"/>
              </a:rPr>
              <a:t>I have really enjoyed year 6 even though it is my last year at Applecroft, but I promise I will never forget it and Applecroft.  I am really sad that it is my last year at Applecroft and that I have to leave and wave goodbye. I will really miss all the staff, all the hard work they have done with me to improve, I really appreciate their help and I will miss all my friends with all the great times we had together. I am really glad that I had a chance to get into Applecroft school. I love Applecroft. It is a wonderful school and I will never ever forget it. Thank you year 6 for preparing  me for secondary school and now I am ready. Thank you so much Applecroft and I will miss you.      </a:t>
            </a:r>
          </a:p>
          <a:p>
            <a:pPr marL="0" indent="0" algn="r">
              <a:buNone/>
            </a:pPr>
            <a:r>
              <a:rPr lang="en-GB" sz="6400" b="1" dirty="0" smtClean="0">
                <a:latin typeface="Bradley Hand ITC" panose="03070402050302030203" pitchFamily="66" charset="0"/>
              </a:rPr>
              <a:t>Marianne Fares</a:t>
            </a:r>
            <a:r>
              <a:rPr lang="en-GB" sz="5600" b="1" dirty="0">
                <a:latin typeface="Bradley Hand ITC" panose="03070402050302030203" pitchFamily="66" charset="0"/>
              </a:rPr>
              <a:t/>
            </a:r>
            <a:br>
              <a:rPr lang="en-GB" sz="5600" b="1" dirty="0">
                <a:latin typeface="Bradley Hand ITC" panose="03070402050302030203" pitchFamily="66" charset="0"/>
              </a:rPr>
            </a:br>
            <a:endParaRPr lang="en-GB" sz="5600" b="1" dirty="0">
              <a:latin typeface="Bradley Hand ITC" panose="03070402050302030203" pitchFamily="66" charset="0"/>
            </a:endParaRPr>
          </a:p>
        </p:txBody>
      </p:sp>
    </p:spTree>
    <p:extLst>
      <p:ext uri="{BB962C8B-B14F-4D97-AF65-F5344CB8AC3E}">
        <p14:creationId xmlns:p14="http://schemas.microsoft.com/office/powerpoint/2010/main" val="28515849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100000">
              <a:schemeClr val="bg2">
                <a:lumMod val="50000"/>
                <a:alpha val="89000"/>
              </a:schemeClr>
            </a:gs>
            <a:gs pos="54000">
              <a:schemeClr val="accent5">
                <a:lumMod val="60000"/>
                <a:lumOff val="40000"/>
                <a:alpha val="79000"/>
              </a:schemeClr>
            </a:gs>
            <a:gs pos="7000">
              <a:schemeClr val="accent1">
                <a:lumMod val="75000"/>
              </a:schemeClr>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800" dirty="0" smtClean="0">
              <a:latin typeface="Twinkl Cursive Looped" panose="02000000000000000000" pitchFamily="2" charset="0"/>
            </a:endParaRPr>
          </a:p>
          <a:p>
            <a:pPr marL="0" indent="0">
              <a:buNone/>
            </a:pPr>
            <a:r>
              <a:rPr lang="en-GB" sz="2000" dirty="0" smtClean="0">
                <a:latin typeface="Tempus Sans ITC" panose="04020404030D07020202" pitchFamily="82" charset="0"/>
              </a:rPr>
              <a:t>As </a:t>
            </a:r>
            <a:r>
              <a:rPr lang="en-GB" sz="2000" dirty="0">
                <a:latin typeface="Tempus Sans ITC" panose="04020404030D07020202" pitchFamily="82" charset="0"/>
              </a:rPr>
              <a:t>the last of the primary years draw a to a close, we look back at my Year 6 experience and all the memories that come with it. I will never forget kayaking as a year group, with a handful of games; team tag being the most peculiar- having to pledge your allegiance to any group that “caught” you (all being commanded by unwary power-hungry leaders)- or my guitar in which I have progressed </a:t>
            </a:r>
            <a:r>
              <a:rPr lang="en-GB" sz="2000" dirty="0" smtClean="0">
                <a:latin typeface="Tempus Sans ITC" panose="04020404030D07020202" pitchFamily="82" charset="0"/>
              </a:rPr>
              <a:t>massively. </a:t>
            </a:r>
            <a:r>
              <a:rPr lang="en-GB" sz="2000" dirty="0">
                <a:latin typeface="Tempus Sans ITC" panose="04020404030D07020202" pitchFamily="82" charset="0"/>
              </a:rPr>
              <a:t>I have played </a:t>
            </a:r>
            <a:r>
              <a:rPr lang="en-GB" sz="2000" dirty="0" smtClean="0">
                <a:latin typeface="Tempus Sans ITC" panose="04020404030D07020202" pitchFamily="82" charset="0"/>
              </a:rPr>
              <a:t>in numerous </a:t>
            </a:r>
            <a:r>
              <a:rPr lang="en-GB" sz="2000" dirty="0">
                <a:latin typeface="Tempus Sans ITC" panose="04020404030D07020202" pitchFamily="82" charset="0"/>
              </a:rPr>
              <a:t>school concerts and at the time of writing have started spring (from the four seasons).</a:t>
            </a:r>
          </a:p>
          <a:p>
            <a:pPr marL="0" indent="0">
              <a:buNone/>
            </a:pPr>
            <a:r>
              <a:rPr lang="en-GB" sz="2000" dirty="0">
                <a:latin typeface="Tempus Sans ITC" panose="04020404030D07020202" pitchFamily="82" charset="0"/>
              </a:rPr>
              <a:t>Of all of the things that changed, I am still sluggish at writing; a trait that I have carried with me through the early years, to the years of 2-3 and 4 and (surprise) 5-6</a:t>
            </a:r>
          </a:p>
          <a:p>
            <a:pPr marL="0" indent="0">
              <a:buNone/>
            </a:pPr>
            <a:r>
              <a:rPr lang="en-GB" sz="2000" dirty="0">
                <a:latin typeface="Tempus Sans ITC" panose="04020404030D07020202" pitchFamily="82" charset="0"/>
              </a:rPr>
              <a:t>It </a:t>
            </a:r>
            <a:r>
              <a:rPr lang="en-GB" sz="2000" dirty="0" smtClean="0">
                <a:latin typeface="Tempus Sans ITC" panose="04020404030D07020202" pitchFamily="82" charset="0"/>
              </a:rPr>
              <a:t>embarrasses </a:t>
            </a:r>
            <a:r>
              <a:rPr lang="en-GB" sz="2000" dirty="0">
                <a:latin typeface="Tempus Sans ITC" panose="04020404030D07020202" pitchFamily="82" charset="0"/>
              </a:rPr>
              <a:t>me further that I am numerous assignments behind my peers who’s skills I clearly lack, which leads me to ponder if one day I might be better than now…</a:t>
            </a:r>
          </a:p>
          <a:p>
            <a:pPr marL="0" indent="0">
              <a:buNone/>
            </a:pPr>
            <a:r>
              <a:rPr lang="en-GB" sz="2000" dirty="0">
                <a:latin typeface="Tempus Sans ITC" panose="04020404030D07020202" pitchFamily="82" charset="0"/>
              </a:rPr>
              <a:t>In another six or so years, I will be writing the next incarnation of the documentation, so I will </a:t>
            </a:r>
            <a:r>
              <a:rPr lang="en-GB" sz="2000" dirty="0" smtClean="0">
                <a:latin typeface="Tempus Sans ITC" panose="04020404030D07020202" pitchFamily="82" charset="0"/>
              </a:rPr>
              <a:t>always remember </a:t>
            </a:r>
            <a:r>
              <a:rPr lang="en-GB" sz="2000" dirty="0">
                <a:latin typeface="Tempus Sans ITC" panose="04020404030D07020202" pitchFamily="82" charset="0"/>
              </a:rPr>
              <a:t>my past, </a:t>
            </a:r>
            <a:r>
              <a:rPr lang="en-GB" sz="2000" dirty="0" smtClean="0">
                <a:latin typeface="Tempus Sans ITC" panose="04020404030D07020202" pitchFamily="82" charset="0"/>
              </a:rPr>
              <a:t>all </a:t>
            </a:r>
            <a:r>
              <a:rPr lang="en-GB" sz="2000" dirty="0">
                <a:latin typeface="Tempus Sans ITC" panose="04020404030D07020202" pitchFamily="82" charset="0"/>
              </a:rPr>
              <a:t>pasts, for the future will be the past at some time, so we will remember for the past that was once </a:t>
            </a:r>
            <a:r>
              <a:rPr lang="en-GB" sz="2000" dirty="0" smtClean="0">
                <a:latin typeface="Tempus Sans ITC" panose="04020404030D07020202" pitchFamily="82" charset="0"/>
              </a:rPr>
              <a:t>the future.</a:t>
            </a:r>
          </a:p>
          <a:p>
            <a:pPr marL="0" indent="0" algn="r">
              <a:buNone/>
            </a:pPr>
            <a:r>
              <a:rPr lang="en-GB" sz="2000" dirty="0" smtClean="0">
                <a:latin typeface="Tempus Sans ITC" panose="04020404030D07020202" pitchFamily="82" charset="0"/>
              </a:rPr>
              <a:t>Alec Lowe</a:t>
            </a:r>
            <a:endParaRPr lang="en-GB" sz="2000" dirty="0">
              <a:latin typeface="Tempus Sans ITC" panose="04020404030D07020202" pitchFamily="82" charset="0"/>
            </a:endParaRPr>
          </a:p>
        </p:txBody>
      </p:sp>
    </p:spTree>
    <p:extLst>
      <p:ext uri="{BB962C8B-B14F-4D97-AF65-F5344CB8AC3E}">
        <p14:creationId xmlns:p14="http://schemas.microsoft.com/office/powerpoint/2010/main" val="42670721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23000">
              <a:srgbClr val="9A67D3">
                <a:alpha val="77000"/>
              </a:srgbClr>
            </a:gs>
            <a:gs pos="100000">
              <a:srgbClr val="5C005C">
                <a:alpha val="82000"/>
              </a:srgbClr>
            </a:gs>
            <a:gs pos="75000">
              <a:srgbClr val="A66CC6"/>
            </a:gs>
            <a:gs pos="42000">
              <a:srgbClr val="AA82F2">
                <a:alpha val="56000"/>
              </a:srgbClr>
            </a:gs>
            <a:gs pos="1000">
              <a:srgbClr val="5C005C">
                <a:alpha val="76000"/>
              </a:srgbClr>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800" dirty="0" smtClean="0">
              <a:latin typeface="Twinkl Cursive Unlooped" panose="02000000000000000000" pitchFamily="2" charset="0"/>
            </a:endParaRPr>
          </a:p>
          <a:p>
            <a:pPr marL="0" indent="0">
              <a:buNone/>
            </a:pPr>
            <a:r>
              <a:rPr lang="en-GB" sz="2000" dirty="0" smtClean="0">
                <a:latin typeface="Segoe Print" panose="02000600000000000000" pitchFamily="2" charset="0"/>
              </a:rPr>
              <a:t>This </a:t>
            </a:r>
            <a:r>
              <a:rPr lang="en-GB" sz="2000" dirty="0">
                <a:latin typeface="Segoe Print" panose="02000600000000000000" pitchFamily="2" charset="0"/>
              </a:rPr>
              <a:t>year has certainly been memorable. I have done a variety of different activities. The most fun activity has to be </a:t>
            </a:r>
            <a:r>
              <a:rPr lang="en-GB" sz="2000" dirty="0" smtClean="0">
                <a:latin typeface="Segoe Print" panose="02000600000000000000" pitchFamily="2" charset="0"/>
              </a:rPr>
              <a:t>PGL </a:t>
            </a:r>
            <a:r>
              <a:rPr lang="en-GB" sz="2000" dirty="0">
                <a:latin typeface="Segoe Print" panose="02000600000000000000" pitchFamily="2" charset="0"/>
              </a:rPr>
              <a:t>raft building because all of the boys in my group were crying because it was raining. They made all the girls do the work like tying the ropes and lifting the barrels but then the boys fell in the water. </a:t>
            </a:r>
            <a:endParaRPr lang="en-GB" sz="2000" dirty="0" smtClean="0">
              <a:latin typeface="Segoe Print" panose="02000600000000000000" pitchFamily="2" charset="0"/>
            </a:endParaRPr>
          </a:p>
          <a:p>
            <a:pPr marL="0" indent="0">
              <a:buNone/>
            </a:pPr>
            <a:r>
              <a:rPr lang="en-GB" sz="2000" dirty="0" smtClean="0">
                <a:latin typeface="Segoe Print" panose="02000600000000000000" pitchFamily="2" charset="0"/>
              </a:rPr>
              <a:t>My </a:t>
            </a:r>
            <a:r>
              <a:rPr lang="en-GB" sz="2000" dirty="0">
                <a:latin typeface="Segoe Print" panose="02000600000000000000" pitchFamily="2" charset="0"/>
              </a:rPr>
              <a:t>most exciting moment has to be </a:t>
            </a:r>
            <a:r>
              <a:rPr lang="en-GB" sz="2000" dirty="0" smtClean="0">
                <a:latin typeface="Segoe Print" panose="02000600000000000000" pitchFamily="2" charset="0"/>
              </a:rPr>
              <a:t>Young </a:t>
            </a:r>
            <a:r>
              <a:rPr lang="en-GB" sz="2000" dirty="0">
                <a:latin typeface="Segoe Print" panose="02000600000000000000" pitchFamily="2" charset="0"/>
              </a:rPr>
              <a:t>V</a:t>
            </a:r>
            <a:r>
              <a:rPr lang="en-GB" sz="2000" dirty="0" smtClean="0">
                <a:latin typeface="Segoe Print" panose="02000600000000000000" pitchFamily="2" charset="0"/>
              </a:rPr>
              <a:t>oices</a:t>
            </a:r>
            <a:r>
              <a:rPr lang="en-GB" sz="2000" dirty="0">
                <a:latin typeface="Segoe Print" panose="02000600000000000000" pitchFamily="2" charset="0"/>
              </a:rPr>
              <a:t>. It was really fun because I got to sing with my best friends and I met Tony Hadley. </a:t>
            </a:r>
            <a:endParaRPr lang="en-GB" sz="2000" dirty="0" smtClean="0">
              <a:latin typeface="Segoe Print" panose="02000600000000000000" pitchFamily="2" charset="0"/>
            </a:endParaRPr>
          </a:p>
          <a:p>
            <a:pPr marL="0" indent="0">
              <a:buNone/>
            </a:pPr>
            <a:r>
              <a:rPr lang="en-GB" sz="2000" dirty="0" smtClean="0">
                <a:latin typeface="Segoe Print" panose="02000600000000000000" pitchFamily="2" charset="0"/>
              </a:rPr>
              <a:t>My </a:t>
            </a:r>
            <a:r>
              <a:rPr lang="en-GB" sz="2000" dirty="0">
                <a:latin typeface="Segoe Print" panose="02000600000000000000" pitchFamily="2" charset="0"/>
              </a:rPr>
              <a:t>most embarrassing moment was when I was at an athletics competition when I was speed bouncing and the mat underneath my feet slipped and I face planted on to the floor. </a:t>
            </a:r>
            <a:endParaRPr lang="en-GB" sz="2000" dirty="0" smtClean="0">
              <a:latin typeface="Segoe Print" panose="02000600000000000000" pitchFamily="2" charset="0"/>
            </a:endParaRPr>
          </a:p>
          <a:p>
            <a:pPr marL="0" indent="0">
              <a:buNone/>
            </a:pPr>
            <a:r>
              <a:rPr lang="en-GB" sz="2000" dirty="0" smtClean="0">
                <a:latin typeface="Segoe Print" panose="02000600000000000000" pitchFamily="2" charset="0"/>
              </a:rPr>
              <a:t>Although </a:t>
            </a:r>
            <a:r>
              <a:rPr lang="en-GB" sz="2000" dirty="0">
                <a:latin typeface="Segoe Print" panose="02000600000000000000" pitchFamily="2" charset="0"/>
              </a:rPr>
              <a:t>I am ready to go to secondary school I am going to miss this school. </a:t>
            </a:r>
            <a:endParaRPr lang="en-GB" sz="2000" dirty="0" smtClean="0">
              <a:latin typeface="Segoe Print" panose="02000600000000000000" pitchFamily="2" charset="0"/>
            </a:endParaRPr>
          </a:p>
          <a:p>
            <a:pPr marL="0" indent="0" algn="r">
              <a:buNone/>
            </a:pPr>
            <a:r>
              <a:rPr lang="en-GB" sz="2000" dirty="0" smtClean="0">
                <a:latin typeface="Segoe Print" panose="02000600000000000000" pitchFamily="2" charset="0"/>
              </a:rPr>
              <a:t>Imogen </a:t>
            </a:r>
            <a:r>
              <a:rPr lang="en-GB" sz="2000" dirty="0">
                <a:latin typeface="Segoe Print" panose="02000600000000000000" pitchFamily="2" charset="0"/>
              </a:rPr>
              <a:t>O’Carroll</a:t>
            </a:r>
          </a:p>
        </p:txBody>
      </p:sp>
    </p:spTree>
    <p:extLst>
      <p:ext uri="{BB962C8B-B14F-4D97-AF65-F5344CB8AC3E}">
        <p14:creationId xmlns:p14="http://schemas.microsoft.com/office/powerpoint/2010/main" val="1612951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100000">
              <a:srgbClr val="5C005C"/>
            </a:gs>
            <a:gs pos="64000">
              <a:srgbClr val="A66CC6">
                <a:alpha val="81000"/>
              </a:srgbClr>
            </a:gs>
            <a:gs pos="88000">
              <a:schemeClr val="accent5">
                <a:lumMod val="50000"/>
              </a:schemeClr>
            </a:gs>
            <a:gs pos="21000">
              <a:schemeClr val="accent5">
                <a:lumMod val="50000"/>
                <a:alpha val="67000"/>
              </a:schemeClr>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800" b="1" dirty="0" smtClean="0">
              <a:latin typeface="Tempus Sans ITC" panose="04020404030D07020202" pitchFamily="82" charset="0"/>
            </a:endParaRPr>
          </a:p>
          <a:p>
            <a:pPr marL="0" indent="0">
              <a:buNone/>
            </a:pPr>
            <a:r>
              <a:rPr lang="en-GB" sz="2000" b="1" dirty="0" smtClean="0">
                <a:latin typeface="Tempus Sans ITC" panose="04020404030D07020202" pitchFamily="82" charset="0"/>
              </a:rPr>
              <a:t>This </a:t>
            </a:r>
            <a:r>
              <a:rPr lang="en-GB" sz="2000" b="1" dirty="0">
                <a:latin typeface="Tempus Sans ITC" panose="04020404030D07020202" pitchFamily="82" charset="0"/>
              </a:rPr>
              <a:t>year has been very exciting and memorable. I’ve had some exciting, embarrassing and sad memories during this year.</a:t>
            </a:r>
          </a:p>
          <a:p>
            <a:pPr marL="0" indent="0">
              <a:buNone/>
            </a:pPr>
            <a:r>
              <a:rPr lang="en-GB" sz="2000" b="1" dirty="0">
                <a:latin typeface="Tempus Sans ITC" panose="04020404030D07020202" pitchFamily="82" charset="0"/>
              </a:rPr>
              <a:t>My most exciting memory is PGL. I really liked the zip line and the trapeze; I was nervous at first but when I did it I said, “I want to do it again!” I also really liked the food.</a:t>
            </a:r>
          </a:p>
          <a:p>
            <a:pPr marL="0" indent="0">
              <a:buNone/>
            </a:pPr>
            <a:r>
              <a:rPr lang="en-GB" sz="2000" b="1" dirty="0">
                <a:latin typeface="Tempus Sans ITC" panose="04020404030D07020202" pitchFamily="82" charset="0"/>
              </a:rPr>
              <a:t>My saddest memory was sports day because it was cancelled! I trained really hard this year to win the 100m but now I can’t put all of that training to good use.</a:t>
            </a:r>
          </a:p>
          <a:p>
            <a:pPr marL="0" indent="0">
              <a:buNone/>
            </a:pPr>
            <a:r>
              <a:rPr lang="en-GB" sz="2000" b="1" dirty="0">
                <a:latin typeface="Tempus Sans ITC" panose="04020404030D07020202" pitchFamily="82" charset="0"/>
              </a:rPr>
              <a:t>My most embarrassing memory was the Christmas play, because I had to dress up like a pirate and dance, we also had to sing!</a:t>
            </a:r>
          </a:p>
          <a:p>
            <a:pPr marL="0" indent="0">
              <a:buNone/>
            </a:pPr>
            <a:r>
              <a:rPr lang="en-GB" sz="2000" b="1" dirty="0">
                <a:latin typeface="Tempus Sans ITC" panose="04020404030D07020202" pitchFamily="82" charset="0"/>
              </a:rPr>
              <a:t>My favourite memory is very hard to choose because there are so many to choose from. I have so many good friends, I wish you all the best, I will be sad when I leave</a:t>
            </a:r>
            <a:r>
              <a:rPr lang="en-GB" sz="2000" b="1" dirty="0" smtClean="0">
                <a:latin typeface="Tempus Sans ITC" panose="04020404030D07020202" pitchFamily="82" charset="0"/>
              </a:rPr>
              <a:t>.</a:t>
            </a:r>
          </a:p>
          <a:p>
            <a:pPr marL="0" indent="0">
              <a:buNone/>
            </a:pPr>
            <a:endParaRPr lang="en-GB" sz="2000" b="1" dirty="0">
              <a:latin typeface="Tempus Sans ITC" panose="04020404030D07020202" pitchFamily="82" charset="0"/>
            </a:endParaRPr>
          </a:p>
          <a:p>
            <a:pPr marL="0" indent="0" algn="r">
              <a:buNone/>
            </a:pPr>
            <a:r>
              <a:rPr lang="en-GB" sz="2000" b="1" dirty="0" smtClean="0">
                <a:latin typeface="Tempus Sans ITC" panose="04020404030D07020202" pitchFamily="82" charset="0"/>
              </a:rPr>
              <a:t>James Black</a:t>
            </a:r>
            <a:endParaRPr lang="en-GB" sz="2000" b="1" dirty="0">
              <a:latin typeface="Tempus Sans ITC" panose="04020404030D07020202" pitchFamily="82" charset="0"/>
            </a:endParaRPr>
          </a:p>
        </p:txBody>
      </p:sp>
    </p:spTree>
    <p:extLst>
      <p:ext uri="{BB962C8B-B14F-4D97-AF65-F5344CB8AC3E}">
        <p14:creationId xmlns:p14="http://schemas.microsoft.com/office/powerpoint/2010/main" val="18334010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100000">
              <a:srgbClr val="FFC000"/>
            </a:gs>
            <a:gs pos="42000">
              <a:srgbClr val="FFFFB9">
                <a:alpha val="61000"/>
              </a:srgbClr>
            </a:gs>
            <a:gs pos="7000">
              <a:srgbClr val="FFC000"/>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800" dirty="0" smtClean="0">
              <a:latin typeface="Twinkl Cursive Looped" panose="02000000000000000000" pitchFamily="2" charset="0"/>
            </a:endParaRPr>
          </a:p>
          <a:p>
            <a:pPr marL="0" indent="0">
              <a:buNone/>
            </a:pPr>
            <a:r>
              <a:rPr lang="en-GB" sz="1800" dirty="0" smtClean="0">
                <a:latin typeface="Segoe Print" panose="02000600000000000000" pitchFamily="2" charset="0"/>
              </a:rPr>
              <a:t>What </a:t>
            </a:r>
            <a:r>
              <a:rPr lang="en-GB" sz="1800" dirty="0">
                <a:latin typeface="Segoe Print" panose="02000600000000000000" pitchFamily="2" charset="0"/>
              </a:rPr>
              <a:t>are my memories of the school year?</a:t>
            </a:r>
          </a:p>
          <a:p>
            <a:pPr marL="0" indent="0">
              <a:buNone/>
            </a:pPr>
            <a:r>
              <a:rPr lang="en-GB" sz="1800" dirty="0">
                <a:latin typeface="Segoe Print" panose="02000600000000000000" pitchFamily="2" charset="0"/>
              </a:rPr>
              <a:t>One of my favourite memories has to be Young Voices - one of the last concerts before “Lockdown”. This year we were near the front of the O2 arena. We were so near the front that we could see the stage really well and Mrs Keefe’s dream came true when she met Tony Hadley!</a:t>
            </a:r>
          </a:p>
          <a:p>
            <a:pPr marL="0" indent="0">
              <a:buNone/>
            </a:pPr>
            <a:r>
              <a:rPr lang="en-GB" sz="1800" dirty="0">
                <a:latin typeface="Segoe Print" panose="02000600000000000000" pitchFamily="2" charset="0"/>
              </a:rPr>
              <a:t>This year was an odd year though; we couldn’t go into school for at least two months. We had to study at home on Google Classroom and before that through work published on the school website. Luckily, for the last half term we were allowed back to school in bubbles of ten children and a teacher.</a:t>
            </a:r>
          </a:p>
          <a:p>
            <a:pPr marL="0" indent="0">
              <a:buNone/>
            </a:pPr>
            <a:r>
              <a:rPr lang="en-GB" sz="1800" dirty="0">
                <a:latin typeface="Segoe Print" panose="02000600000000000000" pitchFamily="2" charset="0"/>
              </a:rPr>
              <a:t>I have so many memories of Applecroft and Year 6 but my all round favourite has to be PGL - a challenge but so much fun. One of my funniest moments occurred at PGL when I did quad biking. I crashed many times including doing a 360 degree turn and then crashing again! My greatest challenge was abseiling. The tower was so tall and walking down was terrifying. All in all PGL was a great experience - one that I won’t forget.</a:t>
            </a:r>
          </a:p>
          <a:p>
            <a:pPr marL="0" indent="0">
              <a:buNone/>
            </a:pPr>
            <a:r>
              <a:rPr lang="en-GB" sz="1800" dirty="0">
                <a:latin typeface="Segoe Print" panose="02000600000000000000" pitchFamily="2" charset="0"/>
              </a:rPr>
              <a:t>I have learnt so much at Applecroft and will be sad to say goodbye.</a:t>
            </a:r>
          </a:p>
          <a:p>
            <a:pPr marL="0" indent="0" algn="r">
              <a:buNone/>
            </a:pPr>
            <a:r>
              <a:rPr lang="en-GB" sz="1800" dirty="0" smtClean="0">
                <a:latin typeface="Segoe Print" panose="02000600000000000000" pitchFamily="2" charset="0"/>
              </a:rPr>
              <a:t>Hannah </a:t>
            </a:r>
            <a:r>
              <a:rPr lang="en-GB" sz="1800" dirty="0">
                <a:latin typeface="Segoe Print" panose="02000600000000000000" pitchFamily="2" charset="0"/>
              </a:rPr>
              <a:t>Jewell</a:t>
            </a:r>
          </a:p>
        </p:txBody>
      </p:sp>
    </p:spTree>
    <p:extLst>
      <p:ext uri="{BB962C8B-B14F-4D97-AF65-F5344CB8AC3E}">
        <p14:creationId xmlns:p14="http://schemas.microsoft.com/office/powerpoint/2010/main" val="2090148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42000">
              <a:schemeClr val="accent6">
                <a:lumMod val="60000"/>
                <a:lumOff val="40000"/>
              </a:schemeClr>
            </a:gs>
            <a:gs pos="8000">
              <a:srgbClr val="4F651D">
                <a:alpha val="81000"/>
              </a:srgbClr>
            </a:gs>
            <a:gs pos="62000">
              <a:srgbClr val="FFFFB9">
                <a:alpha val="61000"/>
              </a:srgbClr>
            </a:gs>
            <a:gs pos="81000">
              <a:srgbClr val="72AF2F"/>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800" dirty="0" smtClean="0">
              <a:latin typeface="Segoe Print" panose="02000600000000000000" pitchFamily="2" charset="0"/>
            </a:endParaRPr>
          </a:p>
          <a:p>
            <a:pPr marL="0" indent="0">
              <a:buNone/>
            </a:pPr>
            <a:endParaRPr lang="en-GB" sz="1800" dirty="0" smtClean="0">
              <a:latin typeface="Segoe Print" panose="02000600000000000000" pitchFamily="2" charset="0"/>
            </a:endParaRPr>
          </a:p>
          <a:p>
            <a:pPr marL="0" indent="0">
              <a:buNone/>
            </a:pPr>
            <a:r>
              <a:rPr lang="en-GB" sz="1800" dirty="0" smtClean="0">
                <a:latin typeface="Segoe Print" panose="02000600000000000000" pitchFamily="2" charset="0"/>
              </a:rPr>
              <a:t>I’ve </a:t>
            </a:r>
            <a:r>
              <a:rPr lang="en-GB" sz="1800" dirty="0">
                <a:latin typeface="Segoe Print" panose="02000600000000000000" pitchFamily="2" charset="0"/>
              </a:rPr>
              <a:t>enjoyed this year because of PGL, art , sports and much, much </a:t>
            </a:r>
            <a:r>
              <a:rPr lang="en-GB" sz="1800" dirty="0" smtClean="0">
                <a:latin typeface="Segoe Print" panose="02000600000000000000" pitchFamily="2" charset="0"/>
              </a:rPr>
              <a:t>more; </a:t>
            </a:r>
            <a:r>
              <a:rPr lang="en-GB" sz="1800" dirty="0">
                <a:latin typeface="Segoe Print" panose="02000600000000000000" pitchFamily="2" charset="0"/>
              </a:rPr>
              <a:t>here is </a:t>
            </a:r>
            <a:r>
              <a:rPr lang="en-GB" sz="1800" dirty="0" smtClean="0">
                <a:latin typeface="Segoe Print" panose="02000600000000000000" pitchFamily="2" charset="0"/>
              </a:rPr>
              <a:t>why:</a:t>
            </a:r>
            <a:endParaRPr lang="en-GB" sz="1800" dirty="0">
              <a:latin typeface="Segoe Print" panose="02000600000000000000" pitchFamily="2" charset="0"/>
            </a:endParaRPr>
          </a:p>
          <a:p>
            <a:pPr marL="0" indent="0">
              <a:buNone/>
            </a:pPr>
            <a:r>
              <a:rPr lang="en-GB" sz="1800" dirty="0">
                <a:latin typeface="Segoe Print" panose="02000600000000000000" pitchFamily="2" charset="0"/>
              </a:rPr>
              <a:t>PGL has the best moments of the year because of the </a:t>
            </a:r>
            <a:r>
              <a:rPr lang="en-GB" sz="1800" dirty="0" smtClean="0">
                <a:latin typeface="Segoe Print" panose="02000600000000000000" pitchFamily="2" charset="0"/>
              </a:rPr>
              <a:t>high </a:t>
            </a:r>
            <a:r>
              <a:rPr lang="en-GB" sz="1800" dirty="0">
                <a:latin typeface="Segoe Print" panose="02000600000000000000" pitchFamily="2" charset="0"/>
              </a:rPr>
              <a:t>zip wire, Jacobs </a:t>
            </a:r>
            <a:r>
              <a:rPr lang="en-GB" sz="1800" dirty="0" smtClean="0">
                <a:latin typeface="Segoe Print" panose="02000600000000000000" pitchFamily="2" charset="0"/>
              </a:rPr>
              <a:t>ladder and kayaking</a:t>
            </a:r>
            <a:r>
              <a:rPr lang="en-GB" sz="1800" dirty="0">
                <a:latin typeface="Segoe Print" panose="02000600000000000000" pitchFamily="2" charset="0"/>
              </a:rPr>
              <a:t>. I really enjoyed all of </a:t>
            </a:r>
            <a:r>
              <a:rPr lang="en-GB" sz="1800" dirty="0" smtClean="0">
                <a:latin typeface="Segoe Print" panose="02000600000000000000" pitchFamily="2" charset="0"/>
              </a:rPr>
              <a:t>it. </a:t>
            </a:r>
            <a:r>
              <a:rPr lang="en-GB" sz="1800" dirty="0">
                <a:latin typeface="Segoe Print" panose="02000600000000000000" pitchFamily="2" charset="0"/>
              </a:rPr>
              <a:t>I loved my friends being in the same dorm. My favourite part in PGL, was raft building. Everyone fell in.</a:t>
            </a:r>
          </a:p>
          <a:p>
            <a:pPr marL="0" indent="0">
              <a:buNone/>
            </a:pPr>
            <a:r>
              <a:rPr lang="en-GB" sz="1800" dirty="0">
                <a:latin typeface="Segoe Print" panose="02000600000000000000" pitchFamily="2" charset="0"/>
              </a:rPr>
              <a:t>I love sports because of fitness, fun and I am good at most sports. My favourite part of PE is gymnastics because when I do it, I fall </a:t>
            </a:r>
            <a:r>
              <a:rPr lang="en-GB" sz="1800" dirty="0" smtClean="0">
                <a:latin typeface="Segoe Print" panose="02000600000000000000" pitchFamily="2" charset="0"/>
              </a:rPr>
              <a:t>over</a:t>
            </a:r>
            <a:r>
              <a:rPr lang="en-GB" sz="1800" dirty="0">
                <a:latin typeface="Segoe Print" panose="02000600000000000000" pitchFamily="2" charset="0"/>
              </a:rPr>
              <a:t> </a:t>
            </a:r>
            <a:r>
              <a:rPr lang="en-GB" sz="1800" dirty="0" smtClean="0">
                <a:latin typeface="Segoe Print" panose="02000600000000000000" pitchFamily="2" charset="0"/>
              </a:rPr>
              <a:t>and everyone laughs </a:t>
            </a:r>
            <a:r>
              <a:rPr lang="en-GB" sz="1800" dirty="0">
                <a:latin typeface="Segoe Print" panose="02000600000000000000" pitchFamily="2" charset="0"/>
              </a:rPr>
              <a:t>at me.</a:t>
            </a:r>
          </a:p>
          <a:p>
            <a:pPr marL="0" indent="0">
              <a:buNone/>
            </a:pPr>
            <a:r>
              <a:rPr lang="en-GB" sz="1800" dirty="0">
                <a:latin typeface="Segoe Print" panose="02000600000000000000" pitchFamily="2" charset="0"/>
              </a:rPr>
              <a:t>Art is a good subject because I’m “pretty amazing” at it . I find it easy </a:t>
            </a:r>
            <a:r>
              <a:rPr lang="en-GB" sz="1800" dirty="0" smtClean="0">
                <a:latin typeface="Segoe Print" panose="02000600000000000000" pitchFamily="2" charset="0"/>
              </a:rPr>
              <a:t>and I </a:t>
            </a:r>
            <a:r>
              <a:rPr lang="en-GB" sz="1800" dirty="0">
                <a:latin typeface="Segoe Print" panose="02000600000000000000" pitchFamily="2" charset="0"/>
              </a:rPr>
              <a:t>think art is fantastic </a:t>
            </a:r>
            <a:r>
              <a:rPr lang="en-GB" sz="1800" dirty="0" smtClean="0">
                <a:latin typeface="Segoe Print" panose="02000600000000000000" pitchFamily="2" charset="0"/>
              </a:rPr>
              <a:t>– it is </a:t>
            </a:r>
            <a:r>
              <a:rPr lang="en-GB" sz="1800" dirty="0">
                <a:latin typeface="Segoe Print" panose="02000600000000000000" pitchFamily="2" charset="0"/>
              </a:rPr>
              <a:t>one of my favourites.</a:t>
            </a:r>
          </a:p>
          <a:p>
            <a:pPr marL="0" indent="0">
              <a:buNone/>
            </a:pPr>
            <a:r>
              <a:rPr lang="en-GB" sz="1800" dirty="0">
                <a:latin typeface="Segoe Print" panose="02000600000000000000" pitchFamily="2" charset="0"/>
              </a:rPr>
              <a:t>And </a:t>
            </a:r>
            <a:r>
              <a:rPr lang="en-GB" sz="1800" dirty="0" smtClean="0">
                <a:latin typeface="Segoe Print" panose="02000600000000000000" pitchFamily="2" charset="0"/>
              </a:rPr>
              <a:t>this </a:t>
            </a:r>
            <a:r>
              <a:rPr lang="en-GB" sz="1800" dirty="0">
                <a:latin typeface="Segoe Print" panose="02000600000000000000" pitchFamily="2" charset="0"/>
              </a:rPr>
              <a:t>is why Applecroft is the best school in the </a:t>
            </a:r>
            <a:r>
              <a:rPr lang="en-GB" sz="1800" dirty="0" smtClean="0">
                <a:latin typeface="Segoe Print" panose="02000600000000000000" pitchFamily="2" charset="0"/>
              </a:rPr>
              <a:t>country</a:t>
            </a:r>
            <a:r>
              <a:rPr lang="en-GB" sz="1800" dirty="0">
                <a:latin typeface="Segoe Print" panose="02000600000000000000" pitchFamily="2" charset="0"/>
              </a:rPr>
              <a:t>.</a:t>
            </a:r>
          </a:p>
          <a:p>
            <a:pPr marL="0" indent="0" algn="r">
              <a:buNone/>
            </a:pPr>
            <a:r>
              <a:rPr lang="en-GB" sz="1800" dirty="0">
                <a:latin typeface="Segoe Print" panose="02000600000000000000" pitchFamily="2" charset="0"/>
              </a:rPr>
              <a:t>Henry Ottaway</a:t>
            </a:r>
          </a:p>
        </p:txBody>
      </p:sp>
    </p:spTree>
    <p:extLst>
      <p:ext uri="{BB962C8B-B14F-4D97-AF65-F5344CB8AC3E}">
        <p14:creationId xmlns:p14="http://schemas.microsoft.com/office/powerpoint/2010/main" val="23311847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51000">
              <a:srgbClr val="FF6161"/>
            </a:gs>
            <a:gs pos="8000">
              <a:srgbClr val="7030A0">
                <a:alpha val="89000"/>
              </a:srgbClr>
            </a:gs>
            <a:gs pos="73000">
              <a:srgbClr val="FF6161"/>
            </a:gs>
            <a:gs pos="92000">
              <a:srgbClr val="7030A0"/>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800" b="1" dirty="0" smtClean="0">
              <a:latin typeface="Tempus Sans ITC" panose="04020404030D07020202" pitchFamily="82" charset="0"/>
            </a:endParaRPr>
          </a:p>
          <a:p>
            <a:pPr marL="0" indent="0">
              <a:buNone/>
            </a:pPr>
            <a:endParaRPr lang="en-GB" sz="1800" b="1" dirty="0" smtClean="0">
              <a:latin typeface="Tempus Sans ITC" panose="04020404030D07020202" pitchFamily="82" charset="0"/>
            </a:endParaRPr>
          </a:p>
          <a:p>
            <a:pPr marL="0" indent="0">
              <a:buNone/>
            </a:pPr>
            <a:r>
              <a:rPr lang="en-GB" sz="2000" b="1" dirty="0" smtClean="0">
                <a:latin typeface="Tempus Sans ITC" panose="04020404030D07020202" pitchFamily="82" charset="0"/>
              </a:rPr>
              <a:t>This </a:t>
            </a:r>
            <a:r>
              <a:rPr lang="en-GB" sz="2000" b="1" dirty="0">
                <a:latin typeface="Tempus Sans ITC" panose="04020404030D07020202" pitchFamily="82" charset="0"/>
              </a:rPr>
              <a:t>year has certainly been memorable. I have had an amazing time and have completed various activities. My most fun activity has got to be Raft building at PGL as it was pouring with rain and all the boys in our group cried, because they were cold.</a:t>
            </a:r>
          </a:p>
          <a:p>
            <a:pPr marL="0" indent="0">
              <a:buNone/>
            </a:pPr>
            <a:r>
              <a:rPr lang="en-GB" sz="2000" b="1" dirty="0">
                <a:latin typeface="Tempus Sans ITC" panose="04020404030D07020202" pitchFamily="82" charset="0"/>
              </a:rPr>
              <a:t>My biggest challenge has to be the athletics competition, because the girls got through to the finals and came second by 3 points.</a:t>
            </a:r>
          </a:p>
          <a:p>
            <a:pPr marL="0" indent="0">
              <a:buNone/>
            </a:pPr>
            <a:r>
              <a:rPr lang="en-GB" sz="2000" b="1" dirty="0">
                <a:latin typeface="Tempus Sans ITC" panose="04020404030D07020202" pitchFamily="82" charset="0"/>
              </a:rPr>
              <a:t>My most exciting part of the year was getting the part of the link scene in the schools Christmas show; I was so overwhelmed by the experience but it will definitely be a moment I won’t forget. I had to remember many lines and come to school early in the morning.</a:t>
            </a:r>
          </a:p>
          <a:p>
            <a:pPr marL="0" indent="0">
              <a:buNone/>
            </a:pPr>
            <a:r>
              <a:rPr lang="en-GB" sz="2000" b="1" dirty="0">
                <a:latin typeface="Tempus Sans ITC" panose="04020404030D07020202" pitchFamily="82" charset="0"/>
              </a:rPr>
              <a:t>This year </a:t>
            </a:r>
            <a:r>
              <a:rPr lang="en-GB" sz="2000" b="1" dirty="0" smtClean="0">
                <a:latin typeface="Tempus Sans ITC" panose="04020404030D07020202" pitchFamily="82" charset="0"/>
              </a:rPr>
              <a:t>has </a:t>
            </a:r>
            <a:r>
              <a:rPr lang="en-GB" sz="2000" b="1" dirty="0">
                <a:latin typeface="Tempus Sans ITC" panose="04020404030D07020202" pitchFamily="82" charset="0"/>
              </a:rPr>
              <a:t>been the best year in primary school so far and I am very excited for the years ahead</a:t>
            </a:r>
            <a:r>
              <a:rPr lang="en-GB" sz="2000" b="1" dirty="0" smtClean="0">
                <a:latin typeface="Tempus Sans ITC" panose="04020404030D07020202" pitchFamily="82" charset="0"/>
              </a:rPr>
              <a:t>.</a:t>
            </a:r>
          </a:p>
          <a:p>
            <a:pPr marL="0" indent="0">
              <a:buNone/>
            </a:pPr>
            <a:endParaRPr lang="en-GB" sz="2000" b="1" dirty="0">
              <a:latin typeface="Tempus Sans ITC" panose="04020404030D07020202" pitchFamily="82" charset="0"/>
            </a:endParaRPr>
          </a:p>
          <a:p>
            <a:pPr marL="0" indent="0" algn="r">
              <a:buNone/>
            </a:pPr>
            <a:r>
              <a:rPr lang="en-GB" sz="2000" b="1" dirty="0" smtClean="0">
                <a:latin typeface="Tempus Sans ITC" panose="04020404030D07020202" pitchFamily="82" charset="0"/>
              </a:rPr>
              <a:t>Evie Smith</a:t>
            </a:r>
            <a:endParaRPr lang="en-GB" sz="2000" b="1" dirty="0">
              <a:latin typeface="Tempus Sans ITC" panose="04020404030D07020202" pitchFamily="82" charset="0"/>
            </a:endParaRPr>
          </a:p>
        </p:txBody>
      </p:sp>
    </p:spTree>
    <p:extLst>
      <p:ext uri="{BB962C8B-B14F-4D97-AF65-F5344CB8AC3E}">
        <p14:creationId xmlns:p14="http://schemas.microsoft.com/office/powerpoint/2010/main" val="7322306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CC7688"/>
            </a:gs>
            <a:gs pos="38000">
              <a:srgbClr val="FF6161"/>
            </a:gs>
            <a:gs pos="65000">
              <a:schemeClr val="accent1">
                <a:lumMod val="45000"/>
                <a:lumOff val="55000"/>
              </a:schemeClr>
            </a:gs>
            <a:gs pos="78000">
              <a:schemeClr val="accent1">
                <a:lumMod val="45000"/>
                <a:lumOff val="55000"/>
              </a:schemeClr>
            </a:gs>
          </a:gsLst>
          <a:lin ang="2700000" scaled="1"/>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Autofit/>
          </a:bodyPr>
          <a:lstStyle/>
          <a:p>
            <a:pPr marL="0" indent="0">
              <a:buNone/>
            </a:pPr>
            <a:endParaRPr lang="en-GB" sz="1800" dirty="0" smtClean="0">
              <a:latin typeface="Twinkl Cursive Looped" panose="02000000000000000000" pitchFamily="2" charset="0"/>
            </a:endParaRPr>
          </a:p>
          <a:p>
            <a:pPr marL="0" indent="0">
              <a:buNone/>
            </a:pPr>
            <a:r>
              <a:rPr lang="en-GB" sz="2000" dirty="0" smtClean="0">
                <a:latin typeface="Segoe Print" panose="02000600000000000000" pitchFamily="2" charset="0"/>
              </a:rPr>
              <a:t>This </a:t>
            </a:r>
            <a:r>
              <a:rPr lang="en-GB" sz="2000" dirty="0">
                <a:latin typeface="Segoe Print" panose="02000600000000000000" pitchFamily="2" charset="0"/>
              </a:rPr>
              <a:t>year has certainly been one to remember, from PGL to preparing for a world pandemic it has been a year that will certainly go down in the history books. </a:t>
            </a:r>
            <a:endParaRPr lang="en-GB" sz="2000" dirty="0" smtClean="0">
              <a:latin typeface="Segoe Print" panose="02000600000000000000" pitchFamily="2" charset="0"/>
            </a:endParaRPr>
          </a:p>
          <a:p>
            <a:pPr marL="0" indent="0">
              <a:buNone/>
            </a:pPr>
            <a:r>
              <a:rPr lang="en-GB" sz="2000" dirty="0" smtClean="0">
                <a:latin typeface="Segoe Print" panose="02000600000000000000" pitchFamily="2" charset="0"/>
              </a:rPr>
              <a:t>Year </a:t>
            </a:r>
            <a:r>
              <a:rPr lang="en-GB" sz="2000" dirty="0">
                <a:latin typeface="Segoe Print" panose="02000600000000000000" pitchFamily="2" charset="0"/>
              </a:rPr>
              <a:t>six has been amazing. One of my favourite activities was the annual Christmas show, this year I was a link scene which I found extraordinary and exciting. </a:t>
            </a:r>
            <a:endParaRPr lang="en-GB" sz="2000" dirty="0" smtClean="0">
              <a:latin typeface="Segoe Print" panose="02000600000000000000" pitchFamily="2" charset="0"/>
            </a:endParaRPr>
          </a:p>
          <a:p>
            <a:pPr marL="0" indent="0">
              <a:buNone/>
            </a:pPr>
            <a:r>
              <a:rPr lang="en-GB" sz="2000" dirty="0" smtClean="0">
                <a:latin typeface="Segoe Print" panose="02000600000000000000" pitchFamily="2" charset="0"/>
              </a:rPr>
              <a:t>The </a:t>
            </a:r>
            <a:r>
              <a:rPr lang="en-GB" sz="2000" dirty="0">
                <a:latin typeface="Segoe Print" panose="02000600000000000000" pitchFamily="2" charset="0"/>
              </a:rPr>
              <a:t>pantomime was up there as well with </a:t>
            </a:r>
            <a:r>
              <a:rPr lang="en-GB" sz="2000" dirty="0" smtClean="0">
                <a:latin typeface="Segoe Print" panose="02000600000000000000" pitchFamily="2" charset="0"/>
              </a:rPr>
              <a:t>comedy, </a:t>
            </a:r>
            <a:r>
              <a:rPr lang="en-GB" sz="2000" dirty="0">
                <a:latin typeface="Segoe Print" panose="02000600000000000000" pitchFamily="2" charset="0"/>
              </a:rPr>
              <a:t>drama and the excitement of the theatre. </a:t>
            </a:r>
            <a:endParaRPr lang="en-GB" sz="2000" dirty="0" smtClean="0">
              <a:latin typeface="Segoe Print" panose="02000600000000000000" pitchFamily="2" charset="0"/>
            </a:endParaRPr>
          </a:p>
          <a:p>
            <a:pPr marL="0" indent="0">
              <a:buNone/>
            </a:pPr>
            <a:r>
              <a:rPr lang="en-GB" sz="2000" dirty="0" smtClean="0">
                <a:latin typeface="Segoe Print" panose="02000600000000000000" pitchFamily="2" charset="0"/>
              </a:rPr>
              <a:t>But </a:t>
            </a:r>
            <a:r>
              <a:rPr lang="en-GB" sz="2000" dirty="0">
                <a:latin typeface="Segoe Print" panose="02000600000000000000" pitchFamily="2" charset="0"/>
              </a:rPr>
              <a:t>overall the best part was PGL conquering my fears and </a:t>
            </a:r>
            <a:r>
              <a:rPr lang="en-GB" sz="2000" dirty="0" smtClean="0">
                <a:latin typeface="Segoe Print" panose="02000600000000000000" pitchFamily="2" charset="0"/>
              </a:rPr>
              <a:t>excelling </a:t>
            </a:r>
            <a:r>
              <a:rPr lang="en-GB" sz="2000" dirty="0">
                <a:latin typeface="Segoe Print" panose="02000600000000000000" pitchFamily="2" charset="0"/>
              </a:rPr>
              <a:t>on each and every activity. My favourite activity was of course the </a:t>
            </a:r>
            <a:r>
              <a:rPr lang="en-GB" sz="2000" dirty="0" smtClean="0">
                <a:latin typeface="Segoe Print" panose="02000600000000000000" pitchFamily="2" charset="0"/>
              </a:rPr>
              <a:t>zip line – I enjoyed </a:t>
            </a:r>
            <a:r>
              <a:rPr lang="en-GB" sz="2000" dirty="0">
                <a:latin typeface="Segoe Print" panose="02000600000000000000" pitchFamily="2" charset="0"/>
              </a:rPr>
              <a:t>feeling the wind rush past my body. </a:t>
            </a:r>
            <a:endParaRPr lang="en-GB" sz="2000" dirty="0" smtClean="0">
              <a:latin typeface="Segoe Print" panose="02000600000000000000" pitchFamily="2" charset="0"/>
            </a:endParaRPr>
          </a:p>
          <a:p>
            <a:pPr marL="0" indent="0">
              <a:buNone/>
            </a:pPr>
            <a:r>
              <a:rPr lang="en-GB" sz="2000" dirty="0" smtClean="0">
                <a:latin typeface="Segoe Print" panose="02000600000000000000" pitchFamily="2" charset="0"/>
              </a:rPr>
              <a:t>This </a:t>
            </a:r>
            <a:r>
              <a:rPr lang="en-GB" sz="2000" dirty="0">
                <a:latin typeface="Segoe Print" panose="02000600000000000000" pitchFamily="2" charset="0"/>
              </a:rPr>
              <a:t>year has been a short one as we all know but it’s been one of the best equally.</a:t>
            </a:r>
          </a:p>
          <a:p>
            <a:pPr marL="0" indent="0">
              <a:buNone/>
            </a:pPr>
            <a:endParaRPr lang="en-GB" sz="2000" dirty="0" smtClean="0">
              <a:latin typeface="Segoe Print" panose="02000600000000000000" pitchFamily="2" charset="0"/>
            </a:endParaRPr>
          </a:p>
          <a:p>
            <a:pPr marL="0" indent="0" algn="r">
              <a:buNone/>
            </a:pPr>
            <a:r>
              <a:rPr lang="en-GB" sz="2000" dirty="0" smtClean="0">
                <a:latin typeface="Segoe Print" panose="02000600000000000000" pitchFamily="2" charset="0"/>
              </a:rPr>
              <a:t>Rosa Garratt</a:t>
            </a:r>
            <a:endParaRPr lang="en-GB" sz="2000" dirty="0">
              <a:latin typeface="Segoe Print" panose="02000600000000000000" pitchFamily="2" charset="0"/>
            </a:endParaRPr>
          </a:p>
        </p:txBody>
      </p:sp>
    </p:spTree>
    <p:extLst>
      <p:ext uri="{BB962C8B-B14F-4D97-AF65-F5344CB8AC3E}">
        <p14:creationId xmlns:p14="http://schemas.microsoft.com/office/powerpoint/2010/main" val="8220873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83000">
              <a:schemeClr val="accent1">
                <a:lumMod val="60000"/>
                <a:lumOff val="40000"/>
              </a:schemeClr>
            </a:gs>
            <a:gs pos="4000">
              <a:schemeClr val="accent1">
                <a:lumMod val="75000"/>
              </a:schemeClr>
            </a:gs>
            <a:gs pos="24000">
              <a:schemeClr val="accent1">
                <a:lumMod val="45000"/>
                <a:lumOff val="55000"/>
              </a:schemeClr>
            </a:gs>
            <a:gs pos="100000">
              <a:schemeClr val="accent1">
                <a:lumMod val="45000"/>
                <a:lumOff val="55000"/>
              </a:schemeClr>
            </a:gs>
            <a:gs pos="99000">
              <a:schemeClr val="accent1">
                <a:lumMod val="75000"/>
              </a:schemeClr>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900" b="1" dirty="0" smtClean="0">
              <a:latin typeface="Tempus Sans ITC" panose="04020404030D07020202" pitchFamily="82" charset="0"/>
            </a:endParaRPr>
          </a:p>
          <a:p>
            <a:pPr marL="0" indent="0">
              <a:buNone/>
            </a:pPr>
            <a:r>
              <a:rPr lang="en-GB" sz="1900" b="1" dirty="0" smtClean="0">
                <a:latin typeface="Tempus Sans ITC" panose="04020404030D07020202" pitchFamily="82" charset="0"/>
              </a:rPr>
              <a:t>My </a:t>
            </a:r>
            <a:r>
              <a:rPr lang="en-GB" sz="1900" b="1" dirty="0">
                <a:latin typeface="Tempus Sans ITC" panose="04020404030D07020202" pitchFamily="82" charset="0"/>
              </a:rPr>
              <a:t>biggest challenge </a:t>
            </a:r>
            <a:r>
              <a:rPr lang="en-GB" sz="1900" b="1" dirty="0" smtClean="0">
                <a:latin typeface="Tempus Sans ITC" panose="04020404030D07020202" pitchFamily="82" charset="0"/>
              </a:rPr>
              <a:t>was </a:t>
            </a:r>
            <a:r>
              <a:rPr lang="en-GB" sz="1900" b="1" dirty="0">
                <a:latin typeface="Tempus Sans ITC" panose="04020404030D07020202" pitchFamily="82" charset="0"/>
              </a:rPr>
              <a:t>obviously abseiling although I gave in to that challenge and didn’t do it, it was terrifying. The next most challenging thing was the trapeze which involves climbing an 8 metre pole and then jumping off the top for dangling piece of wood. It took all my will power to jump off the tall pole.</a:t>
            </a:r>
          </a:p>
          <a:p>
            <a:pPr marL="0" indent="0">
              <a:buNone/>
            </a:pPr>
            <a:r>
              <a:rPr lang="en-GB" sz="1900" b="1" dirty="0">
                <a:latin typeface="Tempus Sans ITC" panose="04020404030D07020202" pitchFamily="82" charset="0"/>
              </a:rPr>
              <a:t>The thing I'm most proud of this year is achieving a gold medal in the primary maths challenge. This took a lot of study and hard work and it paid off. The primary maths challenge took place over two rounds. You had to get a certain score in the first round to get through to the second round.</a:t>
            </a:r>
          </a:p>
          <a:p>
            <a:pPr marL="0" indent="0">
              <a:buNone/>
            </a:pPr>
            <a:r>
              <a:rPr lang="en-GB" sz="1900" b="1" dirty="0">
                <a:latin typeface="Tempus Sans ITC" panose="04020404030D07020202" pitchFamily="82" charset="0"/>
              </a:rPr>
              <a:t>I have always love sport and so I am always delighted when I am asked to represent the school in a sports event. However, when I was asked to represent the school in indoor athletics I wasn’t excited it because I have never enjoyed open good at indoor athletics. I very nearly didn’t go but in the end I did. I lost all my races but did well in the field event.</a:t>
            </a:r>
          </a:p>
          <a:p>
            <a:pPr marL="0" indent="0">
              <a:buNone/>
            </a:pPr>
            <a:r>
              <a:rPr lang="en-GB" sz="1900" b="1" dirty="0">
                <a:latin typeface="Tempus Sans ITC" panose="04020404030D07020202" pitchFamily="82" charset="0"/>
              </a:rPr>
              <a:t>My all round favourite activity this year is definitely young Shakespeare because I love Shakespeare and the young </a:t>
            </a:r>
            <a:r>
              <a:rPr lang="en-GB" sz="1800" b="1" dirty="0">
                <a:latin typeface="Tempus Sans ITC" panose="04020404030D07020202" pitchFamily="82" charset="0"/>
              </a:rPr>
              <a:t>Shakespeare company introduce us to Shakespeare plays in a child friendly way which I find very helpful. They even act some of his tragedies for us. It is </a:t>
            </a:r>
            <a:r>
              <a:rPr lang="en-GB" sz="1800" b="1" dirty="0" smtClean="0">
                <a:latin typeface="Tempus Sans ITC" panose="04020404030D07020202" pitchFamily="82" charset="0"/>
              </a:rPr>
              <a:t>amazing.</a:t>
            </a:r>
          </a:p>
          <a:p>
            <a:pPr marL="0" indent="0">
              <a:buNone/>
            </a:pPr>
            <a:endParaRPr lang="en-GB" sz="1800" b="1" dirty="0">
              <a:latin typeface="Tempus Sans ITC" panose="04020404030D07020202" pitchFamily="82" charset="0"/>
            </a:endParaRPr>
          </a:p>
          <a:p>
            <a:pPr marL="0" indent="0" algn="r">
              <a:buNone/>
            </a:pPr>
            <a:r>
              <a:rPr lang="en-GB" sz="1800" b="1" dirty="0" smtClean="0">
                <a:latin typeface="Tempus Sans ITC" panose="04020404030D07020202" pitchFamily="82" charset="0"/>
              </a:rPr>
              <a:t>Andrew Fennell</a:t>
            </a:r>
            <a:endParaRPr lang="en-GB" sz="1800" b="1" dirty="0">
              <a:latin typeface="Tempus Sans ITC" panose="04020404030D07020202" pitchFamily="82" charset="0"/>
            </a:endParaRPr>
          </a:p>
        </p:txBody>
      </p:sp>
    </p:spTree>
    <p:extLst>
      <p:ext uri="{BB962C8B-B14F-4D97-AF65-F5344CB8AC3E}">
        <p14:creationId xmlns:p14="http://schemas.microsoft.com/office/powerpoint/2010/main" val="33175965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83000">
              <a:schemeClr val="accent1">
                <a:lumMod val="60000"/>
                <a:lumOff val="40000"/>
              </a:schemeClr>
            </a:gs>
            <a:gs pos="29000">
              <a:srgbClr val="D60093">
                <a:alpha val="43000"/>
              </a:srgbClr>
            </a:gs>
            <a:gs pos="71000">
              <a:schemeClr val="accent1">
                <a:lumMod val="45000"/>
                <a:lumOff val="55000"/>
              </a:schemeClr>
            </a:gs>
            <a:gs pos="100000">
              <a:schemeClr val="accent1">
                <a:lumMod val="45000"/>
                <a:lumOff val="55000"/>
              </a:schemeClr>
            </a:gs>
            <a:gs pos="99000">
              <a:srgbClr val="D60093"/>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lnSpcReduction="10000"/>
          </a:bodyPr>
          <a:lstStyle/>
          <a:p>
            <a:pPr marL="0" indent="0">
              <a:buNone/>
            </a:pPr>
            <a:r>
              <a:rPr lang="en-GB" sz="2100" b="1" dirty="0">
                <a:latin typeface="Ink Free" panose="03080402000500000000" pitchFamily="66" charset="0"/>
              </a:rPr>
              <a:t>This year </a:t>
            </a:r>
            <a:r>
              <a:rPr lang="en-GB" sz="2100" b="1" dirty="0" smtClean="0">
                <a:latin typeface="Ink Free" panose="03080402000500000000" pitchFamily="66" charset="0"/>
              </a:rPr>
              <a:t>truly </a:t>
            </a:r>
            <a:r>
              <a:rPr lang="en-GB" sz="2100" b="1" dirty="0">
                <a:latin typeface="Ink Free" panose="03080402000500000000" pitchFamily="66" charset="0"/>
              </a:rPr>
              <a:t>has been phenomenal. I have had an amazing time and it’s disappointing that we have to say goodbye as we begin to venture our way through secondary school. In year 6 we have done countless activities that I would never have dreamt of.</a:t>
            </a:r>
          </a:p>
          <a:p>
            <a:pPr marL="0" indent="0">
              <a:buNone/>
            </a:pPr>
            <a:r>
              <a:rPr lang="en-GB" sz="2100" b="1" dirty="0">
                <a:latin typeface="Ink Free" panose="03080402000500000000" pitchFamily="66" charset="0"/>
              </a:rPr>
              <a:t/>
            </a:r>
            <a:br>
              <a:rPr lang="en-GB" sz="2100" b="1" dirty="0">
                <a:latin typeface="Ink Free" panose="03080402000500000000" pitchFamily="66" charset="0"/>
              </a:rPr>
            </a:br>
            <a:r>
              <a:rPr lang="en-GB" sz="2100" b="1" dirty="0" smtClean="0">
                <a:latin typeface="Ink Free" panose="03080402000500000000" pitchFamily="66" charset="0"/>
              </a:rPr>
              <a:t>PGL </a:t>
            </a:r>
            <a:r>
              <a:rPr lang="en-GB" sz="2100" b="1" dirty="0">
                <a:latin typeface="Ink Free" panose="03080402000500000000" pitchFamily="66" charset="0"/>
              </a:rPr>
              <a:t>was exciting but also slightly frightening as there were moments of struggles and doubt; one time was the zip line. I thoroughly enjoyed it however, that was the first time I had climbed a tree.</a:t>
            </a:r>
          </a:p>
          <a:p>
            <a:pPr marL="0" indent="0">
              <a:buNone/>
            </a:pPr>
            <a:r>
              <a:rPr lang="en-GB" sz="2100" b="1" dirty="0">
                <a:latin typeface="Ink Free" panose="03080402000500000000" pitchFamily="66" charset="0"/>
              </a:rPr>
              <a:t/>
            </a:r>
            <a:br>
              <a:rPr lang="en-GB" sz="2100" b="1" dirty="0">
                <a:latin typeface="Ink Free" panose="03080402000500000000" pitchFamily="66" charset="0"/>
              </a:rPr>
            </a:br>
            <a:r>
              <a:rPr lang="en-GB" sz="2100" b="1" dirty="0">
                <a:latin typeface="Ink Free" panose="03080402000500000000" pitchFamily="66" charset="0"/>
              </a:rPr>
              <a:t>Another time was when I went abseiling. The abseiling tower was nearly twice the size of the trees surrounding it and seemed very daunting. At the </a:t>
            </a:r>
            <a:r>
              <a:rPr lang="en-GB" sz="2100" b="1" dirty="0" smtClean="0">
                <a:latin typeface="Ink Free" panose="03080402000500000000" pitchFamily="66" charset="0"/>
              </a:rPr>
              <a:t>peak </a:t>
            </a:r>
            <a:r>
              <a:rPr lang="en-GB" sz="2100" b="1" dirty="0">
                <a:latin typeface="Ink Free" panose="03080402000500000000" pitchFamily="66" charset="0"/>
              </a:rPr>
              <a:t>of the treacherous tower, I was rooted to the spot; I was terrified. Even though it was a spine-chilling moment, a great sigh of relief swept past me as I was nearing the end of the challenge.</a:t>
            </a:r>
          </a:p>
          <a:p>
            <a:pPr marL="0" indent="0">
              <a:buNone/>
            </a:pPr>
            <a:r>
              <a:rPr lang="en-GB" sz="2100" b="1" dirty="0">
                <a:latin typeface="Ink Free" panose="03080402000500000000" pitchFamily="66" charset="0"/>
              </a:rPr>
              <a:t/>
            </a:r>
            <a:br>
              <a:rPr lang="en-GB" sz="2100" b="1" dirty="0">
                <a:latin typeface="Ink Free" panose="03080402000500000000" pitchFamily="66" charset="0"/>
              </a:rPr>
            </a:br>
            <a:r>
              <a:rPr lang="en-GB" sz="2100" b="1" dirty="0">
                <a:latin typeface="Ink Free" panose="03080402000500000000" pitchFamily="66" charset="0"/>
              </a:rPr>
              <a:t>These are just some of the marvellous times I had during year 6. I have learnt dozens of new thing this year and I can’t wait to carry on learning in year 7.</a:t>
            </a:r>
          </a:p>
          <a:p>
            <a:endParaRPr lang="en-GB" sz="2000" b="1" dirty="0" smtClean="0">
              <a:latin typeface="Ink Free" panose="03080402000500000000" pitchFamily="66" charset="0"/>
            </a:endParaRPr>
          </a:p>
          <a:p>
            <a:pPr marL="0" indent="0" algn="r">
              <a:buNone/>
            </a:pPr>
            <a:r>
              <a:rPr lang="en-GB" sz="2000" b="1" dirty="0" smtClean="0">
                <a:latin typeface="Ink Free" panose="03080402000500000000" pitchFamily="66" charset="0"/>
              </a:rPr>
              <a:t>Perla Mettias</a:t>
            </a:r>
            <a:r>
              <a:rPr lang="en-GB" sz="2000" dirty="0">
                <a:latin typeface="Twinkl Cursive Looped" panose="02000000000000000000" pitchFamily="2" charset="0"/>
              </a:rPr>
              <a:t/>
            </a:r>
            <a:br>
              <a:rPr lang="en-GB" sz="2000" dirty="0">
                <a:latin typeface="Twinkl Cursive Looped" panose="02000000000000000000" pitchFamily="2" charset="0"/>
              </a:rPr>
            </a:br>
            <a:endParaRPr lang="en-GB" sz="1900" dirty="0">
              <a:latin typeface="Twinkl Cursive Looped" panose="02000000000000000000" pitchFamily="2" charset="0"/>
            </a:endParaRPr>
          </a:p>
        </p:txBody>
      </p:sp>
    </p:spTree>
    <p:extLst>
      <p:ext uri="{BB962C8B-B14F-4D97-AF65-F5344CB8AC3E}">
        <p14:creationId xmlns:p14="http://schemas.microsoft.com/office/powerpoint/2010/main" val="4729558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A9CBE9">
                <a:alpha val="1000"/>
              </a:srgbClr>
            </a:gs>
            <a:gs pos="29000">
              <a:schemeClr val="accent1">
                <a:lumMod val="60000"/>
                <a:lumOff val="40000"/>
              </a:schemeClr>
            </a:gs>
            <a:gs pos="71000">
              <a:schemeClr val="accent1">
                <a:lumMod val="45000"/>
                <a:lumOff val="55000"/>
              </a:schemeClr>
            </a:gs>
            <a:gs pos="100000">
              <a:schemeClr val="accent1">
                <a:lumMod val="45000"/>
                <a:lumOff val="55000"/>
              </a:schemeClr>
            </a:gs>
            <a:gs pos="99000">
              <a:schemeClr val="accent1">
                <a:lumMod val="75000"/>
              </a:schemeClr>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600" dirty="0" smtClean="0">
              <a:latin typeface="Segoe Print" panose="02000600000000000000" pitchFamily="2" charset="0"/>
            </a:endParaRPr>
          </a:p>
          <a:p>
            <a:pPr marL="0" indent="0">
              <a:buNone/>
            </a:pPr>
            <a:r>
              <a:rPr lang="en-GB" sz="1600" dirty="0" smtClean="0">
                <a:latin typeface="Segoe Print" panose="02000600000000000000" pitchFamily="2" charset="0"/>
              </a:rPr>
              <a:t>Year </a:t>
            </a:r>
            <a:r>
              <a:rPr lang="en-GB" sz="1600" dirty="0">
                <a:latin typeface="Segoe Print" panose="02000600000000000000" pitchFamily="2" charset="0"/>
              </a:rPr>
              <a:t>6 has been a really enjoyable year I have had loads of </a:t>
            </a:r>
            <a:r>
              <a:rPr lang="en-GB" sz="1600" dirty="0" smtClean="0">
                <a:latin typeface="Segoe Print" panose="02000600000000000000" pitchFamily="2" charset="0"/>
              </a:rPr>
              <a:t>crazy, </a:t>
            </a:r>
            <a:r>
              <a:rPr lang="en-GB" sz="1600" dirty="0">
                <a:latin typeface="Segoe Print" panose="02000600000000000000" pitchFamily="2" charset="0"/>
              </a:rPr>
              <a:t>embarrassing and fun moments.</a:t>
            </a:r>
          </a:p>
          <a:p>
            <a:pPr marL="0" indent="0">
              <a:buNone/>
            </a:pPr>
            <a:r>
              <a:rPr lang="en-GB" sz="1600" dirty="0" smtClean="0">
                <a:latin typeface="Segoe Print" panose="02000600000000000000" pitchFamily="2" charset="0"/>
              </a:rPr>
              <a:t>PGL </a:t>
            </a:r>
            <a:r>
              <a:rPr lang="en-GB" sz="1600" dirty="0">
                <a:latin typeface="Segoe Print" panose="02000600000000000000" pitchFamily="2" charset="0"/>
              </a:rPr>
              <a:t>was really good but really cold. The </a:t>
            </a:r>
            <a:r>
              <a:rPr lang="en-GB" sz="1600" dirty="0" smtClean="0">
                <a:latin typeface="Segoe Print" panose="02000600000000000000" pitchFamily="2" charset="0"/>
              </a:rPr>
              <a:t>zip wire </a:t>
            </a:r>
            <a:r>
              <a:rPr lang="en-GB" sz="1600" dirty="0">
                <a:latin typeface="Segoe Print" panose="02000600000000000000" pitchFamily="2" charset="0"/>
              </a:rPr>
              <a:t>had a massive ladder to get up </a:t>
            </a:r>
            <a:r>
              <a:rPr lang="en-GB" sz="1600" dirty="0" smtClean="0">
                <a:latin typeface="Segoe Print" panose="02000600000000000000" pitchFamily="2" charset="0"/>
              </a:rPr>
              <a:t>to </a:t>
            </a:r>
            <a:r>
              <a:rPr lang="en-GB" sz="1600" dirty="0">
                <a:latin typeface="Segoe Print" panose="02000600000000000000" pitchFamily="2" charset="0"/>
              </a:rPr>
              <a:t>it </a:t>
            </a:r>
            <a:r>
              <a:rPr lang="en-GB" sz="1600" dirty="0" smtClean="0">
                <a:latin typeface="Segoe Print" panose="02000600000000000000" pitchFamily="2" charset="0"/>
              </a:rPr>
              <a:t>and was </a:t>
            </a:r>
            <a:r>
              <a:rPr lang="en-GB" sz="1600" dirty="0">
                <a:latin typeface="Segoe Print" panose="02000600000000000000" pitchFamily="2" charset="0"/>
              </a:rPr>
              <a:t>on a big tree which was quite scary.</a:t>
            </a:r>
          </a:p>
          <a:p>
            <a:pPr marL="0" indent="0">
              <a:buNone/>
            </a:pPr>
            <a:r>
              <a:rPr lang="en-GB" sz="1600" dirty="0">
                <a:latin typeface="Segoe Print" panose="02000600000000000000" pitchFamily="2" charset="0"/>
              </a:rPr>
              <a:t>My least favourite activities were definitely raft building and kayaking because they were both on the lake and there was a big chance of falling </a:t>
            </a:r>
            <a:r>
              <a:rPr lang="en-GB" sz="1600" dirty="0" smtClean="0">
                <a:latin typeface="Segoe Print" panose="02000600000000000000" pitchFamily="2" charset="0"/>
              </a:rPr>
              <a:t>in. </a:t>
            </a:r>
            <a:r>
              <a:rPr lang="en-GB" sz="1600" dirty="0">
                <a:latin typeface="Segoe Print" panose="02000600000000000000" pitchFamily="2" charset="0"/>
              </a:rPr>
              <a:t>I did not want to get </a:t>
            </a:r>
            <a:r>
              <a:rPr lang="en-GB" sz="1600" dirty="0" smtClean="0">
                <a:latin typeface="Segoe Print" panose="02000600000000000000" pitchFamily="2" charset="0"/>
              </a:rPr>
              <a:t>wet </a:t>
            </a:r>
            <a:r>
              <a:rPr lang="en-GB" sz="1600" dirty="0">
                <a:latin typeface="Segoe Print" panose="02000600000000000000" pitchFamily="2" charset="0"/>
              </a:rPr>
              <a:t>because it was extremely cold. Luckily I did not fall in but I was close to.</a:t>
            </a:r>
          </a:p>
          <a:p>
            <a:pPr marL="0" indent="0">
              <a:buNone/>
            </a:pPr>
            <a:r>
              <a:rPr lang="en-GB" sz="1600" dirty="0">
                <a:latin typeface="Segoe Print" panose="02000600000000000000" pitchFamily="2" charset="0"/>
              </a:rPr>
              <a:t>My happiest memory was when I </a:t>
            </a:r>
            <a:r>
              <a:rPr lang="en-GB" sz="1600" dirty="0" smtClean="0">
                <a:latin typeface="Segoe Print" panose="02000600000000000000" pitchFamily="2" charset="0"/>
              </a:rPr>
              <a:t>was </a:t>
            </a:r>
            <a:r>
              <a:rPr lang="en-GB" sz="1600" dirty="0">
                <a:latin typeface="Segoe Print" panose="02000600000000000000" pitchFamily="2" charset="0"/>
              </a:rPr>
              <a:t>chosen to be one of the main parts in the Christmas play. I had been wanting to be a link seen for a few years so I was very exited. I even got the part that I wanted which was L</a:t>
            </a:r>
            <a:r>
              <a:rPr lang="en-GB" sz="1600" dirty="0" smtClean="0">
                <a:latin typeface="Segoe Print" panose="02000600000000000000" pitchFamily="2" charset="0"/>
              </a:rPr>
              <a:t>eo</a:t>
            </a:r>
            <a:r>
              <a:rPr lang="en-GB" sz="1600" dirty="0">
                <a:latin typeface="Segoe Print" panose="02000600000000000000" pitchFamily="2" charset="0"/>
              </a:rPr>
              <a:t>. I was a little bit worried because I was ill for a week and missed </a:t>
            </a:r>
            <a:r>
              <a:rPr lang="en-GB" sz="1600" dirty="0" smtClean="0">
                <a:latin typeface="Segoe Print" panose="02000600000000000000" pitchFamily="2" charset="0"/>
              </a:rPr>
              <a:t>rehearsals </a:t>
            </a:r>
            <a:r>
              <a:rPr lang="en-GB" sz="1600" dirty="0">
                <a:latin typeface="Segoe Print" panose="02000600000000000000" pitchFamily="2" charset="0"/>
              </a:rPr>
              <a:t>but it turned out fine.</a:t>
            </a:r>
          </a:p>
          <a:p>
            <a:pPr marL="0" indent="0">
              <a:buNone/>
            </a:pPr>
            <a:r>
              <a:rPr lang="en-GB" sz="1600" dirty="0">
                <a:latin typeface="Segoe Print" panose="02000600000000000000" pitchFamily="2" charset="0"/>
              </a:rPr>
              <a:t>My most embarrassing moment was when I fell over while I was walking up to the stage for the Christmas play. The lights were </a:t>
            </a:r>
            <a:r>
              <a:rPr lang="en-GB" sz="1600" dirty="0" smtClean="0">
                <a:latin typeface="Segoe Print" panose="02000600000000000000" pitchFamily="2" charset="0"/>
              </a:rPr>
              <a:t>off </a:t>
            </a:r>
            <a:r>
              <a:rPr lang="en-GB" sz="1600" dirty="0">
                <a:latin typeface="Segoe Print" panose="02000600000000000000" pitchFamily="2" charset="0"/>
              </a:rPr>
              <a:t>so not many people could see but I heard a few giggles which was quite </a:t>
            </a:r>
            <a:r>
              <a:rPr lang="en-GB" sz="1600" dirty="0" smtClean="0">
                <a:latin typeface="Segoe Print" panose="02000600000000000000" pitchFamily="2" charset="0"/>
              </a:rPr>
              <a:t>embarrassing, </a:t>
            </a:r>
            <a:r>
              <a:rPr lang="en-GB" sz="1600" dirty="0">
                <a:latin typeface="Segoe Print" panose="02000600000000000000" pitchFamily="2" charset="0"/>
              </a:rPr>
              <a:t>but I just pretended it didn’t happen and went on with the play.</a:t>
            </a:r>
          </a:p>
          <a:p>
            <a:pPr marL="0" indent="0">
              <a:buNone/>
            </a:pPr>
            <a:r>
              <a:rPr lang="en-GB" sz="1600" dirty="0">
                <a:latin typeface="Segoe Print" panose="02000600000000000000" pitchFamily="2" charset="0"/>
              </a:rPr>
              <a:t>My most challenging memory was when we made </a:t>
            </a:r>
            <a:r>
              <a:rPr lang="en-GB" sz="1600" dirty="0" smtClean="0">
                <a:latin typeface="Segoe Print" panose="02000600000000000000" pitchFamily="2" charset="0"/>
              </a:rPr>
              <a:t>cushions covers. I had never sewed before so I found it quite hard but I was really pleased of how it turned out</a:t>
            </a:r>
            <a:r>
              <a:rPr lang="en-GB" sz="1600" dirty="0">
                <a:latin typeface="Segoe Print" panose="02000600000000000000" pitchFamily="2" charset="0"/>
              </a:rPr>
              <a:t>.</a:t>
            </a:r>
          </a:p>
          <a:p>
            <a:pPr marL="0" indent="0">
              <a:buNone/>
            </a:pPr>
            <a:r>
              <a:rPr lang="en-GB" sz="1600" dirty="0">
                <a:latin typeface="Segoe Print" panose="02000600000000000000" pitchFamily="2" charset="0"/>
              </a:rPr>
              <a:t>This year I had loads of great </a:t>
            </a:r>
            <a:r>
              <a:rPr lang="en-GB" sz="1600" dirty="0" smtClean="0">
                <a:latin typeface="Segoe Print" panose="02000600000000000000" pitchFamily="2" charset="0"/>
              </a:rPr>
              <a:t>memories </a:t>
            </a:r>
            <a:r>
              <a:rPr lang="en-GB" sz="1600" dirty="0">
                <a:latin typeface="Segoe Print" panose="02000600000000000000" pitchFamily="2" charset="0"/>
              </a:rPr>
              <a:t>I will remember for </a:t>
            </a:r>
            <a:r>
              <a:rPr lang="en-GB" sz="1600" dirty="0" smtClean="0">
                <a:latin typeface="Segoe Print" panose="02000600000000000000" pitchFamily="2" charset="0"/>
              </a:rPr>
              <a:t>life. </a:t>
            </a:r>
            <a:r>
              <a:rPr lang="en-GB" sz="1600" dirty="0">
                <a:latin typeface="Segoe Print" panose="02000600000000000000" pitchFamily="2" charset="0"/>
              </a:rPr>
              <a:t>E</a:t>
            </a:r>
            <a:r>
              <a:rPr lang="en-GB" sz="1600" dirty="0" smtClean="0">
                <a:latin typeface="Segoe Print" panose="02000600000000000000" pitchFamily="2" charset="0"/>
              </a:rPr>
              <a:t>ven </a:t>
            </a:r>
            <a:r>
              <a:rPr lang="en-GB" sz="1600" dirty="0">
                <a:latin typeface="Segoe Print" panose="02000600000000000000" pitchFamily="2" charset="0"/>
              </a:rPr>
              <a:t>though I wasn’t able to finish year 6 the way I thought I </a:t>
            </a:r>
            <a:r>
              <a:rPr lang="en-GB" sz="1600" dirty="0" smtClean="0">
                <a:latin typeface="Segoe Print" panose="02000600000000000000" pitchFamily="2" charset="0"/>
              </a:rPr>
              <a:t>would it has </a:t>
            </a:r>
            <a:r>
              <a:rPr lang="en-GB" sz="1600" dirty="0">
                <a:latin typeface="Segoe Print" panose="02000600000000000000" pitchFamily="2" charset="0"/>
              </a:rPr>
              <a:t>still been a really good year.       </a:t>
            </a:r>
            <a:endParaRPr lang="en-GB" sz="1600" dirty="0" smtClean="0">
              <a:latin typeface="Segoe Print" panose="02000600000000000000" pitchFamily="2" charset="0"/>
            </a:endParaRPr>
          </a:p>
          <a:p>
            <a:pPr marL="0" indent="0" algn="r">
              <a:buNone/>
            </a:pPr>
            <a:r>
              <a:rPr lang="en-GB" sz="1600" dirty="0" smtClean="0">
                <a:latin typeface="Segoe Print" panose="02000600000000000000" pitchFamily="2" charset="0"/>
              </a:rPr>
              <a:t>Tom Hopley</a:t>
            </a:r>
            <a:endParaRPr lang="en-GB" sz="1600" dirty="0">
              <a:latin typeface="Segoe Print" panose="02000600000000000000" pitchFamily="2" charset="0"/>
            </a:endParaRPr>
          </a:p>
        </p:txBody>
      </p:sp>
    </p:spTree>
    <p:extLst>
      <p:ext uri="{BB962C8B-B14F-4D97-AF65-F5344CB8AC3E}">
        <p14:creationId xmlns:p14="http://schemas.microsoft.com/office/powerpoint/2010/main" val="8007567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87000">
              <a:schemeClr val="accent6"/>
            </a:gs>
            <a:gs pos="23000">
              <a:schemeClr val="accent1">
                <a:lumMod val="60000"/>
                <a:lumOff val="40000"/>
              </a:schemeClr>
            </a:gs>
            <a:gs pos="100000">
              <a:schemeClr val="accent6">
                <a:lumMod val="75000"/>
              </a:schemeClr>
            </a:gs>
            <a:gs pos="100000">
              <a:schemeClr val="accent1">
                <a:lumMod val="45000"/>
                <a:lumOff val="55000"/>
              </a:schemeClr>
            </a:gs>
            <a:gs pos="3000">
              <a:schemeClr val="accent1">
                <a:lumMod val="75000"/>
              </a:schemeClr>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900" dirty="0" smtClean="0">
              <a:latin typeface="MV Boli" panose="02000500030200090000" pitchFamily="2" charset="0"/>
              <a:cs typeface="MV Boli" panose="02000500030200090000" pitchFamily="2" charset="0"/>
            </a:endParaRPr>
          </a:p>
          <a:p>
            <a:pPr marL="0" indent="0">
              <a:buNone/>
            </a:pPr>
            <a:r>
              <a:rPr lang="en-GB" sz="2000" b="1" dirty="0" smtClean="0">
                <a:latin typeface="Tempus Sans ITC" panose="04020404030D07020202" pitchFamily="82" charset="0"/>
                <a:cs typeface="MV Boli" panose="02000500030200090000" pitchFamily="2" charset="0"/>
              </a:rPr>
              <a:t>This </a:t>
            </a:r>
            <a:r>
              <a:rPr lang="en-GB" sz="2000" b="1" dirty="0">
                <a:latin typeface="Tempus Sans ITC" panose="04020404030D07020202" pitchFamily="82" charset="0"/>
                <a:cs typeface="MV Boli" panose="02000500030200090000" pitchFamily="2" charset="0"/>
              </a:rPr>
              <a:t>year was a very memorable year indeed.</a:t>
            </a:r>
          </a:p>
          <a:p>
            <a:pPr marL="0" indent="0">
              <a:buNone/>
            </a:pPr>
            <a:r>
              <a:rPr lang="en-GB" sz="2000" b="1" dirty="0">
                <a:latin typeface="Tempus Sans ITC" panose="04020404030D07020202" pitchFamily="82" charset="0"/>
                <a:cs typeface="MV Boli" panose="02000500030200090000" pitchFamily="2" charset="0"/>
              </a:rPr>
              <a:t>Near the start of the year was </a:t>
            </a:r>
            <a:r>
              <a:rPr lang="en-GB" sz="2000" b="1" dirty="0" smtClean="0">
                <a:latin typeface="Tempus Sans ITC" panose="04020404030D07020202" pitchFamily="82" charset="0"/>
                <a:cs typeface="MV Boli" panose="02000500030200090000" pitchFamily="2" charset="0"/>
              </a:rPr>
              <a:t>PGL</a:t>
            </a:r>
            <a:r>
              <a:rPr lang="en-GB" sz="2000" b="1" dirty="0">
                <a:latin typeface="Tempus Sans ITC" panose="04020404030D07020202" pitchFamily="82" charset="0"/>
                <a:cs typeface="MV Boli" panose="02000500030200090000" pitchFamily="2" charset="0"/>
              </a:rPr>
              <a:t> </a:t>
            </a:r>
            <a:r>
              <a:rPr lang="en-GB" sz="2000" b="1" dirty="0" smtClean="0">
                <a:latin typeface="Tempus Sans ITC" panose="04020404030D07020202" pitchFamily="82" charset="0"/>
                <a:cs typeface="MV Boli" panose="02000500030200090000" pitchFamily="2" charset="0"/>
              </a:rPr>
              <a:t>where my </a:t>
            </a:r>
            <a:r>
              <a:rPr lang="en-GB" sz="2000" b="1" dirty="0">
                <a:latin typeface="Tempus Sans ITC" panose="04020404030D07020202" pitchFamily="82" charset="0"/>
                <a:cs typeface="MV Boli" panose="02000500030200090000" pitchFamily="2" charset="0"/>
              </a:rPr>
              <a:t>greatest fear </a:t>
            </a:r>
            <a:r>
              <a:rPr lang="en-GB" sz="2000" b="1" dirty="0" smtClean="0">
                <a:latin typeface="Tempus Sans ITC" panose="04020404030D07020202" pitchFamily="82" charset="0"/>
                <a:cs typeface="MV Boli" panose="02000500030200090000" pitchFamily="2" charset="0"/>
              </a:rPr>
              <a:t>was climbing </a:t>
            </a:r>
            <a:r>
              <a:rPr lang="en-GB" sz="2000" b="1" dirty="0">
                <a:latin typeface="Tempus Sans ITC" panose="04020404030D07020202" pitchFamily="82" charset="0"/>
                <a:cs typeface="MV Boli" panose="02000500030200090000" pitchFamily="2" charset="0"/>
              </a:rPr>
              <a:t>a tree with really small metal </a:t>
            </a:r>
            <a:r>
              <a:rPr lang="en-GB" sz="2000" b="1" dirty="0" smtClean="0">
                <a:latin typeface="Tempus Sans ITC" panose="04020404030D07020202" pitchFamily="82" charset="0"/>
                <a:cs typeface="MV Boli" panose="02000500030200090000" pitchFamily="2" charset="0"/>
              </a:rPr>
              <a:t>hoops. I was </a:t>
            </a:r>
            <a:r>
              <a:rPr lang="en-GB" sz="2000" b="1" dirty="0">
                <a:latin typeface="Tempus Sans ITC" panose="04020404030D07020202" pitchFamily="82" charset="0"/>
                <a:cs typeface="MV Boli" panose="02000500030200090000" pitchFamily="2" charset="0"/>
              </a:rPr>
              <a:t>nearly </a:t>
            </a:r>
            <a:r>
              <a:rPr lang="en-GB" sz="2000" b="1" dirty="0" smtClean="0">
                <a:latin typeface="Tempus Sans ITC" panose="04020404030D07020202" pitchFamily="82" charset="0"/>
                <a:cs typeface="MV Boli" panose="02000500030200090000" pitchFamily="2" charset="0"/>
              </a:rPr>
              <a:t>pushed </a:t>
            </a:r>
            <a:r>
              <a:rPr lang="en-GB" sz="2000" b="1" dirty="0">
                <a:latin typeface="Tempus Sans ITC" panose="04020404030D07020202" pitchFamily="82" charset="0"/>
                <a:cs typeface="MV Boli" panose="02000500030200090000" pitchFamily="2" charset="0"/>
              </a:rPr>
              <a:t>off the by the </a:t>
            </a:r>
            <a:r>
              <a:rPr lang="en-GB" sz="2000" b="1" dirty="0" smtClean="0">
                <a:latin typeface="Tempus Sans ITC" panose="04020404030D07020202" pitchFamily="82" charset="0"/>
                <a:cs typeface="MV Boli" panose="02000500030200090000" pitchFamily="2" charset="0"/>
              </a:rPr>
              <a:t>instructor connecting me </a:t>
            </a:r>
            <a:r>
              <a:rPr lang="en-GB" sz="2000" b="1" dirty="0">
                <a:latin typeface="Tempus Sans ITC" panose="04020404030D07020202" pitchFamily="82" charset="0"/>
                <a:cs typeface="MV Boli" panose="02000500030200090000" pitchFamily="2" charset="0"/>
              </a:rPr>
              <a:t>to the </a:t>
            </a:r>
            <a:r>
              <a:rPr lang="en-GB" sz="2000" b="1" dirty="0" smtClean="0">
                <a:latin typeface="Tempus Sans ITC" panose="04020404030D07020202" pitchFamily="82" charset="0"/>
                <a:cs typeface="MV Boli" panose="02000500030200090000" pitchFamily="2" charset="0"/>
              </a:rPr>
              <a:t>tree before </a:t>
            </a:r>
            <a:r>
              <a:rPr lang="en-GB" sz="2000" b="1" dirty="0">
                <a:latin typeface="Tempus Sans ITC" panose="04020404030D07020202" pitchFamily="82" charset="0"/>
                <a:cs typeface="MV Boli" panose="02000500030200090000" pitchFamily="2" charset="0"/>
              </a:rPr>
              <a:t>the</a:t>
            </a:r>
          </a:p>
          <a:p>
            <a:pPr marL="0" indent="0">
              <a:buNone/>
            </a:pPr>
            <a:r>
              <a:rPr lang="en-GB" sz="2000" b="1" dirty="0" smtClean="0">
                <a:latin typeface="Tempus Sans ITC" panose="04020404030D07020202" pitchFamily="82" charset="0"/>
                <a:cs typeface="MV Boli" panose="02000500030200090000" pitchFamily="2" charset="0"/>
              </a:rPr>
              <a:t>zip line! </a:t>
            </a:r>
            <a:r>
              <a:rPr lang="en-GB" sz="2000" b="1" dirty="0">
                <a:latin typeface="Tempus Sans ITC" panose="04020404030D07020202" pitchFamily="82" charset="0"/>
                <a:cs typeface="MV Boli" panose="02000500030200090000" pitchFamily="2" charset="0"/>
              </a:rPr>
              <a:t>As soon as I jumped on the </a:t>
            </a:r>
            <a:r>
              <a:rPr lang="en-GB" sz="2000" b="1" dirty="0" smtClean="0">
                <a:latin typeface="Tempus Sans ITC" panose="04020404030D07020202" pitchFamily="82" charset="0"/>
                <a:cs typeface="MV Boli" panose="02000500030200090000" pitchFamily="2" charset="0"/>
              </a:rPr>
              <a:t>zip line </a:t>
            </a:r>
            <a:r>
              <a:rPr lang="en-GB" sz="2000" b="1" dirty="0">
                <a:latin typeface="Tempus Sans ITC" panose="04020404030D07020202" pitchFamily="82" charset="0"/>
                <a:cs typeface="MV Boli" panose="02000500030200090000" pitchFamily="2" charset="0"/>
              </a:rPr>
              <a:t>I had the feeling that </a:t>
            </a:r>
            <a:r>
              <a:rPr lang="en-GB" sz="2000" b="1" dirty="0" smtClean="0">
                <a:latin typeface="Tempus Sans ITC" panose="04020404030D07020202" pitchFamily="82" charset="0"/>
                <a:cs typeface="MV Boli" panose="02000500030200090000" pitchFamily="2" charset="0"/>
              </a:rPr>
              <a:t>five million </a:t>
            </a:r>
            <a:r>
              <a:rPr lang="en-GB" sz="2000" b="1" dirty="0">
                <a:latin typeface="Tempus Sans ITC" panose="04020404030D07020202" pitchFamily="82" charset="0"/>
                <a:cs typeface="MV Boli" panose="02000500030200090000" pitchFamily="2" charset="0"/>
              </a:rPr>
              <a:t>people just blew in my face.</a:t>
            </a:r>
          </a:p>
          <a:p>
            <a:pPr marL="0" indent="0">
              <a:buNone/>
            </a:pPr>
            <a:r>
              <a:rPr lang="en-GB" sz="2000" b="1" dirty="0">
                <a:latin typeface="Tempus Sans ITC" panose="04020404030D07020202" pitchFamily="82" charset="0"/>
                <a:cs typeface="MV Boli" panose="02000500030200090000" pitchFamily="2" charset="0"/>
              </a:rPr>
              <a:t>My </a:t>
            </a:r>
            <a:r>
              <a:rPr lang="en-GB" sz="2000" b="1" dirty="0" smtClean="0">
                <a:latin typeface="Tempus Sans ITC" panose="04020404030D07020202" pitchFamily="82" charset="0"/>
                <a:cs typeface="MV Boli" panose="02000500030200090000" pitchFamily="2" charset="0"/>
              </a:rPr>
              <a:t>most exciting </a:t>
            </a:r>
            <a:r>
              <a:rPr lang="en-GB" sz="2000" b="1" dirty="0">
                <a:latin typeface="Tempus Sans ITC" panose="04020404030D07020202" pitchFamily="82" charset="0"/>
                <a:cs typeface="MV Boli" panose="02000500030200090000" pitchFamily="2" charset="0"/>
              </a:rPr>
              <a:t>moment was </a:t>
            </a:r>
            <a:r>
              <a:rPr lang="en-GB" sz="2000" b="1" dirty="0" smtClean="0">
                <a:latin typeface="Tempus Sans ITC" panose="04020404030D07020202" pitchFamily="82" charset="0"/>
                <a:cs typeface="MV Boli" panose="02000500030200090000" pitchFamily="2" charset="0"/>
              </a:rPr>
              <a:t>quad biking </a:t>
            </a:r>
            <a:r>
              <a:rPr lang="en-GB" sz="2000" b="1" dirty="0">
                <a:latin typeface="Tempus Sans ITC" panose="04020404030D07020202" pitchFamily="82" charset="0"/>
                <a:cs typeface="MV Boli" panose="02000500030200090000" pitchFamily="2" charset="0"/>
              </a:rPr>
              <a:t>in the really gloopy mud. </a:t>
            </a:r>
            <a:r>
              <a:rPr lang="en-GB" sz="2000" b="1" dirty="0" smtClean="0">
                <a:latin typeface="Tempus Sans ITC" panose="04020404030D07020202" pitchFamily="82" charset="0"/>
                <a:cs typeface="MV Boli" panose="02000500030200090000" pitchFamily="2" charset="0"/>
              </a:rPr>
              <a:t>Henry couldn’t </a:t>
            </a:r>
            <a:r>
              <a:rPr lang="en-GB" sz="2000" b="1" dirty="0">
                <a:latin typeface="Tempus Sans ITC" panose="04020404030D07020202" pitchFamily="82" charset="0"/>
                <a:cs typeface="MV Boli" panose="02000500030200090000" pitchFamily="2" charset="0"/>
              </a:rPr>
              <a:t>get on his quadbike because he kept slipping over the mud. </a:t>
            </a:r>
            <a:r>
              <a:rPr lang="en-GB" sz="2000" b="1" dirty="0" smtClean="0">
                <a:latin typeface="Tempus Sans ITC" panose="04020404030D07020202" pitchFamily="82" charset="0"/>
                <a:cs typeface="MV Boli" panose="02000500030200090000" pitchFamily="2" charset="0"/>
              </a:rPr>
              <a:t>I laughed </a:t>
            </a:r>
            <a:r>
              <a:rPr lang="en-GB" sz="2000" b="1" dirty="0">
                <a:latin typeface="Tempus Sans ITC" panose="04020404030D07020202" pitchFamily="82" charset="0"/>
                <a:cs typeface="MV Boli" panose="02000500030200090000" pitchFamily="2" charset="0"/>
              </a:rPr>
              <a:t>so much.</a:t>
            </a:r>
          </a:p>
          <a:p>
            <a:pPr marL="0" indent="0">
              <a:buNone/>
            </a:pPr>
            <a:r>
              <a:rPr lang="en-GB" sz="2000" b="1" dirty="0">
                <a:latin typeface="Tempus Sans ITC" panose="04020404030D07020202" pitchFamily="82" charset="0"/>
                <a:cs typeface="MV Boli" panose="02000500030200090000" pitchFamily="2" charset="0"/>
              </a:rPr>
              <a:t>At school, I really enjoyed dodgeball and basketball classes at </a:t>
            </a:r>
            <a:r>
              <a:rPr lang="en-GB" sz="2000" b="1" dirty="0" smtClean="0">
                <a:latin typeface="Tempus Sans ITC" panose="04020404030D07020202" pitchFamily="82" charset="0"/>
                <a:cs typeface="MV Boli" panose="02000500030200090000" pitchFamily="2" charset="0"/>
              </a:rPr>
              <a:t>lunchtime</a:t>
            </a:r>
            <a:r>
              <a:rPr lang="en-GB" sz="2000" b="1" dirty="0">
                <a:latin typeface="Tempus Sans ITC" panose="04020404030D07020202" pitchFamily="82" charset="0"/>
                <a:cs typeface="MV Boli" panose="02000500030200090000" pitchFamily="2" charset="0"/>
              </a:rPr>
              <a:t>. </a:t>
            </a:r>
            <a:endParaRPr lang="en-GB" sz="2000" b="1" dirty="0" smtClean="0">
              <a:latin typeface="Tempus Sans ITC" panose="04020404030D07020202" pitchFamily="82" charset="0"/>
              <a:cs typeface="MV Boli" panose="02000500030200090000" pitchFamily="2" charset="0"/>
            </a:endParaRPr>
          </a:p>
          <a:p>
            <a:pPr marL="0" indent="0">
              <a:buNone/>
            </a:pPr>
            <a:r>
              <a:rPr lang="en-GB" sz="2000" b="1" dirty="0" smtClean="0">
                <a:latin typeface="Tempus Sans ITC" panose="04020404030D07020202" pitchFamily="82" charset="0"/>
                <a:cs typeface="MV Boli" panose="02000500030200090000" pitchFamily="2" charset="0"/>
              </a:rPr>
              <a:t>I </a:t>
            </a:r>
            <a:r>
              <a:rPr lang="en-GB" sz="2000" b="1" dirty="0">
                <a:latin typeface="Tempus Sans ITC" panose="04020404030D07020202" pitchFamily="82" charset="0"/>
                <a:cs typeface="MV Boli" panose="02000500030200090000" pitchFamily="2" charset="0"/>
              </a:rPr>
              <a:t>really like and will miss Applecroft </a:t>
            </a:r>
            <a:r>
              <a:rPr lang="en-GB" sz="2000" b="1" dirty="0" smtClean="0">
                <a:latin typeface="Tempus Sans ITC" panose="04020404030D07020202" pitchFamily="82" charset="0"/>
                <a:cs typeface="MV Boli" panose="02000500030200090000" pitchFamily="2" charset="0"/>
              </a:rPr>
              <a:t>school, </a:t>
            </a:r>
            <a:r>
              <a:rPr lang="en-GB" sz="2000" b="1" dirty="0">
                <a:latin typeface="Tempus Sans ITC" panose="04020404030D07020202" pitchFamily="82" charset="0"/>
                <a:cs typeface="MV Boli" panose="02000500030200090000" pitchFamily="2" charset="0"/>
              </a:rPr>
              <a:t>but I </a:t>
            </a:r>
            <a:r>
              <a:rPr lang="en-GB" sz="2000" b="1" dirty="0" smtClean="0">
                <a:latin typeface="Tempus Sans ITC" panose="04020404030D07020202" pitchFamily="82" charset="0"/>
                <a:cs typeface="MV Boli" panose="02000500030200090000" pitchFamily="2" charset="0"/>
              </a:rPr>
              <a:t>am excited to go to secondary </a:t>
            </a:r>
            <a:r>
              <a:rPr lang="en-GB" sz="2000" b="1" dirty="0">
                <a:latin typeface="Tempus Sans ITC" panose="04020404030D07020202" pitchFamily="82" charset="0"/>
                <a:cs typeface="MV Boli" panose="02000500030200090000" pitchFamily="2" charset="0"/>
              </a:rPr>
              <a:t>school</a:t>
            </a:r>
            <a:r>
              <a:rPr lang="en-GB" sz="2000" b="1" dirty="0" smtClean="0">
                <a:latin typeface="Tempus Sans ITC" panose="04020404030D07020202" pitchFamily="82" charset="0"/>
                <a:cs typeface="MV Boli" panose="02000500030200090000" pitchFamily="2" charset="0"/>
              </a:rPr>
              <a:t>.</a:t>
            </a:r>
          </a:p>
          <a:p>
            <a:pPr marL="0" indent="0" algn="r">
              <a:buNone/>
            </a:pPr>
            <a:r>
              <a:rPr lang="en-GB" sz="2000" b="1" dirty="0" smtClean="0">
                <a:latin typeface="Tempus Sans ITC" panose="04020404030D07020202" pitchFamily="82" charset="0"/>
                <a:cs typeface="MV Boli" panose="02000500030200090000" pitchFamily="2" charset="0"/>
              </a:rPr>
              <a:t>Aidan Norman</a:t>
            </a:r>
            <a:endParaRPr lang="en-GB" sz="2000" b="1" dirty="0">
              <a:latin typeface="Tempus Sans ITC" panose="04020404030D07020202" pitchFamily="82" charset="0"/>
              <a:cs typeface="MV Boli" panose="02000500030200090000" pitchFamily="2" charset="0"/>
            </a:endParaRPr>
          </a:p>
        </p:txBody>
      </p:sp>
    </p:spTree>
    <p:extLst>
      <p:ext uri="{BB962C8B-B14F-4D97-AF65-F5344CB8AC3E}">
        <p14:creationId xmlns:p14="http://schemas.microsoft.com/office/powerpoint/2010/main" val="28531833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53000">
              <a:schemeClr val="accent6">
                <a:alpha val="64000"/>
              </a:schemeClr>
            </a:gs>
            <a:gs pos="99000">
              <a:srgbClr val="4F651D"/>
            </a:gs>
            <a:gs pos="2000">
              <a:srgbClr val="4D7731"/>
            </a:gs>
            <a:gs pos="94000">
              <a:schemeClr val="accent1">
                <a:lumMod val="45000"/>
                <a:lumOff val="55000"/>
                <a:alpha val="84000"/>
              </a:schemeClr>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900" dirty="0" smtClean="0"/>
          </a:p>
          <a:p>
            <a:pPr marL="0" indent="0">
              <a:buNone/>
            </a:pPr>
            <a:r>
              <a:rPr lang="en-GB" sz="1900" dirty="0" smtClean="0">
                <a:latin typeface="Tempus Sans ITC" panose="04020404030D07020202" pitchFamily="82" charset="0"/>
              </a:rPr>
              <a:t>A time I enjoyed most was when year 6, including me, went on an adventure to PGL. When I was there I made everyone’s beds which I enjoyed.  </a:t>
            </a:r>
          </a:p>
          <a:p>
            <a:pPr marL="0" indent="0">
              <a:buNone/>
            </a:pPr>
            <a:endParaRPr lang="en-GB" sz="1900" dirty="0" smtClean="0">
              <a:latin typeface="Tempus Sans ITC" panose="04020404030D07020202" pitchFamily="82" charset="0"/>
            </a:endParaRPr>
          </a:p>
          <a:p>
            <a:pPr marL="0" indent="0">
              <a:buNone/>
            </a:pPr>
            <a:r>
              <a:rPr lang="en-GB" sz="1900" dirty="0" smtClean="0">
                <a:latin typeface="Tempus Sans ITC" panose="04020404030D07020202" pitchFamily="82" charset="0"/>
              </a:rPr>
              <a:t>I also enjoyed Design and  </a:t>
            </a:r>
            <a:r>
              <a:rPr lang="en-GB" sz="1900" dirty="0">
                <a:latin typeface="Tempus Sans ITC" panose="04020404030D07020202" pitchFamily="82" charset="0"/>
              </a:rPr>
              <a:t>T</a:t>
            </a:r>
            <a:r>
              <a:rPr lang="en-GB" sz="1900" dirty="0" smtClean="0">
                <a:latin typeface="Tempus Sans ITC" panose="04020404030D07020202" pitchFamily="82" charset="0"/>
              </a:rPr>
              <a:t>echnology because I learned some new things</a:t>
            </a:r>
          </a:p>
          <a:p>
            <a:pPr marL="0" indent="0">
              <a:buNone/>
            </a:pPr>
            <a:endParaRPr lang="en-GB" sz="1900" dirty="0"/>
          </a:p>
          <a:p>
            <a:pPr marL="0" indent="0">
              <a:buNone/>
            </a:pPr>
            <a:endParaRPr lang="en-GB" sz="1900" dirty="0" smtClean="0"/>
          </a:p>
          <a:p>
            <a:pPr marL="0" indent="0">
              <a:buNone/>
            </a:pPr>
            <a:endParaRPr lang="en-GB" sz="1900" dirty="0"/>
          </a:p>
          <a:p>
            <a:pPr marL="0" indent="0">
              <a:buNone/>
            </a:pPr>
            <a:endParaRPr lang="en-GB" sz="1900" dirty="0" smtClean="0"/>
          </a:p>
          <a:p>
            <a:pPr marL="0" indent="0" algn="r">
              <a:buNone/>
            </a:pPr>
            <a:r>
              <a:rPr lang="en-GB" sz="1900" dirty="0" smtClean="0">
                <a:latin typeface="Tempus Sans ITC" panose="04020404030D07020202" pitchFamily="82" charset="0"/>
              </a:rPr>
              <a:t>Alex Campbell</a:t>
            </a:r>
            <a:endParaRPr lang="en-GB" sz="1900" dirty="0">
              <a:latin typeface="Tempus Sans ITC" panose="04020404030D07020202" pitchFamily="82" charset="0"/>
            </a:endParaRPr>
          </a:p>
        </p:txBody>
      </p:sp>
    </p:spTree>
    <p:extLst>
      <p:ext uri="{BB962C8B-B14F-4D97-AF65-F5344CB8AC3E}">
        <p14:creationId xmlns:p14="http://schemas.microsoft.com/office/powerpoint/2010/main" val="30139152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18000">
              <a:srgbClr val="FF3300"/>
            </a:gs>
            <a:gs pos="1000">
              <a:schemeClr val="accent6">
                <a:lumMod val="50000"/>
                <a:alpha val="75000"/>
              </a:schemeClr>
            </a:gs>
            <a:gs pos="99000">
              <a:srgbClr val="FF3300">
                <a:alpha val="37000"/>
              </a:srgbClr>
            </a:gs>
            <a:gs pos="89386">
              <a:srgbClr val="FF3300">
                <a:alpha val="83000"/>
              </a:srgbClr>
            </a:gs>
            <a:gs pos="76000">
              <a:srgbClr val="FFC000"/>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2000" b="1" dirty="0" smtClean="0">
              <a:latin typeface="Ink Free" panose="03080402000500000000" pitchFamily="66" charset="0"/>
            </a:endParaRPr>
          </a:p>
          <a:p>
            <a:pPr marL="0" indent="0">
              <a:buNone/>
            </a:pPr>
            <a:r>
              <a:rPr lang="en-GB" sz="2000" b="1" dirty="0" smtClean="0">
                <a:latin typeface="Ink Free" panose="03080402000500000000" pitchFamily="66" charset="0"/>
              </a:rPr>
              <a:t>My </a:t>
            </a:r>
            <a:r>
              <a:rPr lang="en-GB" sz="2000" b="1" dirty="0">
                <a:latin typeface="Ink Free" panose="03080402000500000000" pitchFamily="66" charset="0"/>
              </a:rPr>
              <a:t>favourite Year 6 memory in school had to be taking part in the Christmas play. Especially as I got picked to be one of the links in the play and got to say something before every scene, including my own! Another one of my favourite memories was when I ran for my school in a cross country run and I came in the top half!</a:t>
            </a:r>
          </a:p>
          <a:p>
            <a:pPr marL="0" indent="0">
              <a:buNone/>
            </a:pPr>
            <a:r>
              <a:rPr lang="en-GB" sz="2000" b="1" dirty="0">
                <a:latin typeface="Ink Free" panose="03080402000500000000" pitchFamily="66" charset="0"/>
              </a:rPr>
              <a:t>My funniest Year 6 memory was when the Sons of Pitches sang a song about a flying rubber and we all had to clap along to it.</a:t>
            </a:r>
          </a:p>
          <a:p>
            <a:pPr marL="0" indent="0">
              <a:buNone/>
            </a:pPr>
            <a:r>
              <a:rPr lang="en-GB" sz="2000" b="1" dirty="0">
                <a:latin typeface="Ink Free" panose="03080402000500000000" pitchFamily="66" charset="0"/>
              </a:rPr>
              <a:t>My most embarrassing Year 6 memory was at PGL (our 4-day night trip) when I slipped over some mud and fell on my bottom into it.</a:t>
            </a:r>
          </a:p>
          <a:p>
            <a:pPr marL="0" indent="0">
              <a:buNone/>
            </a:pPr>
            <a:r>
              <a:rPr lang="en-GB" sz="2000" b="1" dirty="0">
                <a:latin typeface="Ink Free" panose="03080402000500000000" pitchFamily="66" charset="0"/>
              </a:rPr>
              <a:t>But the best memory ever?</a:t>
            </a:r>
          </a:p>
          <a:p>
            <a:pPr marL="0" indent="0">
              <a:buNone/>
            </a:pPr>
            <a:r>
              <a:rPr lang="en-GB" sz="2000" b="1" dirty="0">
                <a:latin typeface="Ink Free" panose="03080402000500000000" pitchFamily="66" charset="0"/>
              </a:rPr>
              <a:t>It has to be said,</a:t>
            </a:r>
          </a:p>
          <a:p>
            <a:pPr marL="0" indent="0">
              <a:buNone/>
            </a:pPr>
            <a:r>
              <a:rPr lang="en-GB" sz="2000" b="1" dirty="0">
                <a:latin typeface="Ink Free" panose="03080402000500000000" pitchFamily="66" charset="0"/>
              </a:rPr>
              <a:t>Being with my friends,</a:t>
            </a:r>
          </a:p>
          <a:p>
            <a:pPr marL="0" indent="0">
              <a:buNone/>
            </a:pPr>
            <a:r>
              <a:rPr lang="en-GB" sz="2000" b="1" dirty="0">
                <a:latin typeface="Ink Free" panose="03080402000500000000" pitchFamily="66" charset="0"/>
              </a:rPr>
              <a:t>Till the school year ends</a:t>
            </a:r>
            <a:r>
              <a:rPr lang="en-GB" sz="2000" b="1" dirty="0" smtClean="0">
                <a:latin typeface="Ink Free" panose="03080402000500000000" pitchFamily="66" charset="0"/>
              </a:rPr>
              <a:t>!</a:t>
            </a:r>
          </a:p>
          <a:p>
            <a:pPr marL="0" indent="0">
              <a:buNone/>
            </a:pPr>
            <a:endParaRPr lang="en-GB" sz="2000" b="1" dirty="0">
              <a:latin typeface="Ink Free" panose="03080402000500000000" pitchFamily="66" charset="0"/>
            </a:endParaRPr>
          </a:p>
          <a:p>
            <a:pPr marL="0" indent="0" algn="r">
              <a:buNone/>
            </a:pPr>
            <a:r>
              <a:rPr lang="en-GB" sz="2000" b="1" dirty="0" smtClean="0">
                <a:latin typeface="Ink Free" panose="03080402000500000000" pitchFamily="66" charset="0"/>
              </a:rPr>
              <a:t>Thomas Goodwin</a:t>
            </a:r>
            <a:endParaRPr lang="en-GB" sz="2000" b="1" dirty="0">
              <a:latin typeface="Ink Free" panose="03080402000500000000" pitchFamily="66" charset="0"/>
            </a:endParaRPr>
          </a:p>
        </p:txBody>
      </p:sp>
    </p:spTree>
    <p:extLst>
      <p:ext uri="{BB962C8B-B14F-4D97-AF65-F5344CB8AC3E}">
        <p14:creationId xmlns:p14="http://schemas.microsoft.com/office/powerpoint/2010/main" val="29695361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0">
              <a:srgbClr val="FF0000"/>
            </a:gs>
            <a:gs pos="70500">
              <a:srgbClr val="FF8F8F"/>
            </a:gs>
            <a:gs pos="21000">
              <a:srgbClr val="FF6161"/>
            </a:gs>
            <a:gs pos="98000">
              <a:srgbClr val="FF0000"/>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94522" y="490451"/>
            <a:ext cx="11112760" cy="6115622"/>
          </a:xfrm>
        </p:spPr>
        <p:txBody>
          <a:bodyPr>
            <a:noAutofit/>
          </a:bodyPr>
          <a:lstStyle/>
          <a:p>
            <a:pPr marL="0" indent="0">
              <a:buNone/>
            </a:pPr>
            <a:r>
              <a:rPr lang="en-GB" sz="1600" b="1" dirty="0">
                <a:latin typeface="Ink Free" panose="03080402000500000000" pitchFamily="66" charset="0"/>
              </a:rPr>
              <a:t>I have enjoyed Year </a:t>
            </a:r>
            <a:r>
              <a:rPr lang="en-GB" sz="1600" b="1" dirty="0" smtClean="0">
                <a:latin typeface="Ink Free" panose="03080402000500000000" pitchFamily="66" charset="0"/>
              </a:rPr>
              <a:t>Six - </a:t>
            </a:r>
            <a:r>
              <a:rPr lang="en-GB" sz="1600" b="1" dirty="0">
                <a:latin typeface="Ink Free" panose="03080402000500000000" pitchFamily="66" charset="0"/>
              </a:rPr>
              <a:t>many people have. It's been fun, exciting and absolutely always enjoyable! This piece of writing is about only a few great memories I have had this year!</a:t>
            </a:r>
          </a:p>
          <a:p>
            <a:pPr marL="0" indent="0">
              <a:buNone/>
            </a:pPr>
            <a:r>
              <a:rPr lang="en-GB" sz="1600" b="1" dirty="0">
                <a:latin typeface="Ink Free" panose="03080402000500000000" pitchFamily="66" charset="0"/>
              </a:rPr>
              <a:t/>
            </a:r>
            <a:br>
              <a:rPr lang="en-GB" sz="1600" b="1" dirty="0">
                <a:latin typeface="Ink Free" panose="03080402000500000000" pitchFamily="66" charset="0"/>
              </a:rPr>
            </a:br>
            <a:r>
              <a:rPr lang="en-GB" sz="1600" b="1" dirty="0">
                <a:latin typeface="Ink Free" panose="03080402000500000000" pitchFamily="66" charset="0"/>
              </a:rPr>
              <a:t>A really memorable memory would be PGL. My favourite part would have to be dorms. I really enjoyed it in the dorms because we could do most of what we wanted and have a great time with multiple people that before we might not have seen as friends, possibly just another person in our class.  In my dorm most people ate sweets at night. Although the downside of that was people left theirs  out (me) and others took some sweets out of others' bags and ate them themselves! I did thoroughly enjoy the trip though!</a:t>
            </a:r>
          </a:p>
          <a:p>
            <a:pPr marL="0" indent="0">
              <a:buNone/>
            </a:pPr>
            <a:r>
              <a:rPr lang="en-GB" sz="1600" b="1" dirty="0">
                <a:latin typeface="Ink Free" panose="03080402000500000000" pitchFamily="66" charset="0"/>
              </a:rPr>
              <a:t/>
            </a:r>
            <a:br>
              <a:rPr lang="en-GB" sz="1600" b="1" dirty="0">
                <a:latin typeface="Ink Free" panose="03080402000500000000" pitchFamily="66" charset="0"/>
              </a:rPr>
            </a:br>
            <a:r>
              <a:rPr lang="en-GB" sz="1600" b="1" dirty="0">
                <a:latin typeface="Ink Free" panose="03080402000500000000" pitchFamily="66" charset="0"/>
              </a:rPr>
              <a:t>Another experience I have enjoyed this year was art. I mainly enjoyed it this year because I have  improved at it (with help from my sister). I also think I really enjoyed it this year because I feel the art topics were better, more artsy, more painting, and definitely more drawing. I really like  art so you can probably tell why </a:t>
            </a:r>
            <a:r>
              <a:rPr lang="en-GB" sz="1600" b="1" dirty="0" smtClean="0">
                <a:latin typeface="Ink Free" panose="03080402000500000000" pitchFamily="66" charset="0"/>
              </a:rPr>
              <a:t>I </a:t>
            </a:r>
            <a:r>
              <a:rPr lang="en-GB" sz="1600" b="1" dirty="0">
                <a:latin typeface="Ink Free" panose="03080402000500000000" pitchFamily="66" charset="0"/>
              </a:rPr>
              <a:t>enjoyed it!</a:t>
            </a:r>
          </a:p>
          <a:p>
            <a:pPr marL="0" indent="0">
              <a:buNone/>
            </a:pPr>
            <a:r>
              <a:rPr lang="en-GB" sz="1600" b="1" dirty="0">
                <a:latin typeface="Ink Free" panose="03080402000500000000" pitchFamily="66" charset="0"/>
              </a:rPr>
              <a:t/>
            </a:r>
            <a:br>
              <a:rPr lang="en-GB" sz="1600" b="1" dirty="0">
                <a:latin typeface="Ink Free" panose="03080402000500000000" pitchFamily="66" charset="0"/>
              </a:rPr>
            </a:br>
            <a:r>
              <a:rPr lang="en-GB" sz="1600" b="1" dirty="0">
                <a:latin typeface="Ink Free" panose="03080402000500000000" pitchFamily="66" charset="0"/>
              </a:rPr>
              <a:t>My last memory I am going to share will be about making my mood board for habitat hats! I really enjoyed this topic - as I said, I love art. This was perfect for me. As my theme, I went for a garden straw hat almost tea party vibe with a colour theme. The garden theme I went for had a straw floppy hat with flowers, where the colour theme lay in the flowers. I went for a pastel flower approach on my hat as I thought this was aesthetically pleasing. Where the “habitat” part of habitat hats came  in is with bees. The flowers were the habitat for bees so I tied that all in and made a garden hat!</a:t>
            </a:r>
          </a:p>
          <a:p>
            <a:pPr marL="0" indent="0">
              <a:buNone/>
            </a:pPr>
            <a:r>
              <a:rPr lang="en-GB" sz="1600" b="1" dirty="0">
                <a:latin typeface="Ink Free" panose="03080402000500000000" pitchFamily="66" charset="0"/>
              </a:rPr>
              <a:t/>
            </a:r>
            <a:br>
              <a:rPr lang="en-GB" sz="1600" b="1" dirty="0">
                <a:latin typeface="Ink Free" panose="03080402000500000000" pitchFamily="66" charset="0"/>
              </a:rPr>
            </a:br>
            <a:r>
              <a:rPr lang="en-GB" sz="1600" b="1" dirty="0">
                <a:latin typeface="Ink Free" panose="03080402000500000000" pitchFamily="66" charset="0"/>
              </a:rPr>
              <a:t>This year I have done many things. I have had a great year and think everyone else in Year Six (and coming to year six) will too!</a:t>
            </a:r>
          </a:p>
          <a:p>
            <a:pPr marL="0" indent="0" algn="r">
              <a:buNone/>
            </a:pPr>
            <a:r>
              <a:rPr lang="en-GB" sz="1600" b="1" dirty="0">
                <a:latin typeface="Ink Free" panose="03080402000500000000" pitchFamily="66" charset="0"/>
              </a:rPr>
              <a:t/>
            </a:r>
            <a:br>
              <a:rPr lang="en-GB" sz="1600" b="1" dirty="0">
                <a:latin typeface="Ink Free" panose="03080402000500000000" pitchFamily="66" charset="0"/>
              </a:rPr>
            </a:br>
            <a:r>
              <a:rPr lang="en-GB" sz="1600" b="1" dirty="0" smtClean="0">
                <a:latin typeface="Ink Free" panose="03080402000500000000" pitchFamily="66" charset="0"/>
              </a:rPr>
              <a:t>Amnah Aswania</a:t>
            </a:r>
            <a:endParaRPr lang="en-GB" sz="1600" b="1" dirty="0">
              <a:latin typeface="Ink Free" panose="03080402000500000000" pitchFamily="66" charset="0"/>
            </a:endParaRPr>
          </a:p>
        </p:txBody>
      </p:sp>
    </p:spTree>
    <p:extLst>
      <p:ext uri="{BB962C8B-B14F-4D97-AF65-F5344CB8AC3E}">
        <p14:creationId xmlns:p14="http://schemas.microsoft.com/office/powerpoint/2010/main" val="33305887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a:gsLst>
            <a:gs pos="0">
              <a:srgbClr val="2A68A6"/>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800" dirty="0" smtClean="0"/>
          </a:p>
          <a:p>
            <a:pPr marL="0" indent="0">
              <a:buNone/>
            </a:pPr>
            <a:r>
              <a:rPr lang="en-GB" sz="1900" b="1" dirty="0" smtClean="0">
                <a:latin typeface="Tempus Sans ITC" panose="04020404030D07020202" pitchFamily="82" charset="0"/>
              </a:rPr>
              <a:t>I </a:t>
            </a:r>
            <a:r>
              <a:rPr lang="en-GB" sz="1900" b="1" dirty="0">
                <a:latin typeface="Tempus Sans ITC" panose="04020404030D07020202" pitchFamily="82" charset="0"/>
              </a:rPr>
              <a:t>have enjoyed year 6. Even though the Virus meant I missed </a:t>
            </a:r>
            <a:r>
              <a:rPr lang="en-GB" sz="1900" b="1" dirty="0" smtClean="0">
                <a:latin typeface="Tempus Sans ITC" panose="04020404030D07020202" pitchFamily="82" charset="0"/>
              </a:rPr>
              <a:t>a lot </a:t>
            </a:r>
            <a:r>
              <a:rPr lang="en-GB" sz="1900" b="1" dirty="0">
                <a:latin typeface="Tempus Sans ITC" panose="04020404030D07020202" pitchFamily="82" charset="0"/>
              </a:rPr>
              <a:t>of school. I have enjoyed using Google classroom in those months.</a:t>
            </a:r>
          </a:p>
          <a:p>
            <a:pPr marL="0" indent="0">
              <a:buNone/>
            </a:pPr>
            <a:r>
              <a:rPr lang="en-GB" sz="1900" b="1" dirty="0">
                <a:latin typeface="Tempus Sans ITC" panose="04020404030D07020202" pitchFamily="82" charset="0"/>
              </a:rPr>
              <a:t>My most exciting memory is my stay at PGL. This was </a:t>
            </a:r>
            <a:r>
              <a:rPr lang="en-GB" sz="1900" b="1" dirty="0" smtClean="0">
                <a:latin typeface="Tempus Sans ITC" panose="04020404030D07020202" pitchFamily="82" charset="0"/>
              </a:rPr>
              <a:t>so much </a:t>
            </a:r>
            <a:r>
              <a:rPr lang="en-GB" sz="1900" b="1" dirty="0">
                <a:latin typeface="Tempus Sans ITC" panose="04020404030D07020202" pitchFamily="82" charset="0"/>
              </a:rPr>
              <a:t>fun and I had a great time. My favourite part was chilling with my friends in my dorm. But the worst part was being pushed in the lake and getting cold and wet</a:t>
            </a:r>
            <a:r>
              <a:rPr lang="en-GB" sz="1900" b="1" dirty="0" smtClean="0">
                <a:latin typeface="Tempus Sans ITC" panose="04020404030D07020202" pitchFamily="82" charset="0"/>
              </a:rPr>
              <a:t>. I </a:t>
            </a:r>
            <a:r>
              <a:rPr lang="en-GB" sz="1900" b="1" dirty="0">
                <a:latin typeface="Tempus Sans ITC" panose="04020404030D07020202" pitchFamily="82" charset="0"/>
              </a:rPr>
              <a:t>did not like that.</a:t>
            </a:r>
          </a:p>
          <a:p>
            <a:pPr marL="0" indent="0">
              <a:buNone/>
            </a:pPr>
            <a:r>
              <a:rPr lang="en-GB" sz="1900" b="1" dirty="0">
                <a:latin typeface="Tempus Sans ITC" panose="04020404030D07020202" pitchFamily="82" charset="0"/>
              </a:rPr>
              <a:t>One of my happiest memories was putting on the year 6 C</a:t>
            </a:r>
            <a:r>
              <a:rPr lang="en-GB" sz="1900" b="1" dirty="0" smtClean="0">
                <a:latin typeface="Tempus Sans ITC" panose="04020404030D07020202" pitchFamily="82" charset="0"/>
              </a:rPr>
              <a:t>hristmas </a:t>
            </a:r>
            <a:r>
              <a:rPr lang="en-GB" sz="1900" b="1" dirty="0">
                <a:latin typeface="Tempus Sans ITC" panose="04020404030D07020202" pitchFamily="82" charset="0"/>
              </a:rPr>
              <a:t>production. It was great fun rehearsing with my year.</a:t>
            </a:r>
          </a:p>
          <a:p>
            <a:pPr marL="0" indent="0">
              <a:buNone/>
            </a:pPr>
            <a:r>
              <a:rPr lang="en-GB" sz="1900" b="1" dirty="0">
                <a:latin typeface="Tempus Sans ITC" panose="04020404030D07020202" pitchFamily="82" charset="0"/>
              </a:rPr>
              <a:t>I have enjoyed having Mrs B</a:t>
            </a:r>
            <a:r>
              <a:rPr lang="en-GB" sz="1900" b="1" dirty="0" smtClean="0">
                <a:latin typeface="Tempus Sans ITC" panose="04020404030D07020202" pitchFamily="82" charset="0"/>
              </a:rPr>
              <a:t>oulton </a:t>
            </a:r>
            <a:r>
              <a:rPr lang="en-GB" sz="1900" b="1" dirty="0">
                <a:latin typeface="Tempus Sans ITC" panose="04020404030D07020202" pitchFamily="82" charset="0"/>
              </a:rPr>
              <a:t>as my class teacher and feel I have learnt </a:t>
            </a:r>
            <a:r>
              <a:rPr lang="en-GB" sz="1900" b="1" dirty="0" smtClean="0">
                <a:latin typeface="Tempus Sans ITC" panose="04020404030D07020202" pitchFamily="82" charset="0"/>
              </a:rPr>
              <a:t>a lot </a:t>
            </a:r>
            <a:r>
              <a:rPr lang="en-GB" sz="1900" b="1" dirty="0">
                <a:latin typeface="Tempus Sans ITC" panose="04020404030D07020202" pitchFamily="82" charset="0"/>
              </a:rPr>
              <a:t>in the time I was in class.</a:t>
            </a:r>
          </a:p>
          <a:p>
            <a:pPr marL="0" indent="0">
              <a:buNone/>
            </a:pPr>
            <a:r>
              <a:rPr lang="en-GB" sz="1900" b="1" dirty="0">
                <a:latin typeface="Tempus Sans ITC" panose="04020404030D07020202" pitchFamily="82" charset="0"/>
              </a:rPr>
              <a:t>I will be sad to leave Applecroft and all of my friends that I have made. I will miss everyone, </a:t>
            </a:r>
            <a:r>
              <a:rPr lang="en-GB" sz="1900" b="1" dirty="0" smtClean="0">
                <a:latin typeface="Tempus Sans ITC" panose="04020404030D07020202" pitchFamily="82" charset="0"/>
              </a:rPr>
              <a:t>but </a:t>
            </a:r>
            <a:r>
              <a:rPr lang="en-GB" sz="1900" b="1" dirty="0">
                <a:latin typeface="Tempus Sans ITC" panose="04020404030D07020202" pitchFamily="82" charset="0"/>
              </a:rPr>
              <a:t>I am excited to be starting at Richard Hale in S</a:t>
            </a:r>
            <a:r>
              <a:rPr lang="en-GB" sz="1900" b="1" dirty="0" smtClean="0">
                <a:latin typeface="Tempus Sans ITC" panose="04020404030D07020202" pitchFamily="82" charset="0"/>
              </a:rPr>
              <a:t>eptember.</a:t>
            </a:r>
          </a:p>
          <a:p>
            <a:pPr marL="0" indent="0">
              <a:buNone/>
            </a:pPr>
            <a:endParaRPr lang="en-GB" sz="1900" b="1" dirty="0">
              <a:latin typeface="Tempus Sans ITC" panose="04020404030D07020202" pitchFamily="82" charset="0"/>
            </a:endParaRPr>
          </a:p>
          <a:p>
            <a:pPr marL="0" indent="0" algn="r">
              <a:buNone/>
            </a:pPr>
            <a:r>
              <a:rPr lang="en-GB" sz="1900" b="1" dirty="0" smtClean="0">
                <a:latin typeface="Tempus Sans ITC" panose="04020404030D07020202" pitchFamily="82" charset="0"/>
              </a:rPr>
              <a:t>Harrison Riley</a:t>
            </a:r>
            <a:endParaRPr lang="en-GB" sz="1900" b="1" dirty="0">
              <a:latin typeface="Tempus Sans ITC" panose="04020404030D07020202" pitchFamily="82" charset="0"/>
            </a:endParaRPr>
          </a:p>
        </p:txBody>
      </p:sp>
    </p:spTree>
    <p:extLst>
      <p:ext uri="{BB962C8B-B14F-4D97-AF65-F5344CB8AC3E}">
        <p14:creationId xmlns:p14="http://schemas.microsoft.com/office/powerpoint/2010/main" val="1682387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74000">
              <a:srgbClr val="AE78D6"/>
            </a:gs>
            <a:gs pos="100000">
              <a:schemeClr val="accent1">
                <a:lumMod val="45000"/>
                <a:lumOff val="55000"/>
              </a:schemeClr>
            </a:gs>
            <a:gs pos="100000">
              <a:schemeClr val="accent1">
                <a:lumMod val="30000"/>
                <a:lumOff val="70000"/>
              </a:schemeClr>
            </a:gs>
          </a:gsLst>
          <a:lin ang="2700000" scaled="1"/>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800" dirty="0" smtClean="0">
              <a:latin typeface="MV Boli" panose="02000500030200090000" pitchFamily="2" charset="0"/>
              <a:cs typeface="MV Boli" panose="02000500030200090000" pitchFamily="2" charset="0"/>
            </a:endParaRPr>
          </a:p>
          <a:p>
            <a:pPr marL="0" indent="0">
              <a:buNone/>
            </a:pPr>
            <a:r>
              <a:rPr lang="en-GB" sz="2000" b="1" dirty="0" smtClean="0">
                <a:latin typeface="Tempus Sans ITC" panose="04020404030D07020202" pitchFamily="82" charset="0"/>
                <a:cs typeface="MV Boli" panose="02000500030200090000" pitchFamily="2" charset="0"/>
              </a:rPr>
              <a:t>This </a:t>
            </a:r>
            <a:r>
              <a:rPr lang="en-GB" sz="2000" b="1" dirty="0">
                <a:latin typeface="Tempus Sans ITC" panose="04020404030D07020202" pitchFamily="82" charset="0"/>
                <a:cs typeface="MV Boli" panose="02000500030200090000" pitchFamily="2" charset="0"/>
              </a:rPr>
              <a:t>year has been the most memorable of my time at Applecroft and I will remember it </a:t>
            </a:r>
            <a:r>
              <a:rPr lang="en-GB" sz="2000" b="1" dirty="0" smtClean="0">
                <a:latin typeface="Tempus Sans ITC" panose="04020404030D07020202" pitchFamily="82" charset="0"/>
                <a:cs typeface="MV Boli" panose="02000500030200090000" pitchFamily="2" charset="0"/>
              </a:rPr>
              <a:t>forever.</a:t>
            </a:r>
            <a:endParaRPr lang="en-GB" sz="2000" b="1" dirty="0">
              <a:latin typeface="Tempus Sans ITC" panose="04020404030D07020202" pitchFamily="82" charset="0"/>
              <a:cs typeface="MV Boli" panose="02000500030200090000" pitchFamily="2" charset="0"/>
            </a:endParaRPr>
          </a:p>
          <a:p>
            <a:pPr marL="0" indent="0">
              <a:buNone/>
            </a:pPr>
            <a:r>
              <a:rPr lang="en-GB" sz="2000" b="1" dirty="0">
                <a:latin typeface="Tempus Sans ITC" panose="04020404030D07020202" pitchFamily="82" charset="0"/>
                <a:cs typeface="MV Boli" panose="02000500030200090000" pitchFamily="2" charset="0"/>
              </a:rPr>
              <a:t>My most fun activity this year has been Jacob’s ladder at </a:t>
            </a:r>
            <a:r>
              <a:rPr lang="en-GB" sz="2000" b="1" dirty="0" smtClean="0">
                <a:latin typeface="Tempus Sans ITC" panose="04020404030D07020202" pitchFamily="82" charset="0"/>
                <a:cs typeface="MV Boli" panose="02000500030200090000" pitchFamily="2" charset="0"/>
              </a:rPr>
              <a:t>PGL. The </a:t>
            </a:r>
            <a:r>
              <a:rPr lang="en-GB" sz="2000" b="1" dirty="0">
                <a:latin typeface="Tempus Sans ITC" panose="04020404030D07020202" pitchFamily="82" charset="0"/>
                <a:cs typeface="MV Boli" panose="02000500030200090000" pitchFamily="2" charset="0"/>
              </a:rPr>
              <a:t>ladder was huge and my teammates dropped out so this could be </a:t>
            </a:r>
            <a:r>
              <a:rPr lang="en-GB" sz="2000" b="1" dirty="0" smtClean="0">
                <a:latin typeface="Tempus Sans ITC" panose="04020404030D07020202" pitchFamily="82" charset="0"/>
                <a:cs typeface="MV Boli" panose="02000500030200090000" pitchFamily="2" charset="0"/>
              </a:rPr>
              <a:t>my scariest </a:t>
            </a:r>
            <a:r>
              <a:rPr lang="en-GB" sz="2000" b="1" dirty="0">
                <a:latin typeface="Tempus Sans ITC" panose="04020404030D07020202" pitchFamily="82" charset="0"/>
                <a:cs typeface="MV Boli" panose="02000500030200090000" pitchFamily="2" charset="0"/>
              </a:rPr>
              <a:t>moment as well.</a:t>
            </a:r>
          </a:p>
          <a:p>
            <a:pPr marL="0" indent="0">
              <a:buNone/>
            </a:pPr>
            <a:r>
              <a:rPr lang="en-GB" sz="2000" b="1" dirty="0">
                <a:latin typeface="Tempus Sans ITC" panose="04020404030D07020202" pitchFamily="82" charset="0"/>
                <a:cs typeface="MV Boli" panose="02000500030200090000" pitchFamily="2" charset="0"/>
              </a:rPr>
              <a:t>My most challenging moment? Well I have to admit singing in the C</a:t>
            </a:r>
            <a:r>
              <a:rPr lang="en-GB" sz="2000" b="1" dirty="0" smtClean="0">
                <a:latin typeface="Tempus Sans ITC" panose="04020404030D07020202" pitchFamily="82" charset="0"/>
                <a:cs typeface="MV Boli" panose="02000500030200090000" pitchFamily="2" charset="0"/>
              </a:rPr>
              <a:t>hristmas </a:t>
            </a:r>
            <a:r>
              <a:rPr lang="en-GB" sz="2000" b="1" dirty="0">
                <a:latin typeface="Tempus Sans ITC" panose="04020404030D07020202" pitchFamily="82" charset="0"/>
                <a:cs typeface="MV Boli" panose="02000500030200090000" pitchFamily="2" charset="0"/>
              </a:rPr>
              <a:t>play was very nerve-wracking. I sang the last song with my friends, Oliver and Serkan. Although the experience was scary, I enjoyed it a lot.</a:t>
            </a:r>
          </a:p>
          <a:p>
            <a:pPr marL="0" indent="0">
              <a:buNone/>
            </a:pPr>
            <a:r>
              <a:rPr lang="en-GB" sz="2000" b="1" dirty="0">
                <a:latin typeface="Tempus Sans ITC" panose="04020404030D07020202" pitchFamily="82" charset="0"/>
                <a:cs typeface="MV Boli" panose="02000500030200090000" pitchFamily="2" charset="0"/>
              </a:rPr>
              <a:t>My proudest moment was when I read my mystery writing to the class. I worked hard on it and I thought it was wonderful. I think that much of my class enjoyed it </a:t>
            </a:r>
            <a:r>
              <a:rPr lang="en-GB" sz="2000" b="1" dirty="0" smtClean="0">
                <a:latin typeface="Tempus Sans ITC" panose="04020404030D07020202" pitchFamily="82" charset="0"/>
                <a:cs typeface="MV Boli" panose="02000500030200090000" pitchFamily="2" charset="0"/>
              </a:rPr>
              <a:t>too. </a:t>
            </a:r>
            <a:r>
              <a:rPr lang="en-GB" sz="2000" b="1" dirty="0">
                <a:latin typeface="Tempus Sans ITC" panose="04020404030D07020202" pitchFamily="82" charset="0"/>
                <a:cs typeface="MV Boli" panose="02000500030200090000" pitchFamily="2" charset="0"/>
              </a:rPr>
              <a:t>I was very proud.</a:t>
            </a:r>
          </a:p>
          <a:p>
            <a:pPr marL="0" indent="0">
              <a:buNone/>
            </a:pPr>
            <a:r>
              <a:rPr lang="en-GB" sz="2000" b="1" dirty="0">
                <a:latin typeface="Tempus Sans ITC" panose="04020404030D07020202" pitchFamily="82" charset="0"/>
                <a:cs typeface="MV Boli" panose="02000500030200090000" pitchFamily="2" charset="0"/>
              </a:rPr>
              <a:t>This year has been the best of my school career so far and as much as I am excited for secondary school I will never forget year 6</a:t>
            </a:r>
            <a:r>
              <a:rPr lang="en-GB" sz="2000" b="1" dirty="0" smtClean="0">
                <a:latin typeface="Tempus Sans ITC" panose="04020404030D07020202" pitchFamily="82" charset="0"/>
                <a:cs typeface="MV Boli" panose="02000500030200090000" pitchFamily="2" charset="0"/>
              </a:rPr>
              <a:t>.</a:t>
            </a:r>
          </a:p>
          <a:p>
            <a:pPr marL="0" indent="0">
              <a:buNone/>
            </a:pPr>
            <a:endParaRPr lang="en-GB" sz="2000" b="1" dirty="0">
              <a:latin typeface="Tempus Sans ITC" panose="04020404030D07020202" pitchFamily="82" charset="0"/>
              <a:cs typeface="MV Boli" panose="02000500030200090000" pitchFamily="2" charset="0"/>
            </a:endParaRPr>
          </a:p>
          <a:p>
            <a:pPr marL="0" indent="0" algn="r">
              <a:buNone/>
            </a:pPr>
            <a:r>
              <a:rPr lang="en-GB" sz="2000" b="1" dirty="0" smtClean="0">
                <a:latin typeface="Tempus Sans ITC" panose="04020404030D07020202" pitchFamily="82" charset="0"/>
                <a:cs typeface="MV Boli" panose="02000500030200090000" pitchFamily="2" charset="0"/>
              </a:rPr>
              <a:t>Alex Hayes</a:t>
            </a:r>
            <a:endParaRPr lang="en-GB" sz="2000" b="1" dirty="0">
              <a:latin typeface="Tempus Sans ITC" panose="04020404030D07020202" pitchFamily="82" charset="0"/>
              <a:cs typeface="MV Boli" panose="02000500030200090000" pitchFamily="2" charset="0"/>
            </a:endParaRPr>
          </a:p>
        </p:txBody>
      </p:sp>
    </p:spTree>
    <p:extLst>
      <p:ext uri="{BB962C8B-B14F-4D97-AF65-F5344CB8AC3E}">
        <p14:creationId xmlns:p14="http://schemas.microsoft.com/office/powerpoint/2010/main" val="6887562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a:gsLst>
            <a:gs pos="0">
              <a:srgbClr val="FFC000">
                <a:alpha val="80000"/>
              </a:srgbClr>
            </a:gs>
            <a:gs pos="43000">
              <a:srgbClr val="FFE593"/>
            </a:gs>
            <a:gs pos="100000">
              <a:srgbClr val="FFC000">
                <a:alpha val="98000"/>
              </a:srgbClr>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800" dirty="0" smtClean="0">
              <a:latin typeface="Tempus Sans ITC" panose="04020404030D07020202" pitchFamily="82" charset="0"/>
            </a:endParaRPr>
          </a:p>
          <a:p>
            <a:pPr marL="0" indent="0">
              <a:buNone/>
            </a:pPr>
            <a:r>
              <a:rPr lang="en-GB" sz="1800" b="1" dirty="0" smtClean="0">
                <a:latin typeface="Tempus Sans ITC" panose="04020404030D07020202" pitchFamily="82" charset="0"/>
              </a:rPr>
              <a:t>This year has been memorable, with all the ups and downs and the Christmas show and football but what was my biggest challenge? I didn’t really think I would say abseiling, I thought I would get through abseiling easily, but when I saw how high it was a shiver went down my spine. I remember being sat in my safety gear clutching my seat like I would never leave it when I heard my name being called out. It was my turn. I forced myself to stand up and climb the ladder. When I got to the top I closed my eyes breathing out and in, calming myself. They hooked me onto the rope and I slid down taking in the amazing view. I have to admit, I did do it a second and third time. </a:t>
            </a:r>
          </a:p>
          <a:p>
            <a:pPr marL="0" indent="0">
              <a:buNone/>
            </a:pPr>
            <a:endParaRPr lang="en-GB" sz="1800" b="1" dirty="0">
              <a:latin typeface="Tempus Sans ITC" panose="04020404030D07020202" pitchFamily="82" charset="0"/>
            </a:endParaRPr>
          </a:p>
          <a:p>
            <a:pPr marL="0" indent="0">
              <a:buNone/>
            </a:pPr>
            <a:r>
              <a:rPr lang="en-GB" sz="1800" b="1" dirty="0" smtClean="0">
                <a:latin typeface="Tempus Sans ITC" panose="04020404030D07020202" pitchFamily="82" charset="0"/>
              </a:rPr>
              <a:t>I’m guessing now you are wondering what my most fun activity was? I would say zip line. I wasn’t scared because I’d done it before. However, whilst on the zip line I accidentally leant backwards and did a half backflip. I tilted my legs back and was facing forward again. </a:t>
            </a:r>
          </a:p>
          <a:p>
            <a:pPr marL="0" indent="0">
              <a:buNone/>
            </a:pPr>
            <a:endParaRPr lang="en-GB" sz="1800" b="1" dirty="0">
              <a:latin typeface="Tempus Sans ITC" panose="04020404030D07020202" pitchFamily="82" charset="0"/>
            </a:endParaRPr>
          </a:p>
          <a:p>
            <a:pPr marL="0" indent="0">
              <a:buNone/>
            </a:pPr>
            <a:r>
              <a:rPr lang="en-GB" sz="1800" b="1" dirty="0" smtClean="0">
                <a:latin typeface="Tempus Sans ITC" panose="04020404030D07020202" pitchFamily="82" charset="0"/>
              </a:rPr>
              <a:t>One of the biggest events of the school year, if not the biggest, was COVID-19. We had to go into lockdown and didn’t see our friends for 3-4 months and most of the time we stayed in our house.</a:t>
            </a:r>
          </a:p>
          <a:p>
            <a:pPr marL="0" indent="0">
              <a:buNone/>
            </a:pPr>
            <a:endParaRPr lang="en-GB" sz="1800" b="1" dirty="0">
              <a:latin typeface="Tempus Sans ITC" panose="04020404030D07020202" pitchFamily="82" charset="0"/>
            </a:endParaRPr>
          </a:p>
          <a:p>
            <a:pPr marL="0" indent="0">
              <a:buNone/>
            </a:pPr>
            <a:r>
              <a:rPr lang="en-GB" sz="1800" b="1" dirty="0" smtClean="0">
                <a:latin typeface="Tempus Sans ITC" panose="04020404030D07020202" pitchFamily="82" charset="0"/>
              </a:rPr>
              <a:t>So I think my final year at Applecroft was memorable and yes I am sad leaving, but you have to grow up.</a:t>
            </a:r>
          </a:p>
          <a:p>
            <a:pPr marL="0" indent="0" algn="r">
              <a:buNone/>
            </a:pPr>
            <a:r>
              <a:rPr lang="en-GB" sz="1800" b="1" dirty="0" smtClean="0">
                <a:latin typeface="Tempus Sans ITC" panose="04020404030D07020202" pitchFamily="82" charset="0"/>
              </a:rPr>
              <a:t>Alfie Hubball</a:t>
            </a:r>
            <a:endParaRPr lang="en-GB" sz="1800" b="1" dirty="0">
              <a:latin typeface="Tempus Sans ITC" panose="04020404030D07020202" pitchFamily="82" charset="0"/>
            </a:endParaRPr>
          </a:p>
        </p:txBody>
      </p:sp>
    </p:spTree>
    <p:extLst>
      <p:ext uri="{BB962C8B-B14F-4D97-AF65-F5344CB8AC3E}">
        <p14:creationId xmlns:p14="http://schemas.microsoft.com/office/powerpoint/2010/main" val="32885120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alpha val="83000"/>
              </a:schemeClr>
            </a:gs>
            <a:gs pos="47000">
              <a:schemeClr val="accent6">
                <a:lumMod val="60000"/>
                <a:lumOff val="40000"/>
                <a:alpha val="79000"/>
              </a:schemeClr>
            </a:gs>
            <a:gs pos="83000">
              <a:schemeClr val="accent6">
                <a:lumMod val="60000"/>
                <a:lumOff val="40000"/>
              </a:schemeClr>
            </a:gs>
            <a:gs pos="100000">
              <a:schemeClr val="accent6">
                <a:lumMod val="75000"/>
                <a:alpha val="86000"/>
              </a:schemeClr>
            </a:gs>
          </a:gsLst>
          <a:lin ang="2700000" scaled="1"/>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900" dirty="0" smtClean="0"/>
          </a:p>
          <a:p>
            <a:pPr marL="0" indent="0">
              <a:buNone/>
            </a:pPr>
            <a:r>
              <a:rPr lang="en-GB" sz="1900" dirty="0" smtClean="0">
                <a:latin typeface="Lucida Handwriting" panose="03010101010101010101" pitchFamily="66" charset="0"/>
              </a:rPr>
              <a:t>My most fun activity was at PGL when I tried abseiling. It’s like going down a building like Batman! Quad biking was also fun and so was the trapeze - James and I were the fastest to get to the top of the tower and jump. When my group did zip lining it was really raining that day but was still fun. At Jacob’s ladder it was me, James and Serkan. Serkan went to the second log then James and I eventually managed to get to the top.</a:t>
            </a:r>
          </a:p>
          <a:p>
            <a:pPr marL="0" indent="0">
              <a:buNone/>
            </a:pPr>
            <a:endParaRPr lang="en-GB" sz="1900" dirty="0" smtClean="0">
              <a:latin typeface="Lucida Handwriting" panose="03010101010101010101" pitchFamily="66" charset="0"/>
            </a:endParaRPr>
          </a:p>
          <a:p>
            <a:pPr marL="0" indent="0">
              <a:buNone/>
            </a:pPr>
            <a:r>
              <a:rPr lang="en-GB" sz="1900" dirty="0" smtClean="0">
                <a:latin typeface="Lucida Handwriting" panose="03010101010101010101" pitchFamily="66" charset="0"/>
              </a:rPr>
              <a:t>The most embarrassing moment for me was dancing at the Christmas play.</a:t>
            </a:r>
          </a:p>
          <a:p>
            <a:pPr marL="0" indent="0">
              <a:buNone/>
            </a:pPr>
            <a:endParaRPr lang="en-GB" sz="1900" dirty="0">
              <a:latin typeface="Lucida Handwriting" panose="03010101010101010101" pitchFamily="66" charset="0"/>
            </a:endParaRPr>
          </a:p>
          <a:p>
            <a:pPr marL="0" indent="0" algn="r">
              <a:buNone/>
            </a:pPr>
            <a:r>
              <a:rPr lang="en-GB" sz="1900" dirty="0" smtClean="0">
                <a:latin typeface="Lucida Handwriting" panose="03010101010101010101" pitchFamily="66" charset="0"/>
              </a:rPr>
              <a:t>Ryan Chapman</a:t>
            </a:r>
            <a:endParaRPr lang="en-GB" sz="1900" dirty="0">
              <a:latin typeface="Lucida Handwriting" panose="03010101010101010101" pitchFamily="66" charset="0"/>
            </a:endParaRPr>
          </a:p>
        </p:txBody>
      </p:sp>
    </p:spTree>
    <p:extLst>
      <p:ext uri="{BB962C8B-B14F-4D97-AF65-F5344CB8AC3E}">
        <p14:creationId xmlns:p14="http://schemas.microsoft.com/office/powerpoint/2010/main" val="336788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a:gsLst>
            <a:gs pos="0">
              <a:srgbClr val="CD2A09"/>
            </a:gs>
            <a:gs pos="47000">
              <a:srgbClr val="CD2A09">
                <a:alpha val="55000"/>
              </a:srgbClr>
            </a:gs>
            <a:gs pos="83000">
              <a:srgbClr val="CD2A09">
                <a:alpha val="53000"/>
              </a:srgbClr>
            </a:gs>
            <a:gs pos="100000">
              <a:srgbClr val="CD2A09"/>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1900" dirty="0" smtClean="0"/>
          </a:p>
          <a:p>
            <a:pPr marL="0" indent="0">
              <a:buNone/>
            </a:pPr>
            <a:r>
              <a:rPr lang="en-GB" sz="1900" b="1" dirty="0" smtClean="0">
                <a:latin typeface="Ink Free" panose="03080402000500000000" pitchFamily="66" charset="0"/>
              </a:rPr>
              <a:t>This year has been memorable. I have had an amazing year going through the stages of year 6, doing lots of things I have never tried before such as: making cushions, WW2 day, PGL and much more.</a:t>
            </a:r>
          </a:p>
          <a:p>
            <a:pPr marL="0" indent="0">
              <a:buNone/>
            </a:pPr>
            <a:endParaRPr lang="en-GB" sz="1900" b="1" dirty="0" smtClean="0">
              <a:latin typeface="Ink Free" panose="03080402000500000000" pitchFamily="66" charset="0"/>
            </a:endParaRPr>
          </a:p>
          <a:p>
            <a:pPr marL="0" indent="0">
              <a:buNone/>
            </a:pPr>
            <a:r>
              <a:rPr lang="en-GB" sz="1900" b="1" dirty="0" smtClean="0">
                <a:latin typeface="Ink Free" panose="03080402000500000000" pitchFamily="66" charset="0"/>
              </a:rPr>
              <a:t>Our year 6 trip was PGL at the start of the year and we travelled all the way to Wales. I enjoyed PGL a lot. We did a variety of activities from raft building to having a party and all the teachers dressed up as the Spice Girls.</a:t>
            </a:r>
          </a:p>
          <a:p>
            <a:pPr marL="0" indent="0">
              <a:buNone/>
            </a:pPr>
            <a:endParaRPr lang="en-GB" sz="1900" b="1" dirty="0" smtClean="0">
              <a:latin typeface="Ink Free" panose="03080402000500000000" pitchFamily="66" charset="0"/>
            </a:endParaRPr>
          </a:p>
          <a:p>
            <a:pPr marL="0" indent="0">
              <a:buNone/>
            </a:pPr>
            <a:endParaRPr lang="en-GB" sz="1900" b="1" dirty="0" smtClean="0">
              <a:latin typeface="Ink Free" panose="03080402000500000000" pitchFamily="66" charset="0"/>
            </a:endParaRPr>
          </a:p>
          <a:p>
            <a:pPr marL="0" indent="0" algn="r">
              <a:buNone/>
            </a:pPr>
            <a:r>
              <a:rPr lang="en-GB" sz="1900" b="1" dirty="0" smtClean="0">
                <a:latin typeface="Ink Free" panose="03080402000500000000" pitchFamily="66" charset="0"/>
              </a:rPr>
              <a:t>Sophia Carrick</a:t>
            </a:r>
            <a:endParaRPr lang="en-GB" sz="1900" b="1" dirty="0">
              <a:latin typeface="Ink Free" panose="03080402000500000000" pitchFamily="66" charset="0"/>
            </a:endParaRPr>
          </a:p>
        </p:txBody>
      </p:sp>
    </p:spTree>
    <p:extLst>
      <p:ext uri="{BB962C8B-B14F-4D97-AF65-F5344CB8AC3E}">
        <p14:creationId xmlns:p14="http://schemas.microsoft.com/office/powerpoint/2010/main" val="30232770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gradFill>
          <a:gsLst>
            <a:gs pos="7000">
              <a:srgbClr val="AE4058"/>
            </a:gs>
            <a:gs pos="87000">
              <a:srgbClr val="CC7688">
                <a:alpha val="0"/>
              </a:srgbClr>
            </a:gs>
            <a:gs pos="64000">
              <a:srgbClr val="CC7688"/>
            </a:gs>
            <a:gs pos="29000">
              <a:srgbClr val="BD5B70"/>
            </a:gs>
            <a:gs pos="100000">
              <a:srgbClr val="AE4058"/>
            </a:gs>
          </a:gsLst>
          <a:lin ang="27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lnSpcReduction="10000"/>
          </a:bodyPr>
          <a:lstStyle/>
          <a:p>
            <a:pPr marL="0" indent="0">
              <a:buNone/>
            </a:pPr>
            <a:endParaRPr lang="en-GB" sz="1800" dirty="0" smtClean="0"/>
          </a:p>
          <a:p>
            <a:pPr marL="0" indent="0">
              <a:buNone/>
            </a:pPr>
            <a:r>
              <a:rPr lang="en-GB" sz="1800" dirty="0" smtClean="0">
                <a:latin typeface="Segoe Print" panose="02000600000000000000" pitchFamily="2" charset="0"/>
              </a:rPr>
              <a:t>It's </a:t>
            </a:r>
            <a:r>
              <a:rPr lang="en-GB" sz="1800" dirty="0">
                <a:latin typeface="Segoe Print" panose="02000600000000000000" pitchFamily="2" charset="0"/>
              </a:rPr>
              <a:t>been a very memorable </a:t>
            </a:r>
            <a:r>
              <a:rPr lang="en-GB" sz="1800" dirty="0" smtClean="0">
                <a:latin typeface="Segoe Print" panose="02000600000000000000" pitchFamily="2" charset="0"/>
              </a:rPr>
              <a:t>year. </a:t>
            </a:r>
            <a:r>
              <a:rPr lang="en-GB" sz="1800" dirty="0">
                <a:latin typeface="Segoe Print" panose="02000600000000000000" pitchFamily="2" charset="0"/>
              </a:rPr>
              <a:t>I have had so much fun and many great things have happened. School trips, themed days and even dressing </a:t>
            </a:r>
            <a:r>
              <a:rPr lang="en-GB" sz="1800" dirty="0" smtClean="0">
                <a:latin typeface="Segoe Print" panose="02000600000000000000" pitchFamily="2" charset="0"/>
              </a:rPr>
              <a:t>up </a:t>
            </a:r>
            <a:r>
              <a:rPr lang="en-GB" sz="1800" dirty="0">
                <a:latin typeface="Segoe Print" panose="02000600000000000000" pitchFamily="2" charset="0"/>
              </a:rPr>
              <a:t>as evacuees </a:t>
            </a:r>
            <a:r>
              <a:rPr lang="en-GB" sz="1800" dirty="0" smtClean="0">
                <a:latin typeface="Segoe Print" panose="02000600000000000000" pitchFamily="2" charset="0"/>
              </a:rPr>
              <a:t>from </a:t>
            </a:r>
            <a:r>
              <a:rPr lang="en-GB" sz="1800" dirty="0">
                <a:latin typeface="Segoe Print" panose="02000600000000000000" pitchFamily="2" charset="0"/>
              </a:rPr>
              <a:t>WW2 .</a:t>
            </a:r>
          </a:p>
          <a:p>
            <a:pPr marL="0" indent="0">
              <a:buNone/>
            </a:pPr>
            <a:r>
              <a:rPr lang="en-GB" sz="1800" dirty="0">
                <a:latin typeface="Segoe Print" panose="02000600000000000000" pitchFamily="2" charset="0"/>
              </a:rPr>
              <a:t/>
            </a:r>
            <a:br>
              <a:rPr lang="en-GB" sz="1800" dirty="0">
                <a:latin typeface="Segoe Print" panose="02000600000000000000" pitchFamily="2" charset="0"/>
              </a:rPr>
            </a:br>
            <a:r>
              <a:rPr lang="en-GB" sz="1800" dirty="0">
                <a:latin typeface="Segoe Print" panose="02000600000000000000" pitchFamily="2" charset="0"/>
              </a:rPr>
              <a:t>One of my favourite memories by far was when we spent a week away at PGL. We </a:t>
            </a:r>
            <a:r>
              <a:rPr lang="en-GB" sz="1800" dirty="0" smtClean="0">
                <a:latin typeface="Segoe Print" panose="02000600000000000000" pitchFamily="2" charset="0"/>
              </a:rPr>
              <a:t>did </a:t>
            </a:r>
            <a:r>
              <a:rPr lang="en-GB" sz="1800" dirty="0">
                <a:latin typeface="Segoe Print" panose="02000600000000000000" pitchFamily="2" charset="0"/>
              </a:rPr>
              <a:t>lots of fun games and </a:t>
            </a:r>
            <a:r>
              <a:rPr lang="en-GB" sz="1800" dirty="0" smtClean="0">
                <a:latin typeface="Segoe Print" panose="02000600000000000000" pitchFamily="2" charset="0"/>
              </a:rPr>
              <a:t>activities </a:t>
            </a:r>
            <a:r>
              <a:rPr lang="en-GB" sz="1800" dirty="0">
                <a:latin typeface="Segoe Print" panose="02000600000000000000" pitchFamily="2" charset="0"/>
              </a:rPr>
              <a:t>such as abseiling, </a:t>
            </a:r>
            <a:r>
              <a:rPr lang="en-GB" sz="1800" dirty="0" smtClean="0">
                <a:latin typeface="Segoe Print" panose="02000600000000000000" pitchFamily="2" charset="0"/>
              </a:rPr>
              <a:t>water sports, trapeze </a:t>
            </a:r>
            <a:r>
              <a:rPr lang="en-GB" sz="1800" dirty="0">
                <a:latin typeface="Segoe Print" panose="02000600000000000000" pitchFamily="2" charset="0"/>
              </a:rPr>
              <a:t>and a lot more. We faced our fears and worked together in a team.</a:t>
            </a:r>
          </a:p>
          <a:p>
            <a:pPr marL="0" indent="0">
              <a:buNone/>
            </a:pPr>
            <a:r>
              <a:rPr lang="en-GB" sz="1800" dirty="0">
                <a:latin typeface="Segoe Print" panose="02000600000000000000" pitchFamily="2" charset="0"/>
              </a:rPr>
              <a:t/>
            </a:r>
            <a:br>
              <a:rPr lang="en-GB" sz="1800" dirty="0">
                <a:latin typeface="Segoe Print" panose="02000600000000000000" pitchFamily="2" charset="0"/>
              </a:rPr>
            </a:br>
            <a:r>
              <a:rPr lang="en-GB" sz="1800" dirty="0">
                <a:latin typeface="Segoe Print" panose="02000600000000000000" pitchFamily="2" charset="0"/>
              </a:rPr>
              <a:t>For one of our theme days we dressed up as children from World War 2, we also ate foods from when </a:t>
            </a:r>
            <a:r>
              <a:rPr lang="en-GB" sz="1800" dirty="0" smtClean="0">
                <a:latin typeface="Segoe Print" panose="02000600000000000000" pitchFamily="2" charset="0"/>
              </a:rPr>
              <a:t>there was </a:t>
            </a:r>
            <a:r>
              <a:rPr lang="en-GB" sz="1800" dirty="0">
                <a:latin typeface="Segoe Print" panose="02000600000000000000" pitchFamily="2" charset="0"/>
              </a:rPr>
              <a:t>rationing. We </a:t>
            </a:r>
            <a:r>
              <a:rPr lang="en-GB" sz="1800" dirty="0" smtClean="0">
                <a:latin typeface="Segoe Print" panose="02000600000000000000" pitchFamily="2" charset="0"/>
              </a:rPr>
              <a:t>had </a:t>
            </a:r>
            <a:r>
              <a:rPr lang="en-GB" sz="1800" dirty="0">
                <a:latin typeface="Segoe Print" panose="02000600000000000000" pitchFamily="2" charset="0"/>
              </a:rPr>
              <a:t>a maths, spelling and general knowledge </a:t>
            </a:r>
            <a:r>
              <a:rPr lang="en-GB" sz="1800" dirty="0" smtClean="0">
                <a:latin typeface="Segoe Print" panose="02000600000000000000" pitchFamily="2" charset="0"/>
              </a:rPr>
              <a:t>tests - </a:t>
            </a:r>
            <a:r>
              <a:rPr lang="en-GB" sz="1800" dirty="0">
                <a:latin typeface="Segoe Print" panose="02000600000000000000" pitchFamily="2" charset="0"/>
              </a:rPr>
              <a:t>which were difficult. In the afternoon we did military training exercises. </a:t>
            </a:r>
          </a:p>
          <a:p>
            <a:pPr marL="0" indent="0">
              <a:buNone/>
            </a:pPr>
            <a:r>
              <a:rPr lang="en-GB" sz="1800" dirty="0">
                <a:latin typeface="Segoe Print" panose="02000600000000000000" pitchFamily="2" charset="0"/>
              </a:rPr>
              <a:t/>
            </a:r>
            <a:br>
              <a:rPr lang="en-GB" sz="1800" dirty="0">
                <a:latin typeface="Segoe Print" panose="02000600000000000000" pitchFamily="2" charset="0"/>
              </a:rPr>
            </a:br>
            <a:r>
              <a:rPr lang="en-GB" sz="1800" dirty="0">
                <a:latin typeface="Segoe Print" panose="02000600000000000000" pitchFamily="2" charset="0"/>
              </a:rPr>
              <a:t>The Christmas play was great. Year 6’s theme was pirates and under the sea. We had lots of songs to learn. The </a:t>
            </a:r>
            <a:r>
              <a:rPr lang="en-GB" sz="1800" dirty="0" smtClean="0">
                <a:latin typeface="Segoe Print" panose="02000600000000000000" pitchFamily="2" charset="0"/>
              </a:rPr>
              <a:t>all round </a:t>
            </a:r>
            <a:r>
              <a:rPr lang="en-GB" sz="1800" dirty="0">
                <a:latin typeface="Segoe Print" panose="02000600000000000000" pitchFamily="2" charset="0"/>
              </a:rPr>
              <a:t>theme was about  global warming. We watched a C</a:t>
            </a:r>
            <a:r>
              <a:rPr lang="en-GB" sz="1800" dirty="0" smtClean="0">
                <a:latin typeface="Segoe Print" panose="02000600000000000000" pitchFamily="2" charset="0"/>
              </a:rPr>
              <a:t>hristmas </a:t>
            </a:r>
            <a:r>
              <a:rPr lang="en-GB" sz="1800" dirty="0">
                <a:latin typeface="Segoe Print" panose="02000600000000000000" pitchFamily="2" charset="0"/>
              </a:rPr>
              <a:t>movie while we waited to be called.</a:t>
            </a:r>
          </a:p>
          <a:p>
            <a:pPr marL="0" indent="0">
              <a:buNone/>
            </a:pPr>
            <a:r>
              <a:rPr lang="en-GB" sz="1800" dirty="0">
                <a:latin typeface="Segoe Print" panose="02000600000000000000" pitchFamily="2" charset="0"/>
              </a:rPr>
              <a:t/>
            </a:r>
            <a:br>
              <a:rPr lang="en-GB" sz="1800" dirty="0">
                <a:latin typeface="Segoe Print" panose="02000600000000000000" pitchFamily="2" charset="0"/>
              </a:rPr>
            </a:br>
            <a:r>
              <a:rPr lang="en-GB" sz="1800" dirty="0" smtClean="0">
                <a:latin typeface="Segoe Print" panose="02000600000000000000" pitchFamily="2" charset="0"/>
              </a:rPr>
              <a:t>These are </a:t>
            </a:r>
            <a:r>
              <a:rPr lang="en-GB" sz="1800" dirty="0">
                <a:latin typeface="Segoe Print" panose="02000600000000000000" pitchFamily="2" charset="0"/>
              </a:rPr>
              <a:t>just a few of my memories </a:t>
            </a:r>
            <a:r>
              <a:rPr lang="en-GB" sz="1800" dirty="0" smtClean="0">
                <a:latin typeface="Segoe Print" panose="02000600000000000000" pitchFamily="2" charset="0"/>
              </a:rPr>
              <a:t>of </a:t>
            </a:r>
            <a:r>
              <a:rPr lang="en-GB" sz="1800" dirty="0">
                <a:latin typeface="Segoe Print" panose="02000600000000000000" pitchFamily="2" charset="0"/>
              </a:rPr>
              <a:t>the past year. I will miss all my friends when I</a:t>
            </a:r>
            <a:r>
              <a:rPr lang="en-GB" sz="1800" dirty="0" smtClean="0">
                <a:latin typeface="Segoe Print" panose="02000600000000000000" pitchFamily="2" charset="0"/>
              </a:rPr>
              <a:t> </a:t>
            </a:r>
            <a:r>
              <a:rPr lang="en-GB" sz="1800" dirty="0">
                <a:latin typeface="Segoe Print" panose="02000600000000000000" pitchFamily="2" charset="0"/>
              </a:rPr>
              <a:t>go to secondary school and I will be sad to leave. </a:t>
            </a:r>
          </a:p>
          <a:p>
            <a:pPr marL="0" indent="0" algn="r">
              <a:buNone/>
            </a:pPr>
            <a:r>
              <a:rPr lang="en-GB" sz="1800" dirty="0">
                <a:latin typeface="Segoe Print" panose="02000600000000000000" pitchFamily="2" charset="0"/>
              </a:rPr>
              <a:t/>
            </a:r>
            <a:br>
              <a:rPr lang="en-GB" sz="1800" dirty="0">
                <a:latin typeface="Segoe Print" panose="02000600000000000000" pitchFamily="2" charset="0"/>
              </a:rPr>
            </a:br>
            <a:r>
              <a:rPr lang="en-GB" sz="1800" dirty="0" smtClean="0">
                <a:latin typeface="Segoe Print" panose="02000600000000000000" pitchFamily="2" charset="0"/>
              </a:rPr>
              <a:t>Aila Hebblethwaite</a:t>
            </a:r>
            <a:endParaRPr lang="en-GB" sz="1800" dirty="0">
              <a:latin typeface="Segoe Print" panose="02000600000000000000" pitchFamily="2" charset="0"/>
            </a:endParaRPr>
          </a:p>
        </p:txBody>
      </p:sp>
    </p:spTree>
    <p:extLst>
      <p:ext uri="{BB962C8B-B14F-4D97-AF65-F5344CB8AC3E}">
        <p14:creationId xmlns:p14="http://schemas.microsoft.com/office/powerpoint/2010/main" val="24107908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gradFill flip="none" rotWithShape="1">
          <a:gsLst>
            <a:gs pos="33000">
              <a:schemeClr val="accent4">
                <a:lumMod val="50000"/>
                <a:alpha val="61000"/>
              </a:schemeClr>
            </a:gs>
            <a:gs pos="14000">
              <a:srgbClr val="3E583A">
                <a:alpha val="96000"/>
              </a:srgbClr>
            </a:gs>
            <a:gs pos="80000">
              <a:srgbClr val="FF3300">
                <a:alpha val="75000"/>
              </a:srgbClr>
            </a:gs>
            <a:gs pos="67000">
              <a:srgbClr val="FFC000">
                <a:alpha val="81000"/>
              </a:srgbClr>
            </a:gs>
            <a:gs pos="91000">
              <a:schemeClr val="accent6">
                <a:lumMod val="50000"/>
                <a:alpha val="91000"/>
              </a:schemeClr>
            </a:gs>
          </a:gsLst>
          <a:lin ang="2700000" scaled="1"/>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fontScale="62500" lnSpcReduction="20000"/>
          </a:bodyPr>
          <a:lstStyle/>
          <a:p>
            <a:pPr marL="0" indent="0">
              <a:buNone/>
            </a:pPr>
            <a:endParaRPr lang="en-GB" sz="2600" b="1" dirty="0" smtClean="0">
              <a:latin typeface="Tempus Sans ITC" panose="04020404030D07020202" pitchFamily="82" charset="0"/>
            </a:endParaRPr>
          </a:p>
          <a:p>
            <a:pPr marL="0" indent="0">
              <a:buNone/>
            </a:pPr>
            <a:r>
              <a:rPr lang="en-GB" sz="2600" b="1" dirty="0" smtClean="0">
                <a:latin typeface="Tempus Sans ITC" panose="04020404030D07020202" pitchFamily="82" charset="0"/>
              </a:rPr>
              <a:t>Year </a:t>
            </a:r>
            <a:r>
              <a:rPr lang="en-GB" sz="2600" b="1" dirty="0">
                <a:latin typeface="Tempus Sans ITC" panose="04020404030D07020202" pitchFamily="82" charset="0"/>
              </a:rPr>
              <a:t>Six has been very memorable. This year I have made lots of memories; funny ones, happy ones and sad ones.</a:t>
            </a:r>
          </a:p>
          <a:p>
            <a:pPr marL="0" indent="0">
              <a:buNone/>
            </a:pPr>
            <a:r>
              <a:rPr lang="en-GB" sz="2600" b="1" dirty="0">
                <a:latin typeface="Tempus Sans ITC" panose="04020404030D07020202" pitchFamily="82" charset="0"/>
              </a:rPr>
              <a:t/>
            </a:r>
            <a:br>
              <a:rPr lang="en-GB" sz="2600" b="1" dirty="0">
                <a:latin typeface="Tempus Sans ITC" panose="04020404030D07020202" pitchFamily="82" charset="0"/>
              </a:rPr>
            </a:br>
            <a:r>
              <a:rPr lang="en-GB" sz="2600" b="1" dirty="0" smtClean="0">
                <a:latin typeface="Tempus Sans ITC" panose="04020404030D07020202" pitchFamily="82" charset="0"/>
              </a:rPr>
              <a:t>My proudest </a:t>
            </a:r>
            <a:r>
              <a:rPr lang="en-GB" sz="2600" b="1" dirty="0">
                <a:latin typeface="Tempus Sans ITC" panose="04020404030D07020202" pitchFamily="82" charset="0"/>
              </a:rPr>
              <a:t>memory was when I was </a:t>
            </a:r>
            <a:r>
              <a:rPr lang="en-GB" sz="2600" b="1" dirty="0" smtClean="0">
                <a:latin typeface="Tempus Sans ITC" panose="04020404030D07020202" pitchFamily="82" charset="0"/>
              </a:rPr>
              <a:t>voted </a:t>
            </a:r>
            <a:r>
              <a:rPr lang="en-GB" sz="2600" b="1" dirty="0">
                <a:latin typeface="Tempus Sans ITC" panose="04020404030D07020202" pitchFamily="82" charset="0"/>
              </a:rPr>
              <a:t>House Captain for Panthers. Every week all the House Captains </a:t>
            </a:r>
            <a:r>
              <a:rPr lang="en-GB" sz="2600" b="1" dirty="0" smtClean="0">
                <a:latin typeface="Tempus Sans ITC" panose="04020404030D07020202" pitchFamily="82" charset="0"/>
              </a:rPr>
              <a:t>would </a:t>
            </a:r>
            <a:r>
              <a:rPr lang="en-GB" sz="2600" b="1" dirty="0">
                <a:latin typeface="Tempus Sans ITC" panose="04020404030D07020202" pitchFamily="82" charset="0"/>
              </a:rPr>
              <a:t>collect the house points from each class in the whole school.</a:t>
            </a:r>
          </a:p>
          <a:p>
            <a:pPr marL="0" indent="0">
              <a:buNone/>
            </a:pPr>
            <a:r>
              <a:rPr lang="en-GB" sz="2600" b="1" dirty="0">
                <a:latin typeface="Tempus Sans ITC" panose="04020404030D07020202" pitchFamily="82" charset="0"/>
              </a:rPr>
              <a:t/>
            </a:r>
            <a:br>
              <a:rPr lang="en-GB" sz="2600" b="1" dirty="0">
                <a:latin typeface="Tempus Sans ITC" panose="04020404030D07020202" pitchFamily="82" charset="0"/>
              </a:rPr>
            </a:br>
            <a:r>
              <a:rPr lang="en-GB" sz="2600" b="1" dirty="0">
                <a:latin typeface="Tempus Sans ITC" panose="04020404030D07020202" pitchFamily="82" charset="0"/>
              </a:rPr>
              <a:t>The trapeze was my biggest challenge at PGL. I had to climb up a very steep pole and jump for the trapeze. When I grabbed </a:t>
            </a:r>
            <a:r>
              <a:rPr lang="en-GB" sz="2600" b="1" dirty="0" smtClean="0">
                <a:latin typeface="Tempus Sans ITC" panose="04020404030D07020202" pitchFamily="82" charset="0"/>
              </a:rPr>
              <a:t>it </a:t>
            </a:r>
            <a:r>
              <a:rPr lang="en-GB" sz="2600" b="1" dirty="0">
                <a:latin typeface="Tempus Sans ITC" panose="04020404030D07020202" pitchFamily="82" charset="0"/>
              </a:rPr>
              <a:t>I was very relieved and excited.</a:t>
            </a:r>
          </a:p>
          <a:p>
            <a:pPr marL="0" indent="0">
              <a:buNone/>
            </a:pPr>
            <a:r>
              <a:rPr lang="en-GB" sz="2600" b="1" dirty="0">
                <a:latin typeface="Tempus Sans ITC" panose="04020404030D07020202" pitchFamily="82" charset="0"/>
              </a:rPr>
              <a:t/>
            </a:r>
            <a:br>
              <a:rPr lang="en-GB" sz="2600" b="1" dirty="0">
                <a:latin typeface="Tempus Sans ITC" panose="04020404030D07020202" pitchFamily="82" charset="0"/>
              </a:rPr>
            </a:br>
            <a:r>
              <a:rPr lang="en-GB" sz="2600" b="1" dirty="0">
                <a:latin typeface="Tempus Sans ITC" panose="04020404030D07020202" pitchFamily="82" charset="0"/>
              </a:rPr>
              <a:t>I really enjoyed making biscuits towards the end of the year. This is probably my favourite memory from being in Year 6. We had to make a recipe and then we made them. One week later we decorated them and got to eat them - they were truly scrumptious. A very close second to this was the crumble kits, where I got to code a robot.</a:t>
            </a:r>
          </a:p>
          <a:p>
            <a:pPr marL="0" indent="0">
              <a:buNone/>
            </a:pPr>
            <a:r>
              <a:rPr lang="en-GB" sz="2600" b="1" dirty="0">
                <a:latin typeface="Tempus Sans ITC" panose="04020404030D07020202" pitchFamily="82" charset="0"/>
              </a:rPr>
              <a:t/>
            </a:r>
            <a:br>
              <a:rPr lang="en-GB" sz="2600" b="1" dirty="0">
                <a:latin typeface="Tempus Sans ITC" panose="04020404030D07020202" pitchFamily="82" charset="0"/>
              </a:rPr>
            </a:br>
            <a:r>
              <a:rPr lang="en-GB" sz="2600" b="1" dirty="0">
                <a:latin typeface="Tempus Sans ITC" panose="04020404030D07020202" pitchFamily="82" charset="0"/>
              </a:rPr>
              <a:t>I was very proud to represent Applecroft at quite a few sporting events including: football, indoor athletics, rugby and table tennis.</a:t>
            </a:r>
          </a:p>
          <a:p>
            <a:pPr marL="0" indent="0">
              <a:buNone/>
            </a:pPr>
            <a:r>
              <a:rPr lang="en-GB" sz="2600" b="1" dirty="0">
                <a:latin typeface="Tempus Sans ITC" panose="04020404030D07020202" pitchFamily="82" charset="0"/>
              </a:rPr>
              <a:t/>
            </a:r>
            <a:br>
              <a:rPr lang="en-GB" sz="2600" b="1" dirty="0">
                <a:latin typeface="Tempus Sans ITC" panose="04020404030D07020202" pitchFamily="82" charset="0"/>
              </a:rPr>
            </a:br>
            <a:r>
              <a:rPr lang="en-GB" sz="2600" b="1" dirty="0">
                <a:latin typeface="Tempus Sans ITC" panose="04020404030D07020202" pitchFamily="82" charset="0"/>
              </a:rPr>
              <a:t>I </a:t>
            </a:r>
            <a:r>
              <a:rPr lang="en-GB" sz="2600" b="1" dirty="0" smtClean="0">
                <a:latin typeface="Tempus Sans ITC" panose="04020404030D07020202" pitchFamily="82" charset="0"/>
              </a:rPr>
              <a:t>am </a:t>
            </a:r>
            <a:r>
              <a:rPr lang="en-GB" sz="2600" b="1" dirty="0">
                <a:latin typeface="Tempus Sans ITC" panose="04020404030D07020202" pitchFamily="82" charset="0"/>
              </a:rPr>
              <a:t>sad that we could not do Sports Day this year because of lockdown. I was really looking forward to leading out the Panthers and chanting our song.</a:t>
            </a:r>
          </a:p>
          <a:p>
            <a:pPr marL="0" indent="0">
              <a:buNone/>
            </a:pPr>
            <a:r>
              <a:rPr lang="en-GB" sz="2600" b="1" dirty="0">
                <a:latin typeface="Tempus Sans ITC" panose="04020404030D07020202" pitchFamily="82" charset="0"/>
              </a:rPr>
              <a:t/>
            </a:r>
            <a:br>
              <a:rPr lang="en-GB" sz="2600" b="1" dirty="0">
                <a:latin typeface="Tempus Sans ITC" panose="04020404030D07020202" pitchFamily="82" charset="0"/>
              </a:rPr>
            </a:br>
            <a:r>
              <a:rPr lang="en-GB" sz="2600" b="1" dirty="0">
                <a:latin typeface="Tempus Sans ITC" panose="04020404030D07020202" pitchFamily="82" charset="0"/>
              </a:rPr>
              <a:t>I am looking forward to the </a:t>
            </a:r>
            <a:r>
              <a:rPr lang="en-GB" sz="2600" b="1" dirty="0" err="1">
                <a:latin typeface="Tempus Sans ITC" panose="04020404030D07020202" pitchFamily="82" charset="0"/>
              </a:rPr>
              <a:t>bbq</a:t>
            </a:r>
            <a:r>
              <a:rPr lang="en-GB" sz="2600" b="1" dirty="0">
                <a:latin typeface="Tempus Sans ITC" panose="04020404030D07020202" pitchFamily="82" charset="0"/>
              </a:rPr>
              <a:t> on our last day as this will probably be the </a:t>
            </a:r>
            <a:r>
              <a:rPr lang="en-GB" sz="2600" b="1" dirty="0" smtClean="0">
                <a:latin typeface="Tempus Sans ITC" panose="04020404030D07020202" pitchFamily="82" charset="0"/>
              </a:rPr>
              <a:t>final memory </a:t>
            </a:r>
            <a:r>
              <a:rPr lang="en-GB" sz="2600" b="1" dirty="0">
                <a:latin typeface="Tempus Sans ITC" panose="04020404030D07020202" pitchFamily="82" charset="0"/>
              </a:rPr>
              <a:t>I have of being at Applecroft.</a:t>
            </a:r>
          </a:p>
          <a:p>
            <a:pPr marL="0" indent="0">
              <a:buNone/>
            </a:pPr>
            <a:r>
              <a:rPr lang="en-GB" sz="2600" b="1" dirty="0">
                <a:latin typeface="Tempus Sans ITC" panose="04020404030D07020202" pitchFamily="82" charset="0"/>
              </a:rPr>
              <a:t/>
            </a:r>
            <a:br>
              <a:rPr lang="en-GB" sz="2600" b="1" dirty="0">
                <a:latin typeface="Tempus Sans ITC" panose="04020404030D07020202" pitchFamily="82" charset="0"/>
              </a:rPr>
            </a:br>
            <a:r>
              <a:rPr lang="en-GB" sz="2600" b="1" dirty="0">
                <a:latin typeface="Tempus Sans ITC" panose="04020404030D07020202" pitchFamily="82" charset="0"/>
              </a:rPr>
              <a:t>I cannot decide my favourite memory because I have lots of amazing memories of Year Six.</a:t>
            </a:r>
          </a:p>
          <a:p>
            <a:pPr marL="0" indent="0" algn="r">
              <a:buNone/>
            </a:pPr>
            <a:r>
              <a:rPr lang="en-GB" sz="2600" b="1" dirty="0" smtClean="0">
                <a:latin typeface="Tempus Sans ITC" panose="04020404030D07020202" pitchFamily="82" charset="0"/>
              </a:rPr>
              <a:t>Oliver Gilmore</a:t>
            </a:r>
            <a:r>
              <a:rPr lang="en-GB" sz="2000" b="1" dirty="0">
                <a:latin typeface="Tempus Sans ITC" panose="04020404030D07020202" pitchFamily="82" charset="0"/>
              </a:rPr>
              <a:t/>
            </a:r>
            <a:br>
              <a:rPr lang="en-GB" sz="2000" b="1" dirty="0">
                <a:latin typeface="Tempus Sans ITC" panose="04020404030D07020202" pitchFamily="82" charset="0"/>
              </a:rPr>
            </a:br>
            <a:endParaRPr lang="en-GB" sz="1900" b="1" dirty="0">
              <a:latin typeface="Tempus Sans ITC" panose="04020404030D07020202" pitchFamily="82" charset="0"/>
            </a:endParaRPr>
          </a:p>
        </p:txBody>
      </p:sp>
    </p:spTree>
    <p:extLst>
      <p:ext uri="{BB962C8B-B14F-4D97-AF65-F5344CB8AC3E}">
        <p14:creationId xmlns:p14="http://schemas.microsoft.com/office/powerpoint/2010/main" val="26415045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EA7322"/>
            </a:gs>
            <a:gs pos="22000">
              <a:srgbClr val="C00000">
                <a:alpha val="62000"/>
              </a:srgbClr>
            </a:gs>
            <a:gs pos="52000">
              <a:srgbClr val="FFC000">
                <a:alpha val="90000"/>
              </a:srgbClr>
            </a:gs>
            <a:gs pos="67000">
              <a:srgbClr val="DD8709"/>
            </a:gs>
            <a:gs pos="98000">
              <a:srgbClr val="C00000">
                <a:alpha val="70000"/>
              </a:srgbClr>
            </a:gs>
            <a:gs pos="81000">
              <a:srgbClr val="B35311"/>
            </a:gs>
          </a:gsLst>
          <a:lin ang="2700000" scaled="1"/>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fontScale="77500" lnSpcReduction="20000"/>
          </a:bodyPr>
          <a:lstStyle/>
          <a:p>
            <a:pPr marL="0" indent="0">
              <a:buNone/>
            </a:pPr>
            <a:endParaRPr lang="en-GB" dirty="0" smtClean="0"/>
          </a:p>
          <a:p>
            <a:pPr marL="0" indent="0">
              <a:buNone/>
            </a:pPr>
            <a:r>
              <a:rPr lang="en-GB" b="1" dirty="0" smtClean="0">
                <a:latin typeface="Bradley Hand ITC" panose="03070402050302030203" pitchFamily="66" charset="0"/>
              </a:rPr>
              <a:t>This </a:t>
            </a:r>
            <a:r>
              <a:rPr lang="en-GB" b="1" dirty="0">
                <a:latin typeface="Bradley Hand ITC" panose="03070402050302030203" pitchFamily="66" charset="0"/>
              </a:rPr>
              <a:t>year has been amazing. Each day has been incredible, even in this strange time. The most daring activity had to be when we were challenged to the trapeze jump, </a:t>
            </a:r>
            <a:r>
              <a:rPr lang="en-GB" b="1" dirty="0" smtClean="0">
                <a:latin typeface="Bradley Hand ITC" panose="03070402050302030203" pitchFamily="66" charset="0"/>
              </a:rPr>
              <a:t>we had to climb </a:t>
            </a:r>
            <a:r>
              <a:rPr lang="en-GB" b="1" dirty="0">
                <a:latin typeface="Bradley Hand ITC" panose="03070402050302030203" pitchFamily="66" charset="0"/>
              </a:rPr>
              <a:t>up a wooden pole and jump </a:t>
            </a:r>
            <a:r>
              <a:rPr lang="en-GB" b="1" dirty="0" smtClean="0">
                <a:latin typeface="Bradley Hand ITC" panose="03070402050302030203" pitchFamily="66" charset="0"/>
              </a:rPr>
              <a:t>(but </a:t>
            </a:r>
            <a:r>
              <a:rPr lang="en-GB" b="1" dirty="0">
                <a:latin typeface="Bradley Hand ITC" panose="03070402050302030203" pitchFamily="66" charset="0"/>
              </a:rPr>
              <a:t>of course we had a harness </a:t>
            </a:r>
            <a:r>
              <a:rPr lang="en-GB" b="1" dirty="0" smtClean="0">
                <a:latin typeface="Bradley Hand ITC" panose="03070402050302030203" pitchFamily="66" charset="0"/>
              </a:rPr>
              <a:t>on). </a:t>
            </a:r>
            <a:r>
              <a:rPr lang="en-GB" b="1" dirty="0">
                <a:latin typeface="Bradley Hand ITC" panose="03070402050302030203" pitchFamily="66" charset="0"/>
              </a:rPr>
              <a:t>It was </a:t>
            </a:r>
            <a:r>
              <a:rPr lang="en-GB" b="1" dirty="0" smtClean="0">
                <a:latin typeface="Bradley Hand ITC" panose="03070402050302030203" pitchFamily="66" charset="0"/>
              </a:rPr>
              <a:t>frightening, </a:t>
            </a:r>
            <a:r>
              <a:rPr lang="en-GB" b="1" dirty="0">
                <a:latin typeface="Bradley Hand ITC" panose="03070402050302030203" pitchFamily="66" charset="0"/>
              </a:rPr>
              <a:t>but I was glad I did it and I even nearly slipped on the pole!</a:t>
            </a:r>
            <a:endParaRPr lang="en-GB" sz="2000" b="1" dirty="0">
              <a:latin typeface="Bradley Hand ITC" panose="03070402050302030203" pitchFamily="66" charset="0"/>
            </a:endParaRPr>
          </a:p>
          <a:p>
            <a:pPr marL="0" indent="0">
              <a:buNone/>
            </a:pPr>
            <a:r>
              <a:rPr lang="en-GB" sz="2000" b="1" dirty="0">
                <a:latin typeface="Bradley Hand ITC" panose="03070402050302030203" pitchFamily="66" charset="0"/>
              </a:rPr>
              <a:t/>
            </a:r>
            <a:br>
              <a:rPr lang="en-GB" sz="2000" b="1" dirty="0">
                <a:latin typeface="Bradley Hand ITC" panose="03070402050302030203" pitchFamily="66" charset="0"/>
              </a:rPr>
            </a:br>
            <a:r>
              <a:rPr lang="en-GB" b="1" dirty="0">
                <a:latin typeface="Bradley Hand ITC" panose="03070402050302030203" pitchFamily="66" charset="0"/>
              </a:rPr>
              <a:t>The most exciting memory was kayaking at </a:t>
            </a:r>
            <a:r>
              <a:rPr lang="en-GB" b="1" dirty="0" smtClean="0">
                <a:latin typeface="Bradley Hand ITC" panose="03070402050302030203" pitchFamily="66" charset="0"/>
              </a:rPr>
              <a:t>PGL.  </a:t>
            </a:r>
            <a:r>
              <a:rPr lang="en-GB" b="1" dirty="0">
                <a:latin typeface="Bradley Hand ITC" panose="03070402050302030203" pitchFamily="66" charset="0"/>
              </a:rPr>
              <a:t>W</a:t>
            </a:r>
            <a:r>
              <a:rPr lang="en-GB" b="1" dirty="0" smtClean="0">
                <a:latin typeface="Bradley Hand ITC" panose="03070402050302030203" pitchFamily="66" charset="0"/>
              </a:rPr>
              <a:t>e each paddled </a:t>
            </a:r>
            <a:r>
              <a:rPr lang="en-GB" b="1" dirty="0">
                <a:latin typeface="Bradley Hand ITC" panose="03070402050302030203" pitchFamily="66" charset="0"/>
              </a:rPr>
              <a:t>a one person kayak </a:t>
            </a:r>
            <a:r>
              <a:rPr lang="en-GB" b="1" dirty="0" smtClean="0">
                <a:latin typeface="Bradley Hand ITC" panose="03070402050302030203" pitchFamily="66" charset="0"/>
              </a:rPr>
              <a:t>and had to think of </a:t>
            </a:r>
            <a:r>
              <a:rPr lang="en-GB" b="1" dirty="0">
                <a:latin typeface="Bradley Hand ITC" panose="03070402050302030203" pitchFamily="66" charset="0"/>
              </a:rPr>
              <a:t>a </a:t>
            </a:r>
            <a:r>
              <a:rPr lang="en-GB" b="1" dirty="0" smtClean="0">
                <a:latin typeface="Bradley Hand ITC" panose="03070402050302030203" pitchFamily="66" charset="0"/>
              </a:rPr>
              <a:t>fruit </a:t>
            </a:r>
            <a:r>
              <a:rPr lang="en-GB" b="1" dirty="0">
                <a:latin typeface="Bradley Hand ITC" panose="03070402050302030203" pitchFamily="66" charset="0"/>
              </a:rPr>
              <a:t>in </a:t>
            </a:r>
            <a:r>
              <a:rPr lang="en-GB" b="1" dirty="0" smtClean="0">
                <a:latin typeface="Bradley Hand ITC" panose="03070402050302030203" pitchFamily="66" charset="0"/>
              </a:rPr>
              <a:t>our heads, </a:t>
            </a:r>
            <a:r>
              <a:rPr lang="en-GB" b="1" dirty="0">
                <a:latin typeface="Bradley Hand ITC" panose="03070402050302030203" pitchFamily="66" charset="0"/>
              </a:rPr>
              <a:t>then you would try to tap on other </a:t>
            </a:r>
            <a:r>
              <a:rPr lang="en-GB" b="1" dirty="0" smtClean="0">
                <a:latin typeface="Bradley Hand ITC" panose="03070402050302030203" pitchFamily="66" charset="0"/>
              </a:rPr>
              <a:t>people’s </a:t>
            </a:r>
            <a:r>
              <a:rPr lang="en-GB" b="1" dirty="0">
                <a:latin typeface="Bradley Hand ITC" panose="03070402050302030203" pitchFamily="66" charset="0"/>
              </a:rPr>
              <a:t>kayaks with your </a:t>
            </a:r>
            <a:r>
              <a:rPr lang="en-GB" b="1" dirty="0" smtClean="0">
                <a:latin typeface="Bradley Hand ITC" panose="03070402050302030203" pitchFamily="66" charset="0"/>
              </a:rPr>
              <a:t>oars, shout out your fruit </a:t>
            </a:r>
            <a:r>
              <a:rPr lang="en-GB" b="1" dirty="0">
                <a:latin typeface="Bradley Hand ITC" panose="03070402050302030203" pitchFamily="66" charset="0"/>
              </a:rPr>
              <a:t>and then they would become </a:t>
            </a:r>
            <a:r>
              <a:rPr lang="en-GB" b="1" dirty="0" smtClean="0">
                <a:latin typeface="Bradley Hand ITC" panose="03070402050302030203" pitchFamily="66" charset="0"/>
              </a:rPr>
              <a:t>your </a:t>
            </a:r>
            <a:r>
              <a:rPr lang="en-GB" b="1" dirty="0">
                <a:latin typeface="Bradley Hand ITC" panose="03070402050302030203" pitchFamily="66" charset="0"/>
              </a:rPr>
              <a:t>fruit too. It was so amusing, at one point I was laughing so hard I fell in!</a:t>
            </a:r>
            <a:endParaRPr lang="en-GB" sz="2000" b="1" dirty="0">
              <a:latin typeface="Bradley Hand ITC" panose="03070402050302030203" pitchFamily="66" charset="0"/>
            </a:endParaRPr>
          </a:p>
          <a:p>
            <a:pPr marL="0" indent="0">
              <a:buNone/>
            </a:pPr>
            <a:r>
              <a:rPr lang="en-GB" sz="2000" b="1" dirty="0">
                <a:latin typeface="Bradley Hand ITC" panose="03070402050302030203" pitchFamily="66" charset="0"/>
              </a:rPr>
              <a:t/>
            </a:r>
            <a:br>
              <a:rPr lang="en-GB" sz="2000" b="1" dirty="0">
                <a:latin typeface="Bradley Hand ITC" panose="03070402050302030203" pitchFamily="66" charset="0"/>
              </a:rPr>
            </a:br>
            <a:r>
              <a:rPr lang="en-GB" b="1" dirty="0">
                <a:latin typeface="Bradley Hand ITC" panose="03070402050302030203" pitchFamily="66" charset="0"/>
              </a:rPr>
              <a:t>My most embarrassing moment was at PGL when I began shouting in my sleep and woke up everyone in my dormitory, but we </a:t>
            </a:r>
            <a:r>
              <a:rPr lang="en-GB" b="1" dirty="0" smtClean="0">
                <a:latin typeface="Bradley Hand ITC" panose="03070402050302030203" pitchFamily="66" charset="0"/>
              </a:rPr>
              <a:t>all laughed.</a:t>
            </a:r>
            <a:r>
              <a:rPr lang="en-GB" b="1" dirty="0">
                <a:latin typeface="Bradley Hand ITC" panose="03070402050302030203" pitchFamily="66" charset="0"/>
              </a:rPr>
              <a:t> </a:t>
            </a:r>
            <a:endParaRPr lang="en-GB" sz="2000" b="1" dirty="0">
              <a:latin typeface="Bradley Hand ITC" panose="03070402050302030203" pitchFamily="66" charset="0"/>
            </a:endParaRPr>
          </a:p>
          <a:p>
            <a:pPr marL="0" indent="0">
              <a:buNone/>
            </a:pPr>
            <a:r>
              <a:rPr lang="en-GB" sz="2000" b="1" dirty="0">
                <a:latin typeface="Bradley Hand ITC" panose="03070402050302030203" pitchFamily="66" charset="0"/>
              </a:rPr>
              <a:t/>
            </a:r>
            <a:br>
              <a:rPr lang="en-GB" sz="2000" b="1" dirty="0">
                <a:latin typeface="Bradley Hand ITC" panose="03070402050302030203" pitchFamily="66" charset="0"/>
              </a:rPr>
            </a:br>
            <a:r>
              <a:rPr lang="en-GB" b="1" dirty="0">
                <a:latin typeface="Bradley Hand ITC" panose="03070402050302030203" pitchFamily="66" charset="0"/>
              </a:rPr>
              <a:t>This year has made me learn more and even laugh more, and it has prepared us all for the challenges that lie ahead.</a:t>
            </a:r>
            <a:endParaRPr lang="en-GB" sz="2000" b="1" dirty="0">
              <a:latin typeface="Bradley Hand ITC" panose="03070402050302030203" pitchFamily="66" charset="0"/>
            </a:endParaRPr>
          </a:p>
          <a:p>
            <a:pPr marL="0" indent="0" algn="r">
              <a:buNone/>
            </a:pPr>
            <a:r>
              <a:rPr lang="en-GB" sz="2000" b="1" dirty="0">
                <a:latin typeface="Bradley Hand ITC" panose="03070402050302030203" pitchFamily="66" charset="0"/>
              </a:rPr>
              <a:t/>
            </a:r>
            <a:br>
              <a:rPr lang="en-GB" sz="2000" b="1" dirty="0">
                <a:latin typeface="Bradley Hand ITC" panose="03070402050302030203" pitchFamily="66" charset="0"/>
              </a:rPr>
            </a:br>
            <a:r>
              <a:rPr lang="en-GB" b="1" dirty="0">
                <a:latin typeface="Bradley Hand ITC" panose="03070402050302030203" pitchFamily="66" charset="0"/>
              </a:rPr>
              <a:t>Erin Wilcock</a:t>
            </a:r>
            <a:endParaRPr lang="en-GB" sz="2000" b="1" dirty="0">
              <a:latin typeface="Bradley Hand ITC" panose="03070402050302030203" pitchFamily="66" charset="0"/>
            </a:endParaRPr>
          </a:p>
          <a:p>
            <a:pPr marL="0" indent="0">
              <a:buNone/>
            </a:pPr>
            <a:r>
              <a:rPr lang="en-GB" sz="2000" dirty="0"/>
              <a:t/>
            </a:r>
            <a:br>
              <a:rPr lang="en-GB" sz="2000" dirty="0"/>
            </a:br>
            <a:endParaRPr lang="en-GB" sz="1900" dirty="0"/>
          </a:p>
        </p:txBody>
      </p:sp>
    </p:spTree>
    <p:extLst>
      <p:ext uri="{BB962C8B-B14F-4D97-AF65-F5344CB8AC3E}">
        <p14:creationId xmlns:p14="http://schemas.microsoft.com/office/powerpoint/2010/main" val="12844658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01218"/>
            </a:gs>
            <a:gs pos="22000">
              <a:srgbClr val="AE78D6"/>
            </a:gs>
            <a:gs pos="98000">
              <a:srgbClr val="301218"/>
            </a:gs>
            <a:gs pos="81000">
              <a:srgbClr val="B35311"/>
            </a:gs>
          </a:gsLst>
          <a:lin ang="2700000" scaled="1"/>
          <a:tileRect/>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0451"/>
            <a:ext cx="10515600" cy="5686512"/>
          </a:xfrm>
        </p:spPr>
        <p:txBody>
          <a:bodyPr>
            <a:normAutofit/>
          </a:bodyPr>
          <a:lstStyle/>
          <a:p>
            <a:pPr marL="0" indent="0">
              <a:buNone/>
            </a:pPr>
            <a:endParaRPr lang="en-GB" sz="2000" b="1" dirty="0" smtClean="0">
              <a:latin typeface="Ink Free" panose="03080402000500000000" pitchFamily="66" charset="0"/>
            </a:endParaRPr>
          </a:p>
          <a:p>
            <a:pPr marL="0" indent="0">
              <a:buNone/>
            </a:pPr>
            <a:r>
              <a:rPr lang="en-GB" sz="2000" b="1" dirty="0" smtClean="0">
                <a:latin typeface="Ink Free" panose="03080402000500000000" pitchFamily="66" charset="0"/>
              </a:rPr>
              <a:t>Year </a:t>
            </a:r>
            <a:r>
              <a:rPr lang="en-GB" sz="2000" b="1" dirty="0">
                <a:latin typeface="Ink Free" panose="03080402000500000000" pitchFamily="66" charset="0"/>
              </a:rPr>
              <a:t>6 has </a:t>
            </a:r>
            <a:r>
              <a:rPr lang="en-GB" sz="2000" b="1" dirty="0" smtClean="0">
                <a:latin typeface="Ink Free" panose="03080402000500000000" pitchFamily="66" charset="0"/>
              </a:rPr>
              <a:t>definitely </a:t>
            </a:r>
            <a:r>
              <a:rPr lang="en-GB" sz="2000" b="1" dirty="0">
                <a:latin typeface="Ink Free" panose="03080402000500000000" pitchFamily="66" charset="0"/>
              </a:rPr>
              <a:t>been an exciting </a:t>
            </a:r>
            <a:r>
              <a:rPr lang="en-GB" sz="2000" b="1" dirty="0" smtClean="0">
                <a:latin typeface="Ink Free" panose="03080402000500000000" pitchFamily="66" charset="0"/>
              </a:rPr>
              <a:t>year. </a:t>
            </a:r>
            <a:r>
              <a:rPr lang="en-GB" sz="2000" b="1" dirty="0">
                <a:latin typeface="Ink Free" panose="03080402000500000000" pitchFamily="66" charset="0"/>
              </a:rPr>
              <a:t>M</a:t>
            </a:r>
            <a:r>
              <a:rPr lang="en-GB" sz="2000" b="1" dirty="0" smtClean="0">
                <a:latin typeface="Ink Free" panose="03080402000500000000" pitchFamily="66" charset="0"/>
              </a:rPr>
              <a:t>y </a:t>
            </a:r>
            <a:r>
              <a:rPr lang="en-GB" sz="2000" b="1" dirty="0">
                <a:latin typeface="Ink Free" panose="03080402000500000000" pitchFamily="66" charset="0"/>
              </a:rPr>
              <a:t>most exciting memory is when I was kayaking, it was my first time and I loved </a:t>
            </a:r>
            <a:r>
              <a:rPr lang="en-GB" sz="2000" b="1" dirty="0" smtClean="0">
                <a:latin typeface="Ink Free" panose="03080402000500000000" pitchFamily="66" charset="0"/>
              </a:rPr>
              <a:t>it. </a:t>
            </a:r>
            <a:r>
              <a:rPr lang="en-GB" sz="2000" b="1" dirty="0">
                <a:latin typeface="Ink Free" panose="03080402000500000000" pitchFamily="66" charset="0"/>
              </a:rPr>
              <a:t>A</a:t>
            </a:r>
            <a:r>
              <a:rPr lang="en-GB" sz="2000" b="1" dirty="0" smtClean="0">
                <a:latin typeface="Ink Free" panose="03080402000500000000" pitchFamily="66" charset="0"/>
              </a:rPr>
              <a:t>lthough </a:t>
            </a:r>
            <a:r>
              <a:rPr lang="en-GB" sz="2000" b="1" dirty="0">
                <a:latin typeface="Ink Free" panose="03080402000500000000" pitchFamily="66" charset="0"/>
              </a:rPr>
              <a:t>I was scared at </a:t>
            </a:r>
            <a:r>
              <a:rPr lang="en-GB" sz="2000" b="1" dirty="0" smtClean="0">
                <a:latin typeface="Ink Free" panose="03080402000500000000" pitchFamily="66" charset="0"/>
              </a:rPr>
              <a:t>first </a:t>
            </a:r>
            <a:r>
              <a:rPr lang="en-GB" sz="2000" b="1" dirty="0">
                <a:latin typeface="Ink Free" panose="03080402000500000000" pitchFamily="66" charset="0"/>
              </a:rPr>
              <a:t>I conquered my fear and I loved it</a:t>
            </a:r>
            <a:r>
              <a:rPr lang="en-GB" sz="2000" b="1" dirty="0" smtClean="0">
                <a:latin typeface="Ink Free" panose="03080402000500000000" pitchFamily="66" charset="0"/>
              </a:rPr>
              <a:t>. It </a:t>
            </a:r>
            <a:r>
              <a:rPr lang="en-GB" sz="2000" b="1" dirty="0">
                <a:latin typeface="Ink Free" panose="03080402000500000000" pitchFamily="66" charset="0"/>
              </a:rPr>
              <a:t>made me feel happy and I felt proud that I did it.</a:t>
            </a:r>
          </a:p>
          <a:p>
            <a:pPr marL="0" indent="0">
              <a:buNone/>
            </a:pPr>
            <a:r>
              <a:rPr lang="en-GB" sz="2000" b="1" dirty="0">
                <a:latin typeface="Ink Free" panose="03080402000500000000" pitchFamily="66" charset="0"/>
              </a:rPr>
              <a:t>My saddest memory </a:t>
            </a:r>
            <a:r>
              <a:rPr lang="en-GB" sz="2000" b="1" dirty="0" smtClean="0">
                <a:latin typeface="Ink Free" panose="03080402000500000000" pitchFamily="66" charset="0"/>
              </a:rPr>
              <a:t>is </a:t>
            </a:r>
            <a:r>
              <a:rPr lang="en-GB" sz="2000" b="1" dirty="0">
                <a:latin typeface="Ink Free" panose="03080402000500000000" pitchFamily="66" charset="0"/>
              </a:rPr>
              <a:t>the last day of school before </a:t>
            </a:r>
            <a:r>
              <a:rPr lang="en-GB" sz="2000" b="1" dirty="0" smtClean="0">
                <a:latin typeface="Ink Free" panose="03080402000500000000" pitchFamily="66" charset="0"/>
              </a:rPr>
              <a:t>lockdown, Olly  and I were </a:t>
            </a:r>
            <a:r>
              <a:rPr lang="en-GB" sz="2000" b="1" dirty="0">
                <a:latin typeface="Ink Free" panose="03080402000500000000" pitchFamily="66" charset="0"/>
              </a:rPr>
              <a:t>standing together while my mum and his mum took a picture. I really missed  </a:t>
            </a:r>
            <a:r>
              <a:rPr lang="en-GB" sz="2000" b="1" dirty="0" smtClean="0">
                <a:latin typeface="Ink Free" panose="03080402000500000000" pitchFamily="66" charset="0"/>
              </a:rPr>
              <a:t>seeing my </a:t>
            </a:r>
            <a:r>
              <a:rPr lang="en-GB" sz="2000" b="1" dirty="0">
                <a:latin typeface="Ink Free" panose="03080402000500000000" pitchFamily="66" charset="0"/>
              </a:rPr>
              <a:t>friends and </a:t>
            </a:r>
            <a:r>
              <a:rPr lang="en-GB" sz="2000" b="1" dirty="0" smtClean="0">
                <a:latin typeface="Ink Free" panose="03080402000500000000" pitchFamily="66" charset="0"/>
              </a:rPr>
              <a:t>playing </a:t>
            </a:r>
            <a:r>
              <a:rPr lang="en-GB" sz="2000" b="1" dirty="0">
                <a:latin typeface="Ink Free" panose="03080402000500000000" pitchFamily="66" charset="0"/>
              </a:rPr>
              <a:t>games.</a:t>
            </a:r>
          </a:p>
          <a:p>
            <a:pPr marL="0" indent="0">
              <a:buNone/>
            </a:pPr>
            <a:r>
              <a:rPr lang="en-GB" sz="2000" b="1" dirty="0">
                <a:latin typeface="Ink Free" panose="03080402000500000000" pitchFamily="66" charset="0"/>
              </a:rPr>
              <a:t>But my most favourite memory most has to be </a:t>
            </a:r>
            <a:r>
              <a:rPr lang="en-GB" sz="2000" b="1" dirty="0" smtClean="0">
                <a:latin typeface="Ink Free" panose="03080402000500000000" pitchFamily="66" charset="0"/>
              </a:rPr>
              <a:t>PGL. We </a:t>
            </a:r>
            <a:r>
              <a:rPr lang="en-GB" sz="2000" b="1" dirty="0">
                <a:latin typeface="Ink Free" panose="03080402000500000000" pitchFamily="66" charset="0"/>
              </a:rPr>
              <a:t>used to </a:t>
            </a:r>
            <a:r>
              <a:rPr lang="en-GB" sz="2000" b="1" dirty="0" smtClean="0">
                <a:latin typeface="Ink Free" panose="03080402000500000000" pitchFamily="66" charset="0"/>
              </a:rPr>
              <a:t>played fun </a:t>
            </a:r>
            <a:r>
              <a:rPr lang="en-GB" sz="2000" b="1" dirty="0">
                <a:latin typeface="Ink Free" panose="03080402000500000000" pitchFamily="66" charset="0"/>
              </a:rPr>
              <a:t>games like IT and hide and seek and we used to play top trumps </a:t>
            </a:r>
            <a:r>
              <a:rPr lang="en-GB" sz="2000" b="1" dirty="0" smtClean="0">
                <a:latin typeface="Ink Free" panose="03080402000500000000" pitchFamily="66" charset="0"/>
              </a:rPr>
              <a:t>and activities </a:t>
            </a:r>
            <a:r>
              <a:rPr lang="en-GB" sz="2000" b="1" dirty="0">
                <a:latin typeface="Ink Free" panose="03080402000500000000" pitchFamily="66" charset="0"/>
              </a:rPr>
              <a:t>like kayaking.</a:t>
            </a:r>
          </a:p>
          <a:p>
            <a:pPr marL="0" indent="0">
              <a:buNone/>
            </a:pPr>
            <a:endParaRPr lang="en-GB" sz="2000" b="1" dirty="0" smtClean="0">
              <a:latin typeface="Ink Free" panose="03080402000500000000" pitchFamily="66" charset="0"/>
            </a:endParaRPr>
          </a:p>
          <a:p>
            <a:pPr marL="0" indent="0" algn="r">
              <a:buNone/>
            </a:pPr>
            <a:r>
              <a:rPr lang="en-GB" sz="2000" b="1" dirty="0" err="1" smtClean="0">
                <a:latin typeface="Ink Free" panose="03080402000500000000" pitchFamily="66" charset="0"/>
              </a:rPr>
              <a:t>Kyren</a:t>
            </a:r>
            <a:r>
              <a:rPr lang="en-GB" sz="2000" b="1" dirty="0" smtClean="0">
                <a:latin typeface="Ink Free" panose="03080402000500000000" pitchFamily="66" charset="0"/>
              </a:rPr>
              <a:t> White</a:t>
            </a:r>
          </a:p>
        </p:txBody>
      </p:sp>
    </p:spTree>
    <p:extLst>
      <p:ext uri="{BB962C8B-B14F-4D97-AF65-F5344CB8AC3E}">
        <p14:creationId xmlns:p14="http://schemas.microsoft.com/office/powerpoint/2010/main" val="14589679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gradFill flip="none" rotWithShape="1">
          <a:gsLst>
            <a:gs pos="67000">
              <a:srgbClr val="B44A35"/>
            </a:gs>
            <a:gs pos="67000">
              <a:srgbClr val="9D4421"/>
            </a:gs>
            <a:gs pos="19000">
              <a:srgbClr val="240E13"/>
            </a:gs>
            <a:gs pos="43000">
              <a:srgbClr val="521E29"/>
            </a:gs>
            <a:gs pos="85000">
              <a:srgbClr val="301218"/>
            </a:gs>
            <a:gs pos="54000">
              <a:srgbClr val="682634"/>
            </a:gs>
            <a:gs pos="71000">
              <a:srgbClr val="92364A"/>
            </a:gs>
            <a:gs pos="94000">
              <a:srgbClr val="060203"/>
            </a:gs>
          </a:gsLst>
          <a:lin ang="5400000" scaled="1"/>
          <a:tileRect/>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79714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4117</TotalTime>
  <Words>12538</Words>
  <Application>Microsoft Office PowerPoint</Application>
  <PresentationFormat>Widescreen</PresentationFormat>
  <Paragraphs>444</Paragraphs>
  <Slides>59</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59</vt:i4>
      </vt:variant>
    </vt:vector>
  </HeadingPairs>
  <TitlesOfParts>
    <vt:vector size="72" baseType="lpstr">
      <vt:lpstr>Arial</vt:lpstr>
      <vt:lpstr>Bradley Hand ITC</vt:lpstr>
      <vt:lpstr>Calibri</vt:lpstr>
      <vt:lpstr>Calibri Light</vt:lpstr>
      <vt:lpstr>Ink Free</vt:lpstr>
      <vt:lpstr>Lucida Handwriting</vt:lpstr>
      <vt:lpstr>MV Boli</vt:lpstr>
      <vt:lpstr>Segoe Print</vt:lpstr>
      <vt:lpstr>Segoe Script</vt:lpstr>
      <vt:lpstr>Tempus Sans ITC</vt:lpstr>
      <vt:lpstr>Twinkl Cursive Looped</vt:lpstr>
      <vt:lpstr>Twinkl Cursive Unlooped</vt:lpstr>
      <vt:lpstr>Office Theme</vt:lpstr>
      <vt:lpstr>COVER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HfL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COVER</dc:title>
  <dc:creator>Fiona Parnham</dc:creator>
  <cp:lastModifiedBy>Sharon Boulton</cp:lastModifiedBy>
  <cp:revision>165</cp:revision>
  <dcterms:created xsi:type="dcterms:W3CDTF">2020-06-24T10:57:15Z</dcterms:created>
  <dcterms:modified xsi:type="dcterms:W3CDTF">2020-07-17T14:58:32Z</dcterms:modified>
</cp:coreProperties>
</file>